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32"/>
  </p:notesMasterIdLst>
  <p:handoutMasterIdLst>
    <p:handoutMasterId r:id="rId133"/>
  </p:handoutMasterIdLst>
  <p:sldIdLst>
    <p:sldId id="373" r:id="rId2"/>
    <p:sldId id="257" r:id="rId3"/>
    <p:sldId id="258" r:id="rId4"/>
    <p:sldId id="338" r:id="rId5"/>
    <p:sldId id="403" r:id="rId6"/>
    <p:sldId id="404" r:id="rId7"/>
    <p:sldId id="405" r:id="rId8"/>
    <p:sldId id="406" r:id="rId9"/>
    <p:sldId id="261" r:id="rId10"/>
    <p:sldId id="269" r:id="rId11"/>
    <p:sldId id="264" r:id="rId12"/>
    <p:sldId id="263" r:id="rId13"/>
    <p:sldId id="265" r:id="rId14"/>
    <p:sldId id="339" r:id="rId15"/>
    <p:sldId id="341" r:id="rId16"/>
    <p:sldId id="342" r:id="rId17"/>
    <p:sldId id="441" r:id="rId18"/>
    <p:sldId id="442" r:id="rId19"/>
    <p:sldId id="273" r:id="rId20"/>
    <p:sldId id="316" r:id="rId21"/>
    <p:sldId id="272" r:id="rId22"/>
    <p:sldId id="417" r:id="rId23"/>
    <p:sldId id="343" r:id="rId24"/>
    <p:sldId id="310" r:id="rId25"/>
    <p:sldId id="305" r:id="rId26"/>
    <p:sldId id="306" r:id="rId27"/>
    <p:sldId id="365" r:id="rId28"/>
    <p:sldId id="307" r:id="rId29"/>
    <p:sldId id="383" r:id="rId30"/>
    <p:sldId id="308" r:id="rId31"/>
    <p:sldId id="309" r:id="rId32"/>
    <p:sldId id="346" r:id="rId33"/>
    <p:sldId id="347" r:id="rId34"/>
    <p:sldId id="279" r:id="rId35"/>
    <p:sldId id="280" r:id="rId36"/>
    <p:sldId id="283" r:id="rId37"/>
    <p:sldId id="382" r:id="rId38"/>
    <p:sldId id="282" r:id="rId39"/>
    <p:sldId id="284" r:id="rId40"/>
    <p:sldId id="348" r:id="rId41"/>
    <p:sldId id="349" r:id="rId42"/>
    <p:sldId id="285" r:id="rId43"/>
    <p:sldId id="350" r:id="rId44"/>
    <p:sldId id="333" r:id="rId45"/>
    <p:sldId id="286" r:id="rId46"/>
    <p:sldId id="443" r:id="rId47"/>
    <p:sldId id="288" r:id="rId48"/>
    <p:sldId id="434" r:id="rId49"/>
    <p:sldId id="370" r:id="rId50"/>
    <p:sldId id="437" r:id="rId51"/>
    <p:sldId id="436" r:id="rId52"/>
    <p:sldId id="435" r:id="rId53"/>
    <p:sldId id="351" r:id="rId54"/>
    <p:sldId id="400" r:id="rId55"/>
    <p:sldId id="407" r:id="rId56"/>
    <p:sldId id="408" r:id="rId57"/>
    <p:sldId id="409" r:id="rId58"/>
    <p:sldId id="410" r:id="rId59"/>
    <p:sldId id="411" r:id="rId60"/>
    <p:sldId id="438" r:id="rId61"/>
    <p:sldId id="289" r:id="rId62"/>
    <p:sldId id="422" r:id="rId63"/>
    <p:sldId id="418" r:id="rId64"/>
    <p:sldId id="420" r:id="rId65"/>
    <p:sldId id="412" r:id="rId66"/>
    <p:sldId id="413" r:id="rId67"/>
    <p:sldId id="414" r:id="rId68"/>
    <p:sldId id="415" r:id="rId69"/>
    <p:sldId id="416" r:id="rId70"/>
    <p:sldId id="290" r:id="rId71"/>
    <p:sldId id="292" r:id="rId72"/>
    <p:sldId id="352" r:id="rId73"/>
    <p:sldId id="293" r:id="rId74"/>
    <p:sldId id="314" r:id="rId75"/>
    <p:sldId id="439" r:id="rId76"/>
    <p:sldId id="335" r:id="rId77"/>
    <p:sldId id="294" r:id="rId78"/>
    <p:sldId id="296" r:id="rId79"/>
    <p:sldId id="447" r:id="rId80"/>
    <p:sldId id="291" r:id="rId81"/>
    <p:sldId id="433" r:id="rId82"/>
    <p:sldId id="430" r:id="rId83"/>
    <p:sldId id="432" r:id="rId84"/>
    <p:sldId id="444" r:id="rId85"/>
    <p:sldId id="446" r:id="rId86"/>
    <p:sldId id="353" r:id="rId87"/>
    <p:sldId id="303" r:id="rId88"/>
    <p:sldId id="298" r:id="rId89"/>
    <p:sldId id="297" r:id="rId90"/>
    <p:sldId id="299" r:id="rId91"/>
    <p:sldId id="401" r:id="rId92"/>
    <p:sldId id="402" r:id="rId93"/>
    <p:sldId id="300" r:id="rId94"/>
    <p:sldId id="315" r:id="rId95"/>
    <p:sldId id="423" r:id="rId96"/>
    <p:sldId id="301" r:id="rId97"/>
    <p:sldId id="302" r:id="rId98"/>
    <p:sldId id="399" r:id="rId99"/>
    <p:sldId id="440" r:id="rId100"/>
    <p:sldId id="354" r:id="rId101"/>
    <p:sldId id="377" r:id="rId102"/>
    <p:sldId id="376" r:id="rId103"/>
    <p:sldId id="304" r:id="rId104"/>
    <p:sldId id="421" r:id="rId105"/>
    <p:sldId id="317" r:id="rId106"/>
    <p:sldId id="312" r:id="rId107"/>
    <p:sldId id="322" r:id="rId108"/>
    <p:sldId id="319" r:id="rId109"/>
    <p:sldId id="362" r:id="rId110"/>
    <p:sldId id="321" r:id="rId111"/>
    <p:sldId id="323" r:id="rId112"/>
    <p:sldId id="326" r:id="rId113"/>
    <p:sldId id="424" r:id="rId114"/>
    <p:sldId id="425" r:id="rId115"/>
    <p:sldId id="426" r:id="rId116"/>
    <p:sldId id="427" r:id="rId117"/>
    <p:sldId id="428" r:id="rId118"/>
    <p:sldId id="429" r:id="rId119"/>
    <p:sldId id="445" r:id="rId120"/>
    <p:sldId id="450" r:id="rId121"/>
    <p:sldId id="449" r:id="rId122"/>
    <p:sldId id="355" r:id="rId123"/>
    <p:sldId id="356" r:id="rId124"/>
    <p:sldId id="357" r:id="rId125"/>
    <p:sldId id="358" r:id="rId126"/>
    <p:sldId id="359" r:id="rId127"/>
    <p:sldId id="360" r:id="rId128"/>
    <p:sldId id="361" r:id="rId129"/>
    <p:sldId id="363" r:id="rId130"/>
    <p:sldId id="379" r:id="rId131"/>
  </p:sldIdLst>
  <p:sldSz cx="9144000" cy="6858000" type="screen4x3"/>
  <p:notesSz cx="7010400" cy="9296400"/>
  <p:custDataLst>
    <p:tags r:id="rId134"/>
  </p:custData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8D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FEAAD8-3A95-4E9F-BE87-BD8FDD754F36}" v="3" dt="2024-10-16T01:06:27.6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66" autoAdjust="0"/>
    <p:restoredTop sz="81739" autoAdjust="0"/>
  </p:normalViewPr>
  <p:slideViewPr>
    <p:cSldViewPr>
      <p:cViewPr varScale="1">
        <p:scale>
          <a:sx n="91" d="100"/>
          <a:sy n="91" d="100"/>
        </p:scale>
        <p:origin x="1530" y="90"/>
      </p:cViewPr>
      <p:guideLst>
        <p:guide orient="horz" pos="2160"/>
        <p:guide pos="2880"/>
      </p:guideLst>
    </p:cSldViewPr>
  </p:slideViewPr>
  <p:notesTextViewPr>
    <p:cViewPr>
      <p:scale>
        <a:sx n="1" d="1"/>
        <a:sy n="1" d="1"/>
      </p:scale>
      <p:origin x="0" y="-1152"/>
    </p:cViewPr>
  </p:notesTextViewPr>
  <p:sorterViewPr>
    <p:cViewPr>
      <p:scale>
        <a:sx n="100" d="100"/>
        <a:sy n="100" d="100"/>
      </p:scale>
      <p:origin x="0" y="15012"/>
    </p:cViewPr>
  </p:sorterViewPr>
  <p:notesViewPr>
    <p:cSldViewPr>
      <p:cViewPr varScale="1">
        <p:scale>
          <a:sx n="48" d="100"/>
          <a:sy n="48" d="100"/>
        </p:scale>
        <p:origin x="2684" y="4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ags" Target="tags/tag1.xml"/><Relationship Id="rId139" Type="http://schemas.microsoft.com/office/2016/11/relationships/changesInfo" Target="changesInfos/changesInfo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am L Schiff" userId="3b914274-8e34-4064-b69d-a2f57e4634d1" providerId="ADAL" clId="{87FEAAD8-3A95-4E9F-BE87-BD8FDD754F36}"/>
    <pc:docChg chg="custSel addSld modSld">
      <pc:chgData name="Adam L Schiff" userId="3b914274-8e34-4064-b69d-a2f57e4634d1" providerId="ADAL" clId="{87FEAAD8-3A95-4E9F-BE87-BD8FDD754F36}" dt="2024-10-16T01:18:37.670" v="1942" actId="20577"/>
      <pc:docMkLst>
        <pc:docMk/>
      </pc:docMkLst>
      <pc:sldChg chg="modNotesTx">
        <pc:chgData name="Adam L Schiff" userId="3b914274-8e34-4064-b69d-a2f57e4634d1" providerId="ADAL" clId="{87FEAAD8-3A95-4E9F-BE87-BD8FDD754F36}" dt="2024-10-16T00:18:18.004" v="306" actId="114"/>
        <pc:sldMkLst>
          <pc:docMk/>
          <pc:sldMk cId="0" sldId="294"/>
        </pc:sldMkLst>
      </pc:sldChg>
      <pc:sldChg chg="modNotesTx">
        <pc:chgData name="Adam L Schiff" userId="3b914274-8e34-4064-b69d-a2f57e4634d1" providerId="ADAL" clId="{87FEAAD8-3A95-4E9F-BE87-BD8FDD754F36}" dt="2024-10-16T00:19:18.172" v="449" actId="20577"/>
        <pc:sldMkLst>
          <pc:docMk/>
          <pc:sldMk cId="0" sldId="296"/>
        </pc:sldMkLst>
      </pc:sldChg>
      <pc:sldChg chg="modNotesTx">
        <pc:chgData name="Adam L Schiff" userId="3b914274-8e34-4064-b69d-a2f57e4634d1" providerId="ADAL" clId="{87FEAAD8-3A95-4E9F-BE87-BD8FDD754F36}" dt="2024-10-16T01:18:37.670" v="1942" actId="20577"/>
        <pc:sldMkLst>
          <pc:docMk/>
          <pc:sldMk cId="0" sldId="315"/>
        </pc:sldMkLst>
      </pc:sldChg>
      <pc:sldChg chg="modNotesTx">
        <pc:chgData name="Adam L Schiff" userId="3b914274-8e34-4064-b69d-a2f57e4634d1" providerId="ADAL" clId="{87FEAAD8-3A95-4E9F-BE87-BD8FDD754F36}" dt="2024-10-15T15:00:51.224" v="102" actId="20577"/>
        <pc:sldMkLst>
          <pc:docMk/>
          <pc:sldMk cId="0" sldId="323"/>
        </pc:sldMkLst>
      </pc:sldChg>
      <pc:sldChg chg="modSp mod modNotesTx">
        <pc:chgData name="Adam L Schiff" userId="3b914274-8e34-4064-b69d-a2f57e4634d1" providerId="ADAL" clId="{87FEAAD8-3A95-4E9F-BE87-BD8FDD754F36}" dt="2024-10-15T23:45:58.181" v="305" actId="20577"/>
        <pc:sldMkLst>
          <pc:docMk/>
          <pc:sldMk cId="742553045" sldId="420"/>
        </pc:sldMkLst>
        <pc:spChg chg="mod">
          <ac:chgData name="Adam L Schiff" userId="3b914274-8e34-4064-b69d-a2f57e4634d1" providerId="ADAL" clId="{87FEAAD8-3A95-4E9F-BE87-BD8FDD754F36}" dt="2024-10-15T23:45:58.181" v="305" actId="20577"/>
          <ac:spMkLst>
            <pc:docMk/>
            <pc:sldMk cId="742553045" sldId="420"/>
            <ac:spMk id="109570" creationId="{00000000-0000-0000-0000-000000000000}"/>
          </ac:spMkLst>
        </pc:spChg>
      </pc:sldChg>
      <pc:sldChg chg="modSp mod">
        <pc:chgData name="Adam L Schiff" userId="3b914274-8e34-4064-b69d-a2f57e4634d1" providerId="ADAL" clId="{87FEAAD8-3A95-4E9F-BE87-BD8FDD754F36}" dt="2024-10-16T00:19:29.716" v="450" actId="27636"/>
        <pc:sldMkLst>
          <pc:docMk/>
          <pc:sldMk cId="1520145225" sldId="443"/>
        </pc:sldMkLst>
        <pc:spChg chg="mod">
          <ac:chgData name="Adam L Schiff" userId="3b914274-8e34-4064-b69d-a2f57e4634d1" providerId="ADAL" clId="{87FEAAD8-3A95-4E9F-BE87-BD8FDD754F36}" dt="2024-10-16T00:19:29.716" v="450" actId="27636"/>
          <ac:spMkLst>
            <pc:docMk/>
            <pc:sldMk cId="1520145225" sldId="443"/>
            <ac:spMk id="3" creationId="{00000000-0000-0000-0000-000000000000}"/>
          </ac:spMkLst>
        </pc:spChg>
      </pc:sldChg>
      <pc:sldChg chg="addSp delSp modSp add mod modNotesTx">
        <pc:chgData name="Adam L Schiff" userId="3b914274-8e34-4064-b69d-a2f57e4634d1" providerId="ADAL" clId="{87FEAAD8-3A95-4E9F-BE87-BD8FDD754F36}" dt="2024-10-16T01:09:49.204" v="1332" actId="20577"/>
        <pc:sldMkLst>
          <pc:docMk/>
          <pc:sldMk cId="2638793046" sldId="447"/>
        </pc:sldMkLst>
        <pc:spChg chg="add del mod">
          <ac:chgData name="Adam L Schiff" userId="3b914274-8e34-4064-b69d-a2f57e4634d1" providerId="ADAL" clId="{87FEAAD8-3A95-4E9F-BE87-BD8FDD754F36}" dt="2024-10-16T01:06:22.740" v="1282" actId="21"/>
          <ac:spMkLst>
            <pc:docMk/>
            <pc:sldMk cId="2638793046" sldId="447"/>
            <ac:spMk id="2" creationId="{936D30A6-82CD-3411-32CE-31B728A5BB58}"/>
          </ac:spMkLst>
        </pc:spChg>
        <pc:spChg chg="add mod">
          <ac:chgData name="Adam L Schiff" userId="3b914274-8e34-4064-b69d-a2f57e4634d1" providerId="ADAL" clId="{87FEAAD8-3A95-4E9F-BE87-BD8FDD754F36}" dt="2024-10-16T01:09:09.906" v="1324" actId="20577"/>
          <ac:spMkLst>
            <pc:docMk/>
            <pc:sldMk cId="2638793046" sldId="447"/>
            <ac:spMk id="3" creationId="{936D30A6-82CD-3411-32CE-31B728A5BB58}"/>
          </ac:spMkLst>
        </pc:spChg>
        <pc:spChg chg="mod">
          <ac:chgData name="Adam L Schiff" userId="3b914274-8e34-4064-b69d-a2f57e4634d1" providerId="ADAL" clId="{87FEAAD8-3A95-4E9F-BE87-BD8FDD754F36}" dt="2024-10-16T01:07:40.479" v="1295" actId="948"/>
          <ac:spMkLst>
            <pc:docMk/>
            <pc:sldMk cId="2638793046" sldId="447"/>
            <ac:spMk id="130050" creationId="{00000000-0000-0000-0000-000000000000}"/>
          </ac:spMkLst>
        </pc:spChg>
      </pc:sldChg>
    </pc:docChg>
  </pc:docChgLst>
  <pc:docChgLst>
    <pc:chgData name="Adam L Schiff" userId="3b914274-8e34-4064-b69d-a2f57e4634d1" providerId="ADAL" clId="{02B7993D-F591-4881-98CC-B95FA6FB87CC}"/>
    <pc:docChg chg="custSel modSld modNotesMaster">
      <pc:chgData name="Adam L Schiff" userId="3b914274-8e34-4064-b69d-a2f57e4634d1" providerId="ADAL" clId="{02B7993D-F591-4881-98CC-B95FA6FB87CC}" dt="2024-10-05T01:13:11.541" v="16" actId="27636"/>
      <pc:docMkLst>
        <pc:docMk/>
      </pc:docMkLst>
      <pc:sldChg chg="modNotes">
        <pc:chgData name="Adam L Schiff" userId="3b914274-8e34-4064-b69d-a2f57e4634d1" providerId="ADAL" clId="{02B7993D-F591-4881-98CC-B95FA6FB87CC}" dt="2024-10-05T01:13:11.305" v="15"/>
        <pc:sldMkLst>
          <pc:docMk/>
          <pc:sldMk cId="0" sldId="315"/>
        </pc:sldMkLst>
      </pc:sldChg>
      <pc:sldChg chg="modNotes">
        <pc:chgData name="Adam L Schiff" userId="3b914274-8e34-4064-b69d-a2f57e4634d1" providerId="ADAL" clId="{02B7993D-F591-4881-98CC-B95FA6FB87CC}" dt="2024-10-05T01:13:11.305" v="15"/>
        <pc:sldMkLst>
          <pc:docMk/>
          <pc:sldMk cId="0" sldId="361"/>
        </pc:sldMkLst>
      </pc:sldChg>
      <pc:sldChg chg="modNotes">
        <pc:chgData name="Adam L Schiff" userId="3b914274-8e34-4064-b69d-a2f57e4634d1" providerId="ADAL" clId="{02B7993D-F591-4881-98CC-B95FA6FB87CC}" dt="2024-10-05T01:13:11.305" v="15"/>
        <pc:sldMkLst>
          <pc:docMk/>
          <pc:sldMk cId="0" sldId="373"/>
        </pc:sldMkLst>
      </pc:sldChg>
      <pc:sldChg chg="modNotes">
        <pc:chgData name="Adam L Schiff" userId="3b914274-8e34-4064-b69d-a2f57e4634d1" providerId="ADAL" clId="{02B7993D-F591-4881-98CC-B95FA6FB87CC}" dt="2024-10-05T01:13:11.305" v="15"/>
        <pc:sldMkLst>
          <pc:docMk/>
          <pc:sldMk cId="931684946" sldId="430"/>
        </pc:sldMkLst>
      </pc:sldChg>
      <pc:sldChg chg="modSp mod">
        <pc:chgData name="Adam L Schiff" userId="3b914274-8e34-4064-b69d-a2f57e4634d1" providerId="ADAL" clId="{02B7993D-F591-4881-98CC-B95FA6FB87CC}" dt="2024-10-05T01:13:11.541" v="16" actId="27636"/>
        <pc:sldMkLst>
          <pc:docMk/>
          <pc:sldMk cId="1520145225" sldId="443"/>
        </pc:sldMkLst>
        <pc:spChg chg="mod">
          <ac:chgData name="Adam L Schiff" userId="3b914274-8e34-4064-b69d-a2f57e4634d1" providerId="ADAL" clId="{02B7993D-F591-4881-98CC-B95FA6FB87CC}" dt="2024-10-05T01:13:11.541" v="16" actId="27636"/>
          <ac:spMkLst>
            <pc:docMk/>
            <pc:sldMk cId="1520145225" sldId="443"/>
            <ac:spMk id="3" creationId="{00000000-0000-0000-0000-000000000000}"/>
          </ac:spMkLst>
        </pc:spChg>
      </pc:sldChg>
      <pc:sldChg chg="modNotesTx">
        <pc:chgData name="Adam L Schiff" userId="3b914274-8e34-4064-b69d-a2f57e4634d1" providerId="ADAL" clId="{02B7993D-F591-4881-98CC-B95FA6FB87CC}" dt="2024-10-05T01:12:18.480" v="14" actId="6549"/>
        <pc:sldMkLst>
          <pc:docMk/>
          <pc:sldMk cId="110796618" sldId="44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0916787"/>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343" tIns="46672" rIns="93343" bIns="46672" rtlCol="0" anchor="ctr"/>
          <a:lstStyle/>
          <a:p>
            <a:pPr lvl="0"/>
            <a:endParaRPr lang="en-US" noProof="0" dirty="0"/>
          </a:p>
        </p:txBody>
      </p:sp>
      <p:sp>
        <p:nvSpPr>
          <p:cNvPr id="5" name="Notes Placeholder 4"/>
          <p:cNvSpPr>
            <a:spLocks noGrp="1"/>
          </p:cNvSpPr>
          <p:nvPr>
            <p:ph type="body" sz="quarter" idx="3"/>
          </p:nvPr>
        </p:nvSpPr>
        <p:spPr>
          <a:xfrm>
            <a:off x="701041" y="4416108"/>
            <a:ext cx="5608320" cy="4182426"/>
          </a:xfrm>
          <a:prstGeom prst="rect">
            <a:avLst/>
          </a:prstGeom>
        </p:spPr>
        <p:txBody>
          <a:bodyPr vert="horz" lIns="93343" tIns="46672" rIns="93343" bIns="46672"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51892887"/>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www.loc.gov/standards/datetime/"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3" Type="http://schemas.openxmlformats.org/officeDocument/2006/relationships/hyperlink" Target="https://www.loc.gov/standards/sourcelist/subject.html" TargetMode="External"/><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3" Type="http://schemas.openxmlformats.org/officeDocument/2006/relationships/hyperlink" Target="http://www.loc.gov/standards/sourcelist/language.html" TargetMode="External"/><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3" Type="http://schemas.openxmlformats.org/officeDocument/2006/relationships/hyperlink" Target="http://access.rdatoolkit.org/document.php?id=rdagloss&amp;target=rdaregistry.info-Elements-a-P50108#rdaregistry.info-Elements-a-P50108" TargetMode="External"/><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3" Type="http://schemas.openxmlformats.org/officeDocument/2006/relationships/hyperlink" Target="http://www.loc.gov/catdir/cpso/pseud.pdf" TargetMode="External"/><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ChangeArrowheads="1" noTextEdit="1"/>
          </p:cNvSpPr>
          <p:nvPr>
            <p:ph type="sldImg"/>
          </p:nvPr>
        </p:nvSpPr>
        <p:spPr bwMode="auto">
          <a:xfrm>
            <a:off x="1065213" y="609600"/>
            <a:ext cx="4651375" cy="3489325"/>
          </a:xfrm>
          <a:noFill/>
          <a:ln>
            <a:solidFill>
              <a:srgbClr val="000000"/>
            </a:solidFill>
            <a:miter lim="800000"/>
            <a:headEnd/>
            <a:tailEnd/>
          </a:ln>
        </p:spPr>
      </p:sp>
      <p:sp>
        <p:nvSpPr>
          <p:cNvPr id="16386" name="Rectangle 3"/>
          <p:cNvSpPr>
            <a:spLocks noGrp="1" noChangeArrowheads="1"/>
          </p:cNvSpPr>
          <p:nvPr>
            <p:ph type="body" idx="1"/>
          </p:nvPr>
        </p:nvSpPr>
        <p:spPr bwMode="auto">
          <a:xfrm>
            <a:off x="947999" y="4427238"/>
            <a:ext cx="5144676" cy="4180838"/>
          </a:xfrm>
          <a:noFill/>
        </p:spPr>
        <p:txBody>
          <a:bodyPr wrap="square" lIns="93319" tIns="46660" rIns="93319" bIns="46660" numCol="1" anchor="t" anchorCtr="0" compatLnSpc="1">
            <a:prstTxWarp prst="textNoShape">
              <a:avLst/>
            </a:prstTxWarp>
          </a:bodyPr>
          <a:lstStyle/>
          <a:p>
            <a:pPr marL="219983" indent="-219983" defTabSz="918189" eaLnBrk="1" hangingPunct="1">
              <a:lnSpc>
                <a:spcPct val="90000"/>
              </a:lnSpc>
              <a:spcBef>
                <a:spcPct val="0"/>
              </a:spcBef>
              <a:defRPr/>
            </a:pPr>
            <a:r>
              <a:rPr lang="en-US" dirty="0"/>
              <a:t>(Date of slide or last update given at</a:t>
            </a:r>
            <a:r>
              <a:rPr lang="en-US" baseline="0" dirty="0"/>
              <a:t> the top of the notes for each slide)</a:t>
            </a:r>
            <a:endParaRPr lang="en-US" dirty="0"/>
          </a:p>
          <a:p>
            <a:pPr marL="219983" indent="-219983" eaLnBrk="1" hangingPunct="1">
              <a:lnSpc>
                <a:spcPct val="90000"/>
              </a:lnSpc>
              <a:spcBef>
                <a:spcPct val="0"/>
              </a:spcBef>
            </a:pPr>
            <a:endParaRPr lang="en-US" dirty="0"/>
          </a:p>
        </p:txBody>
      </p:sp>
    </p:spTree>
    <p:extLst>
      <p:ext uri="{BB962C8B-B14F-4D97-AF65-F5344CB8AC3E}">
        <p14:creationId xmlns:p14="http://schemas.microsoft.com/office/powerpoint/2010/main" val="1766371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bwMode="auto">
          <a:noFill/>
        </p:spPr>
        <p:txBody>
          <a:bodyPr wrap="square" numCol="1" anchor="t" anchorCtr="0" compatLnSpc="1">
            <a:prstTxWarp prst="textNoShape">
              <a:avLst/>
            </a:prstTxWarp>
          </a:bodyPr>
          <a:lstStyle/>
          <a:p>
            <a:pPr defTabSz="932537" eaLnBrk="1" hangingPunct="1">
              <a:spcBef>
                <a:spcPct val="0"/>
              </a:spcBef>
              <a:defRPr/>
            </a:pPr>
            <a:r>
              <a:rPr lang="en-US" dirty="0"/>
              <a:t>March 20, 2017</a:t>
            </a:r>
          </a:p>
          <a:p>
            <a:pPr defTabSz="932537" eaLnBrk="1" hangingPunct="1">
              <a:spcBef>
                <a:spcPct val="0"/>
              </a:spcBef>
              <a:defRPr/>
            </a:pPr>
            <a:endParaRPr lang="en-US" dirty="0"/>
          </a:p>
          <a:p>
            <a:pPr defTabSz="932537" eaLnBrk="1" hangingPunct="1">
              <a:spcBef>
                <a:spcPct val="0"/>
              </a:spcBef>
            </a:pPr>
            <a:r>
              <a:rPr lang="en-US" dirty="0"/>
              <a:t>Guidelines and instructions for describing Person</a:t>
            </a:r>
            <a:r>
              <a:rPr lang="pl-PL" dirty="0"/>
              <a:t>s </a:t>
            </a:r>
            <a:r>
              <a:rPr lang="en-US" dirty="0"/>
              <a:t>in authority records are found in RDA Chapters 8 and 9.</a:t>
            </a:r>
          </a:p>
          <a:p>
            <a:pPr defTabSz="932537" eaLnBrk="1" hangingPunct="1">
              <a:spcBef>
                <a:spcPct val="0"/>
              </a:spcBef>
            </a:pPr>
            <a:endParaRPr lang="en-US" dirty="0"/>
          </a:p>
          <a:p>
            <a:pPr defTabSz="932537" eaLnBrk="1" hangingPunct="1">
              <a:spcBef>
                <a:spcPct val="0"/>
              </a:spcBef>
            </a:pPr>
            <a:r>
              <a:rPr lang="en-US" dirty="0"/>
              <a:t>Agents = a person, family, or corporate body.</a:t>
            </a:r>
          </a:p>
          <a:p>
            <a:pPr defTabSz="932537" eaLnBrk="1" hangingPunct="1">
              <a:spcBef>
                <a:spcPct val="0"/>
              </a:spcBef>
            </a:pPr>
            <a:endParaRPr lang="en-US" dirty="0"/>
          </a:p>
          <a:p>
            <a:pPr defTabSz="932537" eaLnBrk="1" hangingPunct="1">
              <a:spcBef>
                <a:spcPct val="0"/>
              </a:spcBef>
            </a:pPr>
            <a:r>
              <a:rPr lang="en-US" dirty="0"/>
              <a:t>At the end of this module, participants will be able to:</a:t>
            </a:r>
          </a:p>
          <a:p>
            <a:pPr defTabSz="932537" eaLnBrk="1" hangingPunct="1">
              <a:spcBef>
                <a:spcPct val="0"/>
              </a:spcBef>
            </a:pPr>
            <a:r>
              <a:rPr lang="en-US" dirty="0"/>
              <a:t>- Consult and use RDA and the LC-PCC Policy Statements as reference tools for personal name authorities. </a:t>
            </a:r>
          </a:p>
          <a:p>
            <a:pPr defTabSz="932537" eaLnBrk="1" hangingPunct="1">
              <a:spcBef>
                <a:spcPct val="0"/>
              </a:spcBef>
            </a:pPr>
            <a:r>
              <a:rPr lang="en-US" dirty="0"/>
              <a:t>- Apply the rules contained in Chapters 8 and 9 of RDA and related LC-PCC PSs in the creation of personal name authority records. </a:t>
            </a:r>
          </a:p>
          <a:p>
            <a:pPr defTabSz="932537" eaLnBrk="1" hangingPunct="1">
              <a:spcBef>
                <a:spcPct val="0"/>
              </a:spcBef>
            </a:pPr>
            <a:endParaRPr lang="en-US" dirty="0"/>
          </a:p>
          <a:p>
            <a:pPr defTabSz="932537" eaLnBrk="1" hangingPunct="1">
              <a:spcBef>
                <a:spcPct val="0"/>
              </a:spcBef>
            </a:pPr>
            <a:endParaRPr lang="en-US" dirty="0"/>
          </a:p>
        </p:txBody>
      </p:sp>
    </p:spTree>
    <p:extLst>
      <p:ext uri="{BB962C8B-B14F-4D97-AF65-F5344CB8AC3E}">
        <p14:creationId xmlns:p14="http://schemas.microsoft.com/office/powerpoint/2010/main" val="38897371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February 6,</a:t>
            </a:r>
            <a:r>
              <a:rPr lang="en-US" baseline="0" dirty="0"/>
              <a:t> 2019: updated RDA 9.0 language</a:t>
            </a:r>
            <a:endParaRPr lang="en-US" dirty="0"/>
          </a:p>
          <a:p>
            <a:pPr eaLnBrk="1" hangingPunct="1">
              <a:spcBef>
                <a:spcPct val="0"/>
              </a:spcBef>
            </a:pPr>
            <a:endParaRPr lang="en-US" dirty="0"/>
          </a:p>
          <a:p>
            <a:pPr eaLnBrk="1" hangingPunct="1">
              <a:spcBef>
                <a:spcPct val="0"/>
              </a:spcBef>
            </a:pPr>
            <a:r>
              <a:rPr lang="en-US" dirty="0"/>
              <a:t>In RDA, a person can be an individual or an identity established by one individual alone or an identity established in collaboration with one or more other individuals portrayed as being one individual.  </a:t>
            </a:r>
          </a:p>
          <a:p>
            <a:pPr eaLnBrk="1" hangingPunct="1">
              <a:spcBef>
                <a:spcPct val="0"/>
              </a:spcBef>
            </a:pPr>
            <a:endParaRPr lang="en-US" dirty="0"/>
          </a:p>
          <a:p>
            <a:pPr eaLnBrk="1" hangingPunct="1">
              <a:spcBef>
                <a:spcPct val="0"/>
              </a:spcBef>
            </a:pPr>
            <a:r>
              <a:rPr lang="en-US" dirty="0"/>
              <a:t>The scope statement in RDA 9.0 includes fictitious entities as persons and </a:t>
            </a:r>
            <a:r>
              <a:rPr lang="en-US" u="sng" dirty="0"/>
              <a:t>LC-PCC PS for 9.0 </a:t>
            </a:r>
            <a:r>
              <a:rPr lang="en-US" dirty="0"/>
              <a:t>gives the following instruction: “Apply this chapter to fictitious entities and real non-human entities having roles as creators or contributors […]”  So under RDA, non-human entities that are presented on a resource as being responsible for the creation of a work will be represented by authorized access points. They are also created in the LC/NACO authority file if needed for any access point, including subject access points.</a:t>
            </a:r>
          </a:p>
          <a:p>
            <a:pPr eaLnBrk="1" hangingPunct="1">
              <a:spcBef>
                <a:spcPct val="0"/>
              </a:spcBef>
            </a:pPr>
            <a:endParaRPr lang="en-US" dirty="0"/>
          </a:p>
        </p:txBody>
      </p:sp>
    </p:spTree>
    <p:extLst>
      <p:ext uri="{BB962C8B-B14F-4D97-AF65-F5344CB8AC3E}">
        <p14:creationId xmlns:p14="http://schemas.microsoft.com/office/powerpoint/2010/main" val="64410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wrap="square" numCol="1" anchor="t" anchorCtr="0" compatLnSpc="1">
            <a:prstTxWarp prst="textNoShape">
              <a:avLst/>
            </a:prstTxWarp>
          </a:bodyPr>
          <a:lstStyle/>
          <a:p>
            <a:pPr defTabSz="932537" eaLnBrk="1" hangingPunct="1">
              <a:spcBef>
                <a:spcPct val="0"/>
              </a:spcBef>
              <a:defRPr/>
            </a:pPr>
            <a:r>
              <a:rPr lang="en-US" dirty="0"/>
              <a:t>November 14, 2019: added mythological character image (Medusa)</a:t>
            </a:r>
          </a:p>
          <a:p>
            <a:pPr defTabSz="932537" eaLnBrk="1" hangingPunct="1">
              <a:spcBef>
                <a:spcPct val="0"/>
              </a:spcBef>
              <a:defRPr/>
            </a:pPr>
            <a:endParaRPr lang="en-US" dirty="0"/>
          </a:p>
          <a:p>
            <a:pPr defTabSz="932537" eaLnBrk="1" hangingPunct="1">
              <a:spcBef>
                <a:spcPct val="0"/>
              </a:spcBef>
            </a:pPr>
            <a:r>
              <a:rPr lang="en-US" dirty="0"/>
              <a:t>Even though most of the time you will need to establish names for human entities, let’s look at a couple of examples of other personal names.</a:t>
            </a:r>
          </a:p>
          <a:p>
            <a:pPr defTabSz="932537" eaLnBrk="1" hangingPunct="1">
              <a:spcBef>
                <a:spcPct val="0"/>
              </a:spcBef>
            </a:pPr>
            <a:endParaRPr lang="en-US" dirty="0"/>
          </a:p>
        </p:txBody>
      </p:sp>
    </p:spTree>
    <p:extLst>
      <p:ext uri="{BB962C8B-B14F-4D97-AF65-F5344CB8AC3E}">
        <p14:creationId xmlns:p14="http://schemas.microsoft.com/office/powerpoint/2010/main" val="3424280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a:spcBef>
                <a:spcPct val="0"/>
              </a:spcBef>
              <a:defRPr/>
            </a:pPr>
            <a:r>
              <a:rPr lang="en-US" dirty="0"/>
              <a:t>January 23, 2023: remove gender</a:t>
            </a:r>
          </a:p>
          <a:p>
            <a:pPr defTabSz="918189">
              <a:spcBef>
                <a:spcPct val="0"/>
              </a:spcBef>
              <a:defRPr/>
            </a:pPr>
            <a:r>
              <a:rPr lang="en-US" dirty="0"/>
              <a:t>December 12,</a:t>
            </a:r>
            <a:r>
              <a:rPr lang="en-US" baseline="0" dirty="0"/>
              <a:t> 2016</a:t>
            </a:r>
          </a:p>
          <a:p>
            <a:pPr defTabSz="918189">
              <a:spcBef>
                <a:spcPct val="0"/>
              </a:spcBef>
              <a:defRPr/>
            </a:pPr>
            <a:endParaRPr lang="en-US" dirty="0"/>
          </a:p>
          <a:p>
            <a:pPr>
              <a:spcBef>
                <a:spcPct val="0"/>
              </a:spcBef>
            </a:pPr>
            <a:r>
              <a:rPr lang="en-US" dirty="0"/>
              <a:t>Per RDA 9.0, Keiko in the role of Willy, is established in the NAF. </a:t>
            </a:r>
          </a:p>
        </p:txBody>
      </p:sp>
    </p:spTree>
    <p:extLst>
      <p:ext uri="{BB962C8B-B14F-4D97-AF65-F5344CB8AC3E}">
        <p14:creationId xmlns:p14="http://schemas.microsoft.com/office/powerpoint/2010/main" val="34961275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bwMode="auto">
          <a:noFill/>
          <a:ln>
            <a:solidFill>
              <a:srgbClr val="000000"/>
            </a:solidFill>
            <a:miter lim="800000"/>
            <a:headEnd/>
            <a:tailEnd/>
          </a:ln>
        </p:spPr>
      </p:sp>
      <p:sp>
        <p:nvSpPr>
          <p:cNvPr id="26626" name="Notes Placeholder 2"/>
          <p:cNvSpPr>
            <a:spLocks noGrp="1"/>
          </p:cNvSpPr>
          <p:nvPr>
            <p:ph type="body" idx="1"/>
          </p:nvPr>
        </p:nvSpPr>
        <p:spPr bwMode="auto">
          <a:noFill/>
        </p:spPr>
        <p:txBody>
          <a:bodyPr wrap="square" numCol="1" anchor="t" anchorCtr="0" compatLnSpc="1">
            <a:prstTxWarp prst="textNoShape">
              <a:avLst/>
            </a:prstTxWarp>
          </a:bodyPr>
          <a:lstStyle/>
          <a:p>
            <a:pPr defTabSz="932537">
              <a:spcBef>
                <a:spcPct val="0"/>
              </a:spcBef>
            </a:pPr>
            <a:r>
              <a:rPr lang="en-US" dirty="0"/>
              <a:t>Updated February 24, 2014</a:t>
            </a:r>
          </a:p>
          <a:p>
            <a:pPr defTabSz="932537">
              <a:spcBef>
                <a:spcPct val="0"/>
              </a:spcBef>
            </a:pPr>
            <a:endParaRPr lang="en-US" dirty="0"/>
          </a:p>
          <a:p>
            <a:pPr defTabSz="932537">
              <a:spcBef>
                <a:spcPct val="0"/>
              </a:spcBef>
            </a:pPr>
            <a:r>
              <a:rPr lang="en-US" dirty="0"/>
              <a:t>This RDA NAR has been created for Jessica Fletcher, the fictitious author, whose name appears on a title page as the creator of “Trouble at high tide.” </a:t>
            </a:r>
          </a:p>
          <a:p>
            <a:pPr defTabSz="932537">
              <a:spcBef>
                <a:spcPct val="0"/>
              </a:spcBef>
            </a:pPr>
            <a:endParaRPr lang="en-US" dirty="0"/>
          </a:p>
          <a:p>
            <a:pPr defTabSz="932537">
              <a:spcBef>
                <a:spcPct val="0"/>
              </a:spcBef>
            </a:pPr>
            <a:r>
              <a:rPr lang="en-US" i="1" dirty="0"/>
              <a:t>Note on</a:t>
            </a:r>
            <a:r>
              <a:rPr lang="en-US" i="1" baseline="0" dirty="0"/>
              <a:t> 040</a:t>
            </a:r>
            <a:r>
              <a:rPr lang="en-US" i="1" dirty="0"/>
              <a:t>:  </a:t>
            </a:r>
            <a:r>
              <a:rPr lang="en-US" dirty="0"/>
              <a:t>This NAR was created before many of PCC best practices were developed. The PCC best practice is now to place the subfield $e </a:t>
            </a:r>
            <a:r>
              <a:rPr lang="en-US" dirty="0" err="1"/>
              <a:t>rda</a:t>
            </a:r>
            <a:r>
              <a:rPr lang="en-US" dirty="0"/>
              <a:t> immediately preceding the subfield $c in the 040.  </a:t>
            </a:r>
          </a:p>
          <a:p>
            <a:pPr defTabSz="932537">
              <a:spcBef>
                <a:spcPct val="0"/>
              </a:spcBef>
            </a:pPr>
            <a:endParaRPr lang="en-US" dirty="0"/>
          </a:p>
          <a:p>
            <a:pPr defTabSz="932537">
              <a:spcBef>
                <a:spcPct val="0"/>
              </a:spcBef>
            </a:pPr>
            <a:r>
              <a:rPr lang="en-US" i="1" dirty="0"/>
              <a:t>Note</a:t>
            </a:r>
            <a:r>
              <a:rPr lang="en-US" i="1" baseline="0" dirty="0"/>
              <a:t> on the authorized access point:</a:t>
            </a:r>
            <a:r>
              <a:rPr lang="en-US" i="0" baseline="0" dirty="0"/>
              <a:t> Note that the qualifier “(Fictitious character)” is </a:t>
            </a:r>
            <a:r>
              <a:rPr lang="en-US" i="1" baseline="0" dirty="0"/>
              <a:t>not</a:t>
            </a:r>
            <a:r>
              <a:rPr lang="en-US" i="0" baseline="0" dirty="0"/>
              <a:t> required unless needed to differentiate the name.</a:t>
            </a:r>
            <a:endParaRPr lang="en-US" i="1" dirty="0"/>
          </a:p>
          <a:p>
            <a:pPr defTabSz="932537">
              <a:spcBef>
                <a:spcPct val="0"/>
              </a:spcBef>
            </a:pPr>
            <a:endParaRPr lang="en-US" dirty="0"/>
          </a:p>
          <a:p>
            <a:pPr defTabSz="932537">
              <a:spcBef>
                <a:spcPct val="0"/>
              </a:spcBef>
            </a:pPr>
            <a:r>
              <a:rPr lang="en-US" i="1" dirty="0"/>
              <a:t>Note</a:t>
            </a:r>
            <a:r>
              <a:rPr lang="en-US" i="1" baseline="0" dirty="0"/>
              <a:t> on the 667 field:</a:t>
            </a:r>
            <a:r>
              <a:rPr lang="en-US" dirty="0"/>
              <a:t> LC-PCC PS for 9.0 changed on July 9, 2013. Until July 8, 2013, NACO/LCSH policy was that access points for fictitious characters were only valid as access points for creators and contributors, not also as subject headings.  RDA name authority records for fictitious characters created before July 9, 2013 were coded as not valid for use as a subject.  Beginning on July 9, 2013 access points for individual fictitious and legendary characters and individual animals with proper names will be established only in the name authority file using RDA instructions.  The RDA heading will be valid for use as a subject heading.  New LC subject headings for individual characters and individual animals with proper names will not be accepted.  Existing LC subject headings may continue to be assigned as subject headings until an RDA name authority record for them is created, at which time the subject authority record must be reported to Policy and Standards Office to be canceled. LC will be undertaking a project to transition all individual character and named animal headings from LCSH to the name authority file. Meanwhile, non-LC</a:t>
            </a:r>
            <a:r>
              <a:rPr lang="en-US" baseline="0" dirty="0"/>
              <a:t> catalogers may create records for fictitious and legendary persons and named animal headings in the LC/NACO AF. If they choose to do so and there is a corresponding LCSH, they should request cancellation of the LCSH in favor of the NAR.</a:t>
            </a:r>
            <a:endParaRPr lang="en-US" dirty="0"/>
          </a:p>
          <a:p>
            <a:pPr defTabSz="932537">
              <a:spcBef>
                <a:spcPct val="0"/>
              </a:spcBef>
            </a:pPr>
            <a:endParaRPr lang="en-US" dirty="0"/>
          </a:p>
          <a:p>
            <a:pPr defTabSz="932537">
              <a:spcBef>
                <a:spcPct val="0"/>
              </a:spcBef>
            </a:pPr>
            <a:endParaRPr lang="en-US" i="1" dirty="0"/>
          </a:p>
        </p:txBody>
      </p:sp>
    </p:spTree>
    <p:extLst>
      <p:ext uri="{BB962C8B-B14F-4D97-AF65-F5344CB8AC3E}">
        <p14:creationId xmlns:p14="http://schemas.microsoft.com/office/powerpoint/2010/main" val="1693085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a:spcBef>
                <a:spcPct val="0"/>
              </a:spcBef>
              <a:defRPr/>
            </a:pPr>
            <a:r>
              <a:rPr lang="en-US" dirty="0"/>
              <a:t>May 1, 2013</a:t>
            </a:r>
          </a:p>
          <a:p>
            <a:pPr defTabSz="918189">
              <a:spcBef>
                <a:spcPct val="0"/>
              </a:spcBef>
              <a:defRPr/>
            </a:pPr>
            <a:endParaRPr lang="en-US" dirty="0"/>
          </a:p>
          <a:p>
            <a:pPr>
              <a:spcBef>
                <a:spcPct val="0"/>
              </a:spcBef>
            </a:pPr>
            <a:r>
              <a:rPr lang="en-US" dirty="0"/>
              <a:t>Here is the subject authority record previously created for the fictitious person “Jessica Fletcher” to be used as subject access point. </a:t>
            </a:r>
          </a:p>
          <a:p>
            <a:pPr>
              <a:spcBef>
                <a:spcPct val="0"/>
              </a:spcBef>
            </a:pPr>
            <a:r>
              <a:rPr lang="en-US" dirty="0"/>
              <a:t>Separate authority records exist in the Library of Congress/NACO Authority File and the Library of Congress Subject Headings files. </a:t>
            </a:r>
          </a:p>
          <a:p>
            <a:pPr>
              <a:spcBef>
                <a:spcPct val="0"/>
              </a:spcBef>
            </a:pPr>
            <a:endParaRPr lang="en-US" dirty="0"/>
          </a:p>
          <a:p>
            <a:pPr>
              <a:spcBef>
                <a:spcPct val="0"/>
              </a:spcBef>
            </a:pPr>
            <a:r>
              <a:rPr lang="en-US" dirty="0"/>
              <a:t>LC-PCC PS for 9.0 changed on July 9, 2013. Until July 8, 2013, NACO/LCSH policy was that access points for fictitious characters were only valid as access points for creators and contributors, not also as subject headings.  RDA name authority records for fictitious characters created before July 9, 2013 were coded as not valid for use as a subject.</a:t>
            </a:r>
          </a:p>
          <a:p>
            <a:pPr>
              <a:spcBef>
                <a:spcPct val="0"/>
              </a:spcBef>
            </a:pPr>
            <a:endParaRPr lang="en-US" dirty="0"/>
          </a:p>
          <a:p>
            <a:pPr>
              <a:spcBef>
                <a:spcPct val="0"/>
              </a:spcBef>
            </a:pPr>
            <a:r>
              <a:rPr lang="en-US" dirty="0"/>
              <a:t>Beginning on July 9, 2013 access points for individual fictitious and legendary characters and individual animals with proper names will be established only in the name authority file using RDA instructions. The RDA heading will be valid for use as a subject heading.  New LC subject headings for individual characters and individual animals with proper names will not be accepted. Existing LC subject headings may however continue to be assigned as subject headings until an RDA name authority record for them is created, at which time the subject authority record will be canceled.  LC will be undertaking a project to transition all individual character and named animal headings from LCSH to the name authority file.</a:t>
            </a:r>
          </a:p>
          <a:p>
            <a:pPr>
              <a:spcBef>
                <a:spcPct val="0"/>
              </a:spcBef>
            </a:pPr>
            <a:endParaRPr lang="en-US" dirty="0"/>
          </a:p>
        </p:txBody>
      </p:sp>
    </p:spTree>
    <p:extLst>
      <p:ext uri="{BB962C8B-B14F-4D97-AF65-F5344CB8AC3E}">
        <p14:creationId xmlns:p14="http://schemas.microsoft.com/office/powerpoint/2010/main" val="335832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a:spcBef>
                <a:spcPct val="0"/>
              </a:spcBef>
              <a:defRPr/>
            </a:pPr>
            <a:r>
              <a:rPr lang="en-US" dirty="0"/>
              <a:t>December</a:t>
            </a:r>
            <a:r>
              <a:rPr lang="en-US" baseline="0" dirty="0"/>
              <a:t> 12, 2016</a:t>
            </a:r>
          </a:p>
          <a:p>
            <a:pPr defTabSz="918189">
              <a:spcBef>
                <a:spcPct val="0"/>
              </a:spcBef>
              <a:defRPr/>
            </a:pPr>
            <a:endParaRPr lang="en-US" dirty="0"/>
          </a:p>
          <a:p>
            <a:pPr>
              <a:spcBef>
                <a:spcPct val="0"/>
              </a:spcBef>
            </a:pPr>
            <a:r>
              <a:rPr lang="en-US" dirty="0"/>
              <a:t>As of July 9, 2013, access points for fictitious characters in the name authority file are valid for use as subjects.  Note that the 667 that was in the record has been removed and the fixed field 008/11 for Subject heading system/thesaurus code (</a:t>
            </a:r>
            <a:r>
              <a:rPr lang="en-US" dirty="0" err="1"/>
              <a:t>Subj</a:t>
            </a:r>
            <a:r>
              <a:rPr lang="en-US" dirty="0"/>
              <a:t>) and 008/15 for Heading use code—subject added entry (</a:t>
            </a:r>
            <a:r>
              <a:rPr lang="en-US" dirty="0" err="1"/>
              <a:t>Subj</a:t>
            </a:r>
            <a:r>
              <a:rPr lang="en-US" dirty="0"/>
              <a:t> use) are now coded value “a”, meaning this name is now valid for use as a subject.</a:t>
            </a:r>
          </a:p>
        </p:txBody>
      </p:sp>
    </p:spTree>
    <p:extLst>
      <p:ext uri="{BB962C8B-B14F-4D97-AF65-F5344CB8AC3E}">
        <p14:creationId xmlns:p14="http://schemas.microsoft.com/office/powerpoint/2010/main" val="39606559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bwMode="auto">
          <a:noFill/>
          <a:ln>
            <a:solidFill>
              <a:srgbClr val="000000"/>
            </a:solidFill>
            <a:miter lim="800000"/>
            <a:headEnd/>
            <a:tailEnd/>
          </a:ln>
        </p:spPr>
      </p:sp>
      <p:sp>
        <p:nvSpPr>
          <p:cNvPr id="32770" name="Notes Placeholder 2"/>
          <p:cNvSpPr>
            <a:spLocks noGrp="1"/>
          </p:cNvSpPr>
          <p:nvPr>
            <p:ph type="body" idx="1"/>
          </p:nvPr>
        </p:nvSpPr>
        <p:spPr bwMode="auto">
          <a:noFill/>
        </p:spPr>
        <p:txBody>
          <a:bodyPr wrap="square" numCol="1" anchor="t" anchorCtr="0" compatLnSpc="1">
            <a:prstTxWarp prst="textNoShape">
              <a:avLst/>
            </a:prstTxWarp>
          </a:bodyPr>
          <a:lstStyle/>
          <a:p>
            <a:pPr defTabSz="932537" eaLnBrk="1" hangingPunct="1">
              <a:spcBef>
                <a:spcPct val="0"/>
              </a:spcBef>
              <a:defRPr/>
            </a:pPr>
            <a:r>
              <a:rPr lang="en-US" dirty="0"/>
              <a:t>May 1, 2013</a:t>
            </a:r>
          </a:p>
          <a:p>
            <a:pPr defTabSz="932537" eaLnBrk="1" hangingPunct="1">
              <a:spcBef>
                <a:spcPct val="0"/>
              </a:spcBef>
              <a:defRPr/>
            </a:pPr>
            <a:endParaRPr lang="en-US" dirty="0"/>
          </a:p>
          <a:p>
            <a:pPr defTabSz="932537" eaLnBrk="1" hangingPunct="1">
              <a:spcBef>
                <a:spcPct val="0"/>
              </a:spcBef>
            </a:pPr>
            <a:r>
              <a:rPr lang="en-US" dirty="0"/>
              <a:t>RDA records for persons as well as other names are coded “z” in 008/10 (OCLC Fixed Field: Rules). </a:t>
            </a:r>
          </a:p>
          <a:p>
            <a:pPr defTabSz="932537" eaLnBrk="1" hangingPunct="1">
              <a:spcBef>
                <a:spcPct val="0"/>
              </a:spcBef>
            </a:pPr>
            <a:endParaRPr lang="en-US" dirty="0"/>
          </a:p>
          <a:p>
            <a:pPr defTabSz="932537" eaLnBrk="1" hangingPunct="1">
              <a:spcBef>
                <a:spcPct val="0"/>
              </a:spcBef>
            </a:pPr>
            <a:r>
              <a:rPr lang="en-US" dirty="0"/>
              <a:t>The “z” indicates “Other” for the source of the descriptive cataloging rules being used and the $e in the 040 field tells us which rules are being used.</a:t>
            </a:r>
          </a:p>
          <a:p>
            <a:pPr defTabSz="932537" eaLnBrk="1" hangingPunct="1">
              <a:spcBef>
                <a:spcPct val="0"/>
              </a:spcBef>
            </a:pPr>
            <a:endParaRPr lang="en-US" dirty="0"/>
          </a:p>
        </p:txBody>
      </p:sp>
    </p:spTree>
    <p:extLst>
      <p:ext uri="{BB962C8B-B14F-4D97-AF65-F5344CB8AC3E}">
        <p14:creationId xmlns:p14="http://schemas.microsoft.com/office/powerpoint/2010/main" val="1190223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bwMode="auto">
          <a:noFill/>
          <a:ln>
            <a:solidFill>
              <a:srgbClr val="000000"/>
            </a:solidFill>
            <a:miter lim="800000"/>
            <a:headEnd/>
            <a:tailEnd/>
          </a:ln>
        </p:spPr>
      </p:sp>
      <p:sp>
        <p:nvSpPr>
          <p:cNvPr id="34818" name="Notes Placeholder 2"/>
          <p:cNvSpPr>
            <a:spLocks noGrp="1"/>
          </p:cNvSpPr>
          <p:nvPr>
            <p:ph type="body" idx="1"/>
          </p:nvPr>
        </p:nvSpPr>
        <p:spPr bwMode="auto">
          <a:noFill/>
        </p:spPr>
        <p:txBody>
          <a:bodyPr wrap="square" numCol="1" anchor="t" anchorCtr="0" compatLnSpc="1">
            <a:prstTxWarp prst="textNoShape">
              <a:avLst/>
            </a:prstTxWarp>
          </a:bodyPr>
          <a:lstStyle/>
          <a:p>
            <a:pPr defTabSz="932537" eaLnBrk="1" hangingPunct="1">
              <a:spcBef>
                <a:spcPct val="0"/>
              </a:spcBef>
            </a:pPr>
            <a:r>
              <a:rPr lang="en-US" dirty="0"/>
              <a:t>Updated February 24, 2014</a:t>
            </a:r>
          </a:p>
          <a:p>
            <a:pPr defTabSz="932537" eaLnBrk="1" hangingPunct="1">
              <a:spcBef>
                <a:spcPct val="0"/>
              </a:spcBef>
            </a:pPr>
            <a:endParaRPr lang="en-US" dirty="0"/>
          </a:p>
          <a:p>
            <a:pPr defTabSz="932537" eaLnBrk="1" hangingPunct="1">
              <a:spcBef>
                <a:spcPct val="0"/>
              </a:spcBef>
            </a:pPr>
            <a:r>
              <a:rPr lang="en-US" dirty="0"/>
              <a:t>The PCC best practice is to place the subfield $e </a:t>
            </a:r>
            <a:r>
              <a:rPr lang="en-US" dirty="0" err="1"/>
              <a:t>rda</a:t>
            </a:r>
            <a:r>
              <a:rPr lang="en-US" dirty="0"/>
              <a:t> immediately preceding the subfield $c in the 040.  </a:t>
            </a:r>
          </a:p>
          <a:p>
            <a:pPr defTabSz="932537" eaLnBrk="1" hangingPunct="1">
              <a:spcBef>
                <a:spcPct val="0"/>
              </a:spcBef>
            </a:pPr>
            <a:endParaRPr lang="en-US" i="1" dirty="0"/>
          </a:p>
          <a:p>
            <a:pPr defTabSz="932537" eaLnBrk="1" hangingPunct="1">
              <a:spcBef>
                <a:spcPct val="0"/>
              </a:spcBef>
            </a:pPr>
            <a:r>
              <a:rPr lang="en-US" i="1" dirty="0"/>
              <a:t>This slide shows a blank </a:t>
            </a:r>
            <a:r>
              <a:rPr lang="en-US" i="1" dirty="0" err="1"/>
              <a:t>workform</a:t>
            </a:r>
            <a:r>
              <a:rPr lang="en-US" i="1" dirty="0"/>
              <a:t> in the OCLC </a:t>
            </a:r>
            <a:r>
              <a:rPr lang="en-US" i="1" dirty="0" err="1"/>
              <a:t>Connexion</a:t>
            </a:r>
            <a:r>
              <a:rPr lang="en-US" i="1" dirty="0"/>
              <a:t> client for creating a single authority record.  During this class, you will be using the </a:t>
            </a:r>
            <a:r>
              <a:rPr lang="en-US" i="1" dirty="0" err="1"/>
              <a:t>workform</a:t>
            </a:r>
            <a:r>
              <a:rPr lang="en-US" i="1" dirty="0"/>
              <a:t> to build up your authority record for a personal name.</a:t>
            </a:r>
          </a:p>
          <a:p>
            <a:pPr defTabSz="932537" eaLnBrk="1" hangingPunct="1">
              <a:spcBef>
                <a:spcPct val="0"/>
              </a:spcBef>
            </a:pPr>
            <a:endParaRPr lang="en-US" i="1" dirty="0"/>
          </a:p>
          <a:p>
            <a:pPr defTabSz="932537" eaLnBrk="1" hangingPunct="1">
              <a:spcBef>
                <a:spcPct val="0"/>
              </a:spcBef>
            </a:pPr>
            <a:r>
              <a:rPr lang="en-US" i="1" dirty="0"/>
              <a:t>PLEASE</a:t>
            </a:r>
            <a:r>
              <a:rPr lang="en-US" i="1" baseline="0" dirty="0"/>
              <a:t> OPEN A WORKFORM IN OCLC FOR A PERSONAL NAME. We will be adding to it as we go through this module.</a:t>
            </a:r>
            <a:endParaRPr lang="en-US" i="1" dirty="0"/>
          </a:p>
          <a:p>
            <a:pPr defTabSz="932537" eaLnBrk="1" hangingPunct="1">
              <a:spcBef>
                <a:spcPct val="0"/>
              </a:spcBef>
            </a:pPr>
            <a:endParaRPr lang="en-US" dirty="0"/>
          </a:p>
        </p:txBody>
      </p:sp>
    </p:spTree>
    <p:extLst>
      <p:ext uri="{BB962C8B-B14F-4D97-AF65-F5344CB8AC3E}">
        <p14:creationId xmlns:p14="http://schemas.microsoft.com/office/powerpoint/2010/main" val="36753464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bwMode="auto">
          <a:noFill/>
          <a:ln>
            <a:solidFill>
              <a:srgbClr val="000000"/>
            </a:solidFill>
            <a:miter lim="800000"/>
            <a:headEnd/>
            <a:tailEnd/>
          </a:ln>
        </p:spPr>
      </p:sp>
      <p:sp>
        <p:nvSpPr>
          <p:cNvPr id="36866" name="Notes Placeholder 2"/>
          <p:cNvSpPr>
            <a:spLocks noGrp="1"/>
          </p:cNvSpPr>
          <p:nvPr>
            <p:ph type="body" idx="1"/>
          </p:nvPr>
        </p:nvSpPr>
        <p:spPr bwMode="auto">
          <a:noFill/>
        </p:spPr>
        <p:txBody>
          <a:bodyPr wrap="square" numCol="1" anchor="t" anchorCtr="0" compatLnSpc="1">
            <a:prstTxWarp prst="textNoShape">
              <a:avLst/>
            </a:prstTxWarp>
          </a:bodyPr>
          <a:lstStyle/>
          <a:p>
            <a:pPr defTabSz="932537" eaLnBrk="1" hangingPunct="1">
              <a:spcBef>
                <a:spcPct val="0"/>
              </a:spcBef>
              <a:defRPr/>
            </a:pPr>
            <a:r>
              <a:rPr lang="en-US" dirty="0"/>
              <a:t>May 1, 2013</a:t>
            </a:r>
          </a:p>
          <a:p>
            <a:pPr defTabSz="932537" eaLnBrk="1" hangingPunct="1">
              <a:spcBef>
                <a:spcPct val="0"/>
              </a:spcBef>
              <a:defRPr/>
            </a:pPr>
            <a:endParaRPr lang="en-US" dirty="0"/>
          </a:p>
          <a:p>
            <a:pPr defTabSz="932537" eaLnBrk="1" hangingPunct="1">
              <a:spcBef>
                <a:spcPct val="0"/>
              </a:spcBef>
            </a:pPr>
            <a:r>
              <a:rPr lang="en-US" dirty="0">
                <a:sym typeface="Wingdings" pitchFamily="2" charset="2"/>
              </a:rPr>
              <a:t>Note that RDA divides names into preferred names and variant names.  </a:t>
            </a:r>
          </a:p>
          <a:p>
            <a:pPr defTabSz="932537" eaLnBrk="1" hangingPunct="1">
              <a:spcBef>
                <a:spcPct val="0"/>
              </a:spcBef>
            </a:pPr>
            <a:endParaRPr lang="en-US" dirty="0"/>
          </a:p>
          <a:p>
            <a:pPr defTabSz="932537" eaLnBrk="1" hangingPunct="1">
              <a:spcBef>
                <a:spcPct val="0"/>
              </a:spcBef>
            </a:pPr>
            <a:r>
              <a:rPr lang="en-US" i="1" dirty="0"/>
              <a:t>Access Points terminology </a:t>
            </a:r>
            <a:r>
              <a:rPr lang="en-US" i="1" dirty="0">
                <a:sym typeface="Wingdings" pitchFamily="2" charset="2"/>
              </a:rPr>
              <a:t></a:t>
            </a:r>
            <a:r>
              <a:rPr lang="en-US" i="1" dirty="0"/>
              <a:t> later slide.</a:t>
            </a:r>
          </a:p>
        </p:txBody>
      </p:sp>
    </p:spTree>
    <p:extLst>
      <p:ext uri="{BB962C8B-B14F-4D97-AF65-F5344CB8AC3E}">
        <p14:creationId xmlns:p14="http://schemas.microsoft.com/office/powerpoint/2010/main" val="16112103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bwMode="auto">
          <a:noFill/>
          <a:ln>
            <a:solidFill>
              <a:srgbClr val="000000"/>
            </a:solidFill>
            <a:miter lim="800000"/>
            <a:headEnd/>
            <a:tailEnd/>
          </a:ln>
        </p:spPr>
      </p:sp>
      <p:sp>
        <p:nvSpPr>
          <p:cNvPr id="38914"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March 20, 2017: updated speaker notes for other designation.</a:t>
            </a:r>
          </a:p>
          <a:p>
            <a:pPr defTabSz="918189" eaLnBrk="1" hangingPunct="1">
              <a:spcBef>
                <a:spcPct val="0"/>
              </a:spcBef>
              <a:defRPr/>
            </a:pPr>
            <a:r>
              <a:rPr lang="en-US" dirty="0"/>
              <a:t>December</a:t>
            </a:r>
            <a:r>
              <a:rPr lang="en-US" baseline="0" dirty="0"/>
              <a:t> 12, 2016: updated RDA section number.</a:t>
            </a:r>
          </a:p>
          <a:p>
            <a:pPr defTabSz="918189" eaLnBrk="1" hangingPunct="1">
              <a:spcBef>
                <a:spcPct val="0"/>
              </a:spcBef>
              <a:defRPr/>
            </a:pPr>
            <a:r>
              <a:rPr lang="en-US" baseline="0" dirty="0"/>
              <a:t>August 2, 2019: added parentheticals to 5th and 6th bullets</a:t>
            </a:r>
          </a:p>
          <a:p>
            <a:pPr defTabSz="918189" eaLnBrk="1" hangingPunct="1">
              <a:spcBef>
                <a:spcPct val="0"/>
              </a:spcBef>
              <a:defRPr/>
            </a:pPr>
            <a:endParaRPr lang="en-US" dirty="0"/>
          </a:p>
          <a:p>
            <a:pPr eaLnBrk="1" hangingPunct="1">
              <a:spcBef>
                <a:spcPct val="0"/>
              </a:spcBef>
            </a:pPr>
            <a:r>
              <a:rPr lang="en-US" dirty="0"/>
              <a:t>When recording data identifying a person, include as a minimum these elements if they are applicable and readily ascertainable. Record the elements either as parts of the authorized access point representing the person or as separate elements, or as both. </a:t>
            </a:r>
            <a:endParaRPr lang="pl-PL" dirty="0"/>
          </a:p>
          <a:p>
            <a:pPr eaLnBrk="1" hangingPunct="1">
              <a:spcBef>
                <a:spcPct val="0"/>
              </a:spcBef>
            </a:pPr>
            <a:endParaRPr lang="pl-PL" dirty="0"/>
          </a:p>
          <a:p>
            <a:pPr eaLnBrk="1" hangingPunct="1">
              <a:spcBef>
                <a:spcPct val="0"/>
              </a:spcBef>
            </a:pPr>
            <a:r>
              <a:rPr lang="en-US" dirty="0"/>
              <a:t>LCCNs</a:t>
            </a:r>
            <a:r>
              <a:rPr lang="pl-PL" dirty="0"/>
              <a:t> (010) = identifiers.</a:t>
            </a:r>
            <a:endParaRPr lang="en-US" dirty="0"/>
          </a:p>
        </p:txBody>
      </p:sp>
    </p:spTree>
    <p:extLst>
      <p:ext uri="{BB962C8B-B14F-4D97-AF65-F5344CB8AC3E}">
        <p14:creationId xmlns:p14="http://schemas.microsoft.com/office/powerpoint/2010/main" val="26604146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bwMode="auto">
          <a:noFill/>
          <a:ln>
            <a:solidFill>
              <a:srgbClr val="000000"/>
            </a:solidFill>
            <a:miter lim="800000"/>
            <a:headEnd/>
            <a:tailEnd/>
          </a:ln>
        </p:spPr>
      </p:sp>
      <p:sp>
        <p:nvSpPr>
          <p:cNvPr id="40962" name="Notes Placeholder 2"/>
          <p:cNvSpPr>
            <a:spLocks noGrp="1"/>
          </p:cNvSpPr>
          <p:nvPr>
            <p:ph type="body" idx="1"/>
          </p:nvPr>
        </p:nvSpPr>
        <p:spPr bwMode="auto">
          <a:noFill/>
        </p:spPr>
        <p:txBody>
          <a:bodyPr wrap="square" numCol="1" anchor="t" anchorCtr="0" compatLnSpc="1">
            <a:prstTxWarp prst="textNoShape">
              <a:avLst/>
            </a:prstTxWarp>
          </a:bodyPr>
          <a:lstStyle/>
          <a:p>
            <a:pPr defTabSz="932537" eaLnBrk="1" hangingPunct="1">
              <a:spcBef>
                <a:spcPct val="0"/>
              </a:spcBef>
            </a:pPr>
            <a:r>
              <a:rPr lang="en-US" dirty="0"/>
              <a:t>December 12, 2016</a:t>
            </a:r>
          </a:p>
          <a:p>
            <a:pPr defTabSz="932537" eaLnBrk="1" hangingPunct="1">
              <a:spcBef>
                <a:spcPct val="0"/>
              </a:spcBef>
            </a:pPr>
            <a:r>
              <a:rPr lang="en-US" dirty="0"/>
              <a:t>March 29,</a:t>
            </a:r>
            <a:r>
              <a:rPr lang="en-US" baseline="0" dirty="0"/>
              <a:t> 2018: updated speaker notes</a:t>
            </a:r>
          </a:p>
          <a:p>
            <a:pPr defTabSz="932537" eaLnBrk="1" hangingPunct="1">
              <a:spcBef>
                <a:spcPct val="0"/>
              </a:spcBef>
            </a:pPr>
            <a:r>
              <a:rPr lang="en-US" baseline="0" dirty="0"/>
              <a:t>August 2, 2019: added 5th bullet</a:t>
            </a:r>
            <a:endParaRPr lang="en-US" dirty="0"/>
          </a:p>
          <a:p>
            <a:pPr defTabSz="932537" eaLnBrk="1" hangingPunct="1">
              <a:spcBef>
                <a:spcPct val="0"/>
              </a:spcBef>
            </a:pPr>
            <a:endParaRPr lang="en-US" dirty="0"/>
          </a:p>
          <a:p>
            <a:pPr defTabSz="932537" eaLnBrk="1" hangingPunct="1">
              <a:spcBef>
                <a:spcPct val="0"/>
              </a:spcBef>
              <a:defRPr/>
            </a:pPr>
            <a:r>
              <a:rPr lang="en-US" dirty="0"/>
              <a:t>When recording an element to differentiate one person from another person with the same or a similar name, always add the element to the access point (LC-PCC PS for 0.6.7). </a:t>
            </a:r>
            <a:r>
              <a:rPr lang="pl-PL" dirty="0"/>
              <a:t>However, whether an element is recorded as part of an access point or not, any of these elements may be recorded in special fields in the NAR.</a:t>
            </a:r>
            <a:r>
              <a:rPr lang="en-US" dirty="0"/>
              <a:t> As we will see later in this module, the form of the element as recorded in the body of the record may not be the same as the form used in the access point.</a:t>
            </a:r>
          </a:p>
          <a:p>
            <a:pPr defTabSz="932537" eaLnBrk="1" hangingPunct="1">
              <a:spcBef>
                <a:spcPct val="0"/>
              </a:spcBef>
            </a:pPr>
            <a:endParaRPr lang="en-US" dirty="0"/>
          </a:p>
          <a:p>
            <a:pPr defTabSz="932537" eaLnBrk="1" hangingPunct="1">
              <a:spcBef>
                <a:spcPct val="0"/>
              </a:spcBef>
            </a:pPr>
            <a:r>
              <a:rPr lang="en-US" dirty="0"/>
              <a:t>[Trainer: see below at slide 57ff for information about the PCC policy on undifferentiated names]</a:t>
            </a:r>
          </a:p>
          <a:p>
            <a:pPr defTabSz="932537" eaLnBrk="1" hangingPunct="1">
              <a:spcBef>
                <a:spcPct val="0"/>
              </a:spcBef>
            </a:pPr>
            <a:endParaRPr lang="en-US" dirty="0"/>
          </a:p>
        </p:txBody>
      </p:sp>
    </p:spTree>
    <p:extLst>
      <p:ext uri="{BB962C8B-B14F-4D97-AF65-F5344CB8AC3E}">
        <p14:creationId xmlns:p14="http://schemas.microsoft.com/office/powerpoint/2010/main" val="33449387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bwMode="auto">
          <a:noFill/>
          <a:ln>
            <a:solidFill>
              <a:srgbClr val="000000"/>
            </a:solidFill>
            <a:miter lim="800000"/>
            <a:headEnd/>
            <a:tailEnd/>
          </a:ln>
        </p:spPr>
      </p:sp>
      <p:sp>
        <p:nvSpPr>
          <p:cNvPr id="43010" name="Notes Placeholder 2"/>
          <p:cNvSpPr>
            <a:spLocks noGrp="1"/>
          </p:cNvSpPr>
          <p:nvPr>
            <p:ph type="body" idx="1"/>
          </p:nvPr>
        </p:nvSpPr>
        <p:spPr bwMode="auto">
          <a:noFill/>
        </p:spPr>
        <p:txBody>
          <a:bodyPr wrap="square" numCol="1" anchor="t" anchorCtr="0" compatLnSpc="1">
            <a:prstTxWarp prst="textNoShape">
              <a:avLst/>
            </a:prstTxWarp>
          </a:bodyPr>
          <a:lstStyle/>
          <a:p>
            <a:pPr defTabSz="932537" eaLnBrk="1" hangingPunct="1">
              <a:spcBef>
                <a:spcPct val="0"/>
              </a:spcBef>
              <a:defRPr/>
            </a:pPr>
            <a:r>
              <a:rPr lang="en-US" dirty="0"/>
              <a:t>January 19, 2017: corrected RDA number</a:t>
            </a:r>
          </a:p>
          <a:p>
            <a:pPr defTabSz="932537" eaLnBrk="1" hangingPunct="1">
              <a:spcBef>
                <a:spcPct val="0"/>
              </a:spcBef>
              <a:defRPr/>
            </a:pPr>
            <a:endParaRPr lang="en-US" dirty="0"/>
          </a:p>
          <a:p>
            <a:pPr defTabSz="932537" eaLnBrk="1" hangingPunct="1">
              <a:spcBef>
                <a:spcPct val="0"/>
              </a:spcBef>
            </a:pPr>
            <a:r>
              <a:rPr lang="en-US" b="1" dirty="0"/>
              <a:t>Note to trainer: </a:t>
            </a:r>
            <a:r>
              <a:rPr lang="en-US" dirty="0"/>
              <a:t>go to 8.5.2; have someone read, especially 8.5.6.1. Then go to Appendix A.2 &amp; B.2 and examine together.</a:t>
            </a:r>
          </a:p>
          <a:p>
            <a:pPr defTabSz="932537" eaLnBrk="1" hangingPunct="1">
              <a:spcBef>
                <a:spcPct val="0"/>
              </a:spcBef>
            </a:pPr>
            <a:endParaRPr lang="en-US" dirty="0"/>
          </a:p>
        </p:txBody>
      </p:sp>
    </p:spTree>
    <p:extLst>
      <p:ext uri="{BB962C8B-B14F-4D97-AF65-F5344CB8AC3E}">
        <p14:creationId xmlns:p14="http://schemas.microsoft.com/office/powerpoint/2010/main" val="13886413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bwMode="auto">
          <a:noFill/>
          <a:ln>
            <a:solidFill>
              <a:srgbClr val="000000"/>
            </a:solidFill>
            <a:miter lim="800000"/>
            <a:headEnd/>
            <a:tailEnd/>
          </a:ln>
        </p:spPr>
      </p:sp>
      <p:sp>
        <p:nvSpPr>
          <p:cNvPr id="45058" name="Notes Placeholder 2"/>
          <p:cNvSpPr>
            <a:spLocks noGrp="1"/>
          </p:cNvSpPr>
          <p:nvPr>
            <p:ph type="body" idx="1"/>
          </p:nvPr>
        </p:nvSpPr>
        <p:spPr bwMode="auto">
          <a:noFill/>
        </p:spPr>
        <p:txBody>
          <a:bodyPr wrap="square" numCol="1" anchor="t" anchorCtr="0" compatLnSpc="1">
            <a:prstTxWarp prst="textNoShape">
              <a:avLst/>
            </a:prstTxWarp>
          </a:bodyPr>
          <a:lstStyle/>
          <a:p>
            <a:pPr defTabSz="932537" eaLnBrk="1" hangingPunct="1">
              <a:spcBef>
                <a:spcPct val="0"/>
              </a:spcBef>
              <a:defRPr/>
            </a:pPr>
            <a:r>
              <a:rPr lang="en-US" dirty="0"/>
              <a:t>February 28, 2020: revised first bullet to add 046</a:t>
            </a:r>
          </a:p>
          <a:p>
            <a:pPr defTabSz="932537" eaLnBrk="1" hangingPunct="1">
              <a:spcBef>
                <a:spcPct val="0"/>
              </a:spcBef>
              <a:defRPr/>
            </a:pPr>
            <a:endParaRPr lang="en-US" dirty="0"/>
          </a:p>
          <a:p>
            <a:pPr defTabSz="932537" eaLnBrk="1" hangingPunct="1">
              <a:spcBef>
                <a:spcPct val="0"/>
              </a:spcBef>
            </a:pPr>
            <a:r>
              <a:rPr lang="en-US" dirty="0"/>
              <a:t>Core for PCC per LC-PCC PS.  </a:t>
            </a:r>
          </a:p>
          <a:p>
            <a:pPr defTabSz="932537" eaLnBrk="1" hangingPunct="1">
              <a:spcBef>
                <a:spcPct val="0"/>
              </a:spcBef>
            </a:pPr>
            <a:endParaRPr lang="en-US" dirty="0"/>
          </a:p>
          <a:p>
            <a:pPr defTabSz="932537" eaLnBrk="1" hangingPunct="1">
              <a:spcBef>
                <a:spcPct val="0"/>
              </a:spcBef>
            </a:pPr>
            <a:r>
              <a:rPr lang="en-US" b="1" dirty="0"/>
              <a:t>Note to trainer: </a:t>
            </a:r>
            <a:r>
              <a:rPr lang="en-US" dirty="0"/>
              <a:t>Everyone go to RDA 8.12: A source consulted is a resource used in determining the name or other identifying attributes of a person, family, or corporate body.</a:t>
            </a:r>
          </a:p>
          <a:p>
            <a:pPr defTabSz="932537" eaLnBrk="1" hangingPunct="1">
              <a:spcBef>
                <a:spcPct val="0"/>
              </a:spcBef>
            </a:pPr>
            <a:endParaRPr lang="en-US" dirty="0"/>
          </a:p>
        </p:txBody>
      </p:sp>
    </p:spTree>
    <p:extLst>
      <p:ext uri="{BB962C8B-B14F-4D97-AF65-F5344CB8AC3E}">
        <p14:creationId xmlns:p14="http://schemas.microsoft.com/office/powerpoint/2010/main" val="24915337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bwMode="auto">
          <a:noFill/>
          <a:ln>
            <a:solidFill>
              <a:srgbClr val="000000"/>
            </a:solidFill>
            <a:miter lim="800000"/>
            <a:headEnd/>
            <a:tailEnd/>
          </a:ln>
        </p:spPr>
      </p:sp>
      <p:sp>
        <p:nvSpPr>
          <p:cNvPr id="47106" name="Notes Placeholder 2"/>
          <p:cNvSpPr>
            <a:spLocks noGrp="1"/>
          </p:cNvSpPr>
          <p:nvPr>
            <p:ph type="body" idx="1"/>
          </p:nvPr>
        </p:nvSpPr>
        <p:spPr bwMode="auto">
          <a:noFill/>
        </p:spPr>
        <p:txBody>
          <a:bodyPr wrap="square" numCol="1" anchor="t" anchorCtr="0" compatLnSpc="1">
            <a:prstTxWarp prst="textNoShape">
              <a:avLst/>
            </a:prstTxWarp>
          </a:bodyPr>
          <a:lstStyle/>
          <a:p>
            <a:pPr defTabSz="932537" eaLnBrk="1" hangingPunct="1">
              <a:spcBef>
                <a:spcPct val="0"/>
              </a:spcBef>
              <a:defRPr/>
            </a:pPr>
            <a:r>
              <a:rPr lang="en-US" dirty="0"/>
              <a:t>August 2, 2019: rearranged</a:t>
            </a:r>
            <a:r>
              <a:rPr lang="en-US" baseline="0" dirty="0"/>
              <a:t> 670s, revised last three examples, added more explanation in speaker notes.</a:t>
            </a:r>
          </a:p>
          <a:p>
            <a:pPr defTabSz="932537" eaLnBrk="1" hangingPunct="1">
              <a:spcBef>
                <a:spcPct val="0"/>
              </a:spcBef>
              <a:defRPr/>
            </a:pPr>
            <a:endParaRPr lang="en-US" dirty="0"/>
          </a:p>
          <a:p>
            <a:pPr defTabSz="932537" eaLnBrk="1" hangingPunct="1">
              <a:spcBef>
                <a:spcPct val="0"/>
              </a:spcBef>
            </a:pPr>
            <a:r>
              <a:rPr lang="en-US" dirty="0"/>
              <a:t>There are lots of ways to form these. The point is to record information justifying what you’ve included in other elements in the description.</a:t>
            </a:r>
            <a:r>
              <a:rPr lang="pl-PL" dirty="0"/>
              <a:t> </a:t>
            </a:r>
            <a:r>
              <a:rPr lang="en-US" dirty="0"/>
              <a:t> For best practices see the DCM Z1 670.</a:t>
            </a:r>
            <a:endParaRPr lang="pl-PL" dirty="0"/>
          </a:p>
          <a:p>
            <a:pPr defTabSz="932537" eaLnBrk="1" hangingPunct="1">
              <a:spcBef>
                <a:spcPct val="0"/>
              </a:spcBef>
            </a:pPr>
            <a:endParaRPr lang="pl-PL" dirty="0"/>
          </a:p>
          <a:p>
            <a:pPr defTabSz="932537" eaLnBrk="1" hangingPunct="1">
              <a:spcBef>
                <a:spcPct val="0"/>
              </a:spcBef>
            </a:pPr>
            <a:r>
              <a:rPr lang="en-US" i="1" dirty="0"/>
              <a:t>Note:</a:t>
            </a:r>
            <a:r>
              <a:rPr lang="pl-PL" dirty="0"/>
              <a:t> </a:t>
            </a:r>
            <a:r>
              <a:rPr lang="en-US" dirty="0"/>
              <a:t>There</a:t>
            </a:r>
            <a:r>
              <a:rPr lang="pl-PL" dirty="0"/>
              <a:t> </a:t>
            </a:r>
            <a:r>
              <a:rPr lang="en-US" dirty="0"/>
              <a:t>is</a:t>
            </a:r>
            <a:r>
              <a:rPr lang="pl-PL" dirty="0"/>
              <a:t> no </a:t>
            </a:r>
            <a:r>
              <a:rPr lang="en-US" dirty="0"/>
              <a:t>need</a:t>
            </a:r>
            <a:r>
              <a:rPr lang="pl-PL" dirty="0"/>
              <a:t> for </a:t>
            </a:r>
            <a:r>
              <a:rPr lang="en-US" dirty="0"/>
              <a:t>a subfield $b in the 4</a:t>
            </a:r>
            <a:r>
              <a:rPr lang="en-US" baseline="30000" dirty="0"/>
              <a:t>th</a:t>
            </a:r>
            <a:r>
              <a:rPr lang="en-US" dirty="0"/>
              <a:t> example, because the entity</a:t>
            </a:r>
            <a:r>
              <a:rPr lang="en-US" baseline="0" dirty="0"/>
              <a:t> being described appears in the title</a:t>
            </a:r>
            <a:r>
              <a:rPr lang="en-US" dirty="0"/>
              <a:t>.</a:t>
            </a:r>
          </a:p>
          <a:p>
            <a:pPr defTabSz="932537" eaLnBrk="1" hangingPunct="1">
              <a:spcBef>
                <a:spcPct val="0"/>
              </a:spcBef>
            </a:pPr>
            <a:endParaRPr lang="en-US" dirty="0"/>
          </a:p>
          <a:p>
            <a:pPr defTabSz="932537" eaLnBrk="1" hangingPunct="1">
              <a:spcBef>
                <a:spcPct val="0"/>
              </a:spcBef>
            </a:pPr>
            <a:r>
              <a:rPr lang="en-US" dirty="0"/>
              <a:t>On OCLC citations: Generally, when citing records found in the OCLC database, record access points found in AACR2 and RDA records as well as usage found in the records.  Usage means the forms of name as they appeared on resources in statements of responsibility or other elements that represent transcribed information.  Access points are useful because they often include information about associated dates and fuller forms of name.  However, always base the preferred name on usage found, not access points.</a:t>
            </a:r>
          </a:p>
          <a:p>
            <a:pPr defTabSz="932537" eaLnBrk="1" hangingPunct="1">
              <a:spcBef>
                <a:spcPct val="0"/>
              </a:spcBef>
            </a:pPr>
            <a:endParaRPr lang="en-US" dirty="0"/>
          </a:p>
        </p:txBody>
      </p:sp>
    </p:spTree>
    <p:extLst>
      <p:ext uri="{BB962C8B-B14F-4D97-AF65-F5344CB8AC3E}">
        <p14:creationId xmlns:p14="http://schemas.microsoft.com/office/powerpoint/2010/main" val="20127067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bwMode="auto">
          <a:noFill/>
          <a:ln>
            <a:solidFill>
              <a:srgbClr val="000000"/>
            </a:solidFill>
            <a:miter lim="800000"/>
            <a:headEnd/>
            <a:tailEnd/>
          </a:ln>
        </p:spPr>
      </p:sp>
      <p:sp>
        <p:nvSpPr>
          <p:cNvPr id="47106" name="Notes Placeholder 2"/>
          <p:cNvSpPr>
            <a:spLocks noGrp="1"/>
          </p:cNvSpPr>
          <p:nvPr>
            <p:ph type="body" idx="1"/>
          </p:nvPr>
        </p:nvSpPr>
        <p:spPr bwMode="auto">
          <a:noFill/>
        </p:spPr>
        <p:txBody>
          <a:bodyPr wrap="square" numCol="1" anchor="t" anchorCtr="0" compatLnSpc="1">
            <a:prstTxWarp prst="textNoShape">
              <a:avLst/>
            </a:prstTxWarp>
          </a:bodyPr>
          <a:lstStyle/>
          <a:p>
            <a:pPr defTabSz="932537" eaLnBrk="1" hangingPunct="1">
              <a:spcBef>
                <a:spcPct val="0"/>
              </a:spcBef>
              <a:defRPr/>
            </a:pPr>
            <a:r>
              <a:rPr lang="en-US" dirty="0"/>
              <a:t>February 28, 2020: new slide to show examples with $u</a:t>
            </a:r>
          </a:p>
          <a:p>
            <a:pPr defTabSz="932537" eaLnBrk="1" hangingPunct="1">
              <a:spcBef>
                <a:spcPct val="0"/>
              </a:spcBef>
              <a:defRPr/>
            </a:pPr>
            <a:endParaRPr lang="en-US" dirty="0"/>
          </a:p>
          <a:p>
            <a:pPr defTabSz="932537" eaLnBrk="1" hangingPunct="1">
              <a:spcBef>
                <a:spcPct val="0"/>
              </a:spcBef>
              <a:defRPr/>
            </a:pPr>
            <a:r>
              <a:rPr lang="en-US" dirty="0"/>
              <a:t>DCM Z1 670:</a:t>
            </a:r>
          </a:p>
          <a:p>
            <a:pPr defTabSz="932537" eaLnBrk="1" hangingPunct="1">
              <a:spcBef>
                <a:spcPct val="0"/>
              </a:spcBef>
              <a:defRPr/>
            </a:pPr>
            <a:endParaRPr lang="en-US" dirty="0"/>
          </a:p>
          <a:p>
            <a:pPr defTabSz="932537" eaLnBrk="1" hangingPunct="1">
              <a:spcBef>
                <a:spcPct val="0"/>
              </a:spcBef>
              <a:defRPr/>
            </a:pPr>
            <a:r>
              <a:rPr lang="en-US" dirty="0"/>
              <a:t>Catalogers may </a:t>
            </a:r>
            <a:r>
              <a:rPr lang="en-US" i="1" dirty="0"/>
              <a:t>optionally</a:t>
            </a:r>
            <a:r>
              <a:rPr lang="en-US" dirty="0"/>
              <a:t> provide a uniform resource identifier (URI) in subfield $u of the 670 citation to link to the cited resource if it contains significant information related to the established entity that cannot be cited succinctly in the authority record. Note that use of a URI in the 670 $u does not take the place of the requirement to cite relevant data in subfields $a and $b of the 670 field needed to support the authorized access point (including additions) or variants (this information will continue to be available if the site changes or disappears). However, information found in online sources may be added to the 046 or 3XX fields with the appropriate citations in subfields $v and $u and not repeated in a 670 when that information is not used in the 1XX or a 4XX. If a URI is included in a 670, it must be given in subfield $u.</a:t>
            </a:r>
          </a:p>
          <a:p>
            <a:pPr defTabSz="932537" eaLnBrk="1" hangingPunct="1">
              <a:spcBef>
                <a:spcPct val="0"/>
              </a:spcBef>
            </a:pPr>
            <a:endParaRPr lang="en-US" dirty="0"/>
          </a:p>
        </p:txBody>
      </p:sp>
    </p:spTree>
    <p:extLst>
      <p:ext uri="{BB962C8B-B14F-4D97-AF65-F5344CB8AC3E}">
        <p14:creationId xmlns:p14="http://schemas.microsoft.com/office/powerpoint/2010/main" val="21310813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bwMode="auto">
          <a:noFill/>
          <a:ln>
            <a:solidFill>
              <a:srgbClr val="000000"/>
            </a:solidFill>
            <a:miter lim="800000"/>
            <a:headEnd/>
            <a:tailEnd/>
          </a:ln>
        </p:spPr>
      </p:sp>
      <p:sp>
        <p:nvSpPr>
          <p:cNvPr id="47106" name="Notes Placeholder 2"/>
          <p:cNvSpPr>
            <a:spLocks noGrp="1"/>
          </p:cNvSpPr>
          <p:nvPr>
            <p:ph type="body" idx="1"/>
          </p:nvPr>
        </p:nvSpPr>
        <p:spPr bwMode="auto">
          <a:noFill/>
        </p:spPr>
        <p:txBody>
          <a:bodyPr wrap="square" numCol="1" anchor="t" anchorCtr="0" compatLnSpc="1">
            <a:prstTxWarp prst="textNoShape">
              <a:avLst/>
            </a:prstTxWarp>
          </a:bodyPr>
          <a:lstStyle/>
          <a:p>
            <a:pPr defTabSz="932537" eaLnBrk="1" hangingPunct="1">
              <a:spcBef>
                <a:spcPct val="0"/>
              </a:spcBef>
              <a:defRPr/>
            </a:pPr>
            <a:r>
              <a:rPr lang="en-US" dirty="0"/>
              <a:t>February 28, 2020: new slide to show examples with $u</a:t>
            </a:r>
          </a:p>
          <a:p>
            <a:pPr defTabSz="932537" eaLnBrk="1" hangingPunct="1">
              <a:spcBef>
                <a:spcPct val="0"/>
              </a:spcBef>
              <a:defRPr/>
            </a:pPr>
            <a:endParaRPr lang="en-US" dirty="0"/>
          </a:p>
          <a:p>
            <a:pPr defTabSz="932537" eaLnBrk="1" hangingPunct="1">
              <a:spcBef>
                <a:spcPct val="0"/>
              </a:spcBef>
              <a:defRPr/>
            </a:pPr>
            <a:r>
              <a:rPr lang="en-US" dirty="0"/>
              <a:t>DCM Z1 670:</a:t>
            </a:r>
          </a:p>
          <a:p>
            <a:pPr defTabSz="932537" eaLnBrk="1" hangingPunct="1">
              <a:spcBef>
                <a:spcPct val="0"/>
              </a:spcBef>
              <a:defRPr/>
            </a:pPr>
            <a:endParaRPr lang="en-US" dirty="0"/>
          </a:p>
          <a:p>
            <a:pPr defTabSz="932537" eaLnBrk="1" hangingPunct="1">
              <a:spcBef>
                <a:spcPct val="0"/>
              </a:spcBef>
              <a:defRPr/>
            </a:pPr>
            <a:r>
              <a:rPr lang="en-US" dirty="0"/>
              <a:t>Catalogers may </a:t>
            </a:r>
            <a:r>
              <a:rPr lang="en-US" i="1" dirty="0"/>
              <a:t>optionally</a:t>
            </a:r>
            <a:r>
              <a:rPr lang="en-US" dirty="0"/>
              <a:t> provide a uniform resource identifier (URI) in subfield $u of the 670 citation to link to the cited resource if it contains significant information related to the established entity that cannot be cited succinctly in the authority record. Note that use of a URI in the 670 $u does not take the place of the requirement to cite relevant data in subfields $a and $b of the 670 field needed to support the authorized access point (including additions) or variants (this information will continue to be available if the site changes or disappears). However, information found in online sources may be added to the 046 or 3XX fields with the appropriate citations in subfields $v and $u and not repeated in a 670 when that information is not used in the 1XX or a 4XX. If a URI is included in a 670, it must be given in subfield $u.</a:t>
            </a:r>
          </a:p>
          <a:p>
            <a:pPr defTabSz="932537" eaLnBrk="1" hangingPunct="1">
              <a:spcBef>
                <a:spcPct val="0"/>
              </a:spcBef>
            </a:pPr>
            <a:endParaRPr lang="en-US" dirty="0"/>
          </a:p>
        </p:txBody>
      </p:sp>
    </p:spTree>
    <p:extLst>
      <p:ext uri="{BB962C8B-B14F-4D97-AF65-F5344CB8AC3E}">
        <p14:creationId xmlns:p14="http://schemas.microsoft.com/office/powerpoint/2010/main" val="30514988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bwMode="auto">
          <a:noFill/>
          <a:ln>
            <a:solidFill>
              <a:srgbClr val="000000"/>
            </a:solidFill>
            <a:miter lim="800000"/>
            <a:headEnd/>
            <a:tailEnd/>
          </a:ln>
        </p:spPr>
      </p:sp>
      <p:sp>
        <p:nvSpPr>
          <p:cNvPr id="49154" name="Notes Placeholder 2"/>
          <p:cNvSpPr>
            <a:spLocks noGrp="1"/>
          </p:cNvSpPr>
          <p:nvPr>
            <p:ph type="body" idx="1"/>
          </p:nvPr>
        </p:nvSpPr>
        <p:spPr bwMode="auto">
          <a:noFill/>
        </p:spPr>
        <p:txBody>
          <a:bodyPr wrap="square" numCol="1" anchor="t" anchorCtr="0" compatLnSpc="1">
            <a:prstTxWarp prst="textNoShape">
              <a:avLst/>
            </a:prstTxWarp>
          </a:bodyPr>
          <a:lstStyle/>
          <a:p>
            <a:pPr marL="0" lvl="1" defTabSz="932537" eaLnBrk="1" hangingPunct="1">
              <a:spcBef>
                <a:spcPct val="0"/>
              </a:spcBef>
              <a:defRPr/>
            </a:pPr>
            <a:r>
              <a:rPr lang="en-US" dirty="0"/>
              <a:t>Septem</a:t>
            </a:r>
            <a:r>
              <a:rPr lang="en-US" baseline="0" dirty="0"/>
              <a:t>ber 17, 2018: </a:t>
            </a:r>
            <a:r>
              <a:rPr lang="en-US" dirty="0"/>
              <a:t>added RDA instruction number for</a:t>
            </a:r>
            <a:r>
              <a:rPr lang="en-US" baseline="0" dirty="0"/>
              <a:t> chapter 9</a:t>
            </a:r>
          </a:p>
          <a:p>
            <a:pPr marL="0" lvl="1" defTabSz="932537" eaLnBrk="1" hangingPunct="1">
              <a:spcBef>
                <a:spcPct val="0"/>
              </a:spcBef>
              <a:defRPr/>
            </a:pPr>
            <a:endParaRPr lang="en-US" dirty="0"/>
          </a:p>
          <a:p>
            <a:pPr marL="0" lvl="1" defTabSz="932537" eaLnBrk="1" hangingPunct="1">
              <a:spcBef>
                <a:spcPct val="0"/>
              </a:spcBef>
            </a:pPr>
            <a:r>
              <a:rPr lang="en-US" dirty="0"/>
              <a:t>The preferred name for the person is the name or form of name chosen as the basis for the authorized access point representing that person.  It should be determined from the sources listed in this slide (in order of preference). Please note that this instruction applies to both: persons that have responsibility as well as persons that are subjects. (The item in hand may be considered a reference source.) </a:t>
            </a:r>
          </a:p>
          <a:p>
            <a:pPr defTabSz="932537" eaLnBrk="1" hangingPunct="1">
              <a:spcBef>
                <a:spcPct val="0"/>
              </a:spcBef>
            </a:pPr>
            <a:endParaRPr lang="en-US" dirty="0"/>
          </a:p>
          <a:p>
            <a:pPr defTabSz="932537" eaLnBrk="1" hangingPunct="1">
              <a:spcBef>
                <a:spcPct val="0"/>
              </a:spcBef>
            </a:pPr>
            <a:r>
              <a:rPr lang="en-US" b="1" dirty="0"/>
              <a:t>Note to trainer: </a:t>
            </a:r>
            <a:r>
              <a:rPr lang="en-US" dirty="0"/>
              <a:t>Have a look at RDA 2.2.2 to see what the preferred sources of information are:</a:t>
            </a:r>
          </a:p>
          <a:p>
            <a:pPr defTabSz="932537" eaLnBrk="1" hangingPunct="1">
              <a:spcBef>
                <a:spcPct val="0"/>
              </a:spcBef>
            </a:pPr>
            <a:endParaRPr lang="en-US" dirty="0"/>
          </a:p>
          <a:p>
            <a:pPr defTabSz="932537" eaLnBrk="1" hangingPunct="1">
              <a:spcBef>
                <a:spcPct val="0"/>
              </a:spcBef>
            </a:pPr>
            <a:r>
              <a:rPr lang="en-US" dirty="0"/>
              <a:t>Use as the preferred source of information a source forming part of the manifestation itself that is appropriate to:</a:t>
            </a:r>
          </a:p>
          <a:p>
            <a:pPr defTabSz="932537" eaLnBrk="1" hangingPunct="1">
              <a:spcBef>
                <a:spcPct val="0"/>
              </a:spcBef>
            </a:pPr>
            <a:r>
              <a:rPr lang="en-US" dirty="0"/>
              <a:t>	- the type of description   </a:t>
            </a:r>
            <a:r>
              <a:rPr lang="en-US" i="1" dirty="0"/>
              <a:t>and</a:t>
            </a:r>
          </a:p>
          <a:p>
            <a:pPr defTabSz="932537" eaLnBrk="1" hangingPunct="1">
              <a:spcBef>
                <a:spcPct val="0"/>
              </a:spcBef>
            </a:pPr>
            <a:r>
              <a:rPr lang="en-US" dirty="0"/>
              <a:t>	- the format of the manifestation</a:t>
            </a:r>
          </a:p>
          <a:p>
            <a:pPr defTabSz="932537" eaLnBrk="1" hangingPunct="1">
              <a:spcBef>
                <a:spcPct val="0"/>
              </a:spcBef>
            </a:pPr>
            <a:endParaRPr lang="en-US" dirty="0"/>
          </a:p>
          <a:p>
            <a:pPr defTabSz="932537" eaLnBrk="1" hangingPunct="1">
              <a:spcBef>
                <a:spcPct val="0"/>
              </a:spcBef>
            </a:pPr>
            <a:r>
              <a:rPr lang="en-US" dirty="0"/>
              <a:t>Other sources mean </a:t>
            </a:r>
            <a:r>
              <a:rPr lang="en-US" u="sng" dirty="0"/>
              <a:t>any </a:t>
            </a:r>
            <a:r>
              <a:rPr lang="en-US" dirty="0"/>
              <a:t>other sources besides the manifestation associated with the person.</a:t>
            </a:r>
          </a:p>
          <a:p>
            <a:pPr defTabSz="932537" eaLnBrk="1" hangingPunct="1">
              <a:spcBef>
                <a:spcPct val="0"/>
              </a:spcBef>
            </a:pPr>
            <a:r>
              <a:rPr lang="en-US" dirty="0"/>
              <a:t>	</a:t>
            </a:r>
          </a:p>
        </p:txBody>
      </p:sp>
    </p:spTree>
    <p:extLst>
      <p:ext uri="{BB962C8B-B14F-4D97-AF65-F5344CB8AC3E}">
        <p14:creationId xmlns:p14="http://schemas.microsoft.com/office/powerpoint/2010/main" val="12768997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bwMode="auto">
          <a:noFill/>
          <a:ln>
            <a:solidFill>
              <a:srgbClr val="000000"/>
            </a:solidFill>
            <a:miter lim="800000"/>
            <a:headEnd/>
            <a:tailEnd/>
          </a:ln>
        </p:spPr>
      </p:sp>
      <p:sp>
        <p:nvSpPr>
          <p:cNvPr id="51202" name="Notes Placeholder 2"/>
          <p:cNvSpPr>
            <a:spLocks noGrp="1"/>
          </p:cNvSpPr>
          <p:nvPr>
            <p:ph type="body" idx="1"/>
          </p:nvPr>
        </p:nvSpPr>
        <p:spPr bwMode="auto">
          <a:noFill/>
        </p:spPr>
        <p:txBody>
          <a:bodyPr wrap="square" numCol="1" anchor="t" anchorCtr="0" compatLnSpc="1">
            <a:prstTxWarp prst="textNoShape">
              <a:avLst/>
            </a:prstTxWarp>
          </a:bodyPr>
          <a:lstStyle/>
          <a:p>
            <a:pPr defTabSz="932537" eaLnBrk="1" hangingPunct="1">
              <a:spcBef>
                <a:spcPct val="0"/>
              </a:spcBef>
            </a:pPr>
            <a:r>
              <a:rPr lang="en-US" dirty="0"/>
              <a:t>March 1, 2019:</a:t>
            </a:r>
            <a:r>
              <a:rPr lang="en-US" baseline="0" dirty="0"/>
              <a:t> </a:t>
            </a:r>
            <a:r>
              <a:rPr lang="en-US" dirty="0"/>
              <a:t>added Jenner example</a:t>
            </a:r>
          </a:p>
          <a:p>
            <a:pPr defTabSz="932537" eaLnBrk="1" hangingPunct="1">
              <a:spcBef>
                <a:spcPct val="0"/>
              </a:spcBef>
            </a:pPr>
            <a:r>
              <a:rPr lang="en-US" dirty="0"/>
              <a:t>August</a:t>
            </a:r>
            <a:r>
              <a:rPr lang="en-US" baseline="0" dirty="0"/>
              <a:t> 2, 2019: replaced Elvis Presley spirit example with Joan of Arc example (because it didn’t match with Presley variant example on slide 38, which wasn’t for a spirit)</a:t>
            </a:r>
            <a:endParaRPr lang="en-US" dirty="0"/>
          </a:p>
          <a:p>
            <a:pPr defTabSz="932537" eaLnBrk="1" hangingPunct="1">
              <a:spcBef>
                <a:spcPct val="0"/>
              </a:spcBef>
            </a:pPr>
            <a:endParaRPr lang="en-US" dirty="0"/>
          </a:p>
          <a:p>
            <a:pPr defTabSz="932537" eaLnBrk="1" hangingPunct="1">
              <a:spcBef>
                <a:spcPct val="0"/>
              </a:spcBef>
            </a:pPr>
            <a:r>
              <a:rPr lang="en-US" dirty="0"/>
              <a:t>Only the </a:t>
            </a:r>
            <a:r>
              <a:rPr lang="en-US" b="1" dirty="0"/>
              <a:t>bolded words </a:t>
            </a:r>
            <a:r>
              <a:rPr lang="en-US" dirty="0"/>
              <a:t>are the preferred name. All other pieces of this field are other elements that are additions to the preferred name. </a:t>
            </a:r>
          </a:p>
          <a:p>
            <a:pPr defTabSz="932537" eaLnBrk="1" hangingPunct="1">
              <a:spcBef>
                <a:spcPct val="0"/>
              </a:spcBef>
            </a:pPr>
            <a:r>
              <a:rPr lang="en-US" b="1" i="1" dirty="0"/>
              <a:t>Note </a:t>
            </a:r>
            <a:r>
              <a:rPr lang="en-US" i="1" dirty="0"/>
              <a:t>the order of elements in the Brown, Hiram S. example. </a:t>
            </a:r>
          </a:p>
          <a:p>
            <a:pPr defTabSz="932537" eaLnBrk="1" hangingPunct="1">
              <a:spcBef>
                <a:spcPct val="0"/>
              </a:spcBef>
            </a:pPr>
            <a:r>
              <a:rPr lang="en-US" i="1" dirty="0"/>
              <a:t>In the last example, “$c (Photographer)” added to differentiate.</a:t>
            </a:r>
          </a:p>
          <a:p>
            <a:pPr defTabSz="932537" eaLnBrk="1" hangingPunct="1">
              <a:spcBef>
                <a:spcPct val="0"/>
              </a:spcBef>
            </a:pPr>
            <a:endParaRPr lang="en-US" b="1" i="1" dirty="0"/>
          </a:p>
          <a:p>
            <a:pPr defTabSz="932537" eaLnBrk="1" hangingPunct="1">
              <a:spcBef>
                <a:spcPct val="0"/>
              </a:spcBef>
            </a:pPr>
            <a:r>
              <a:rPr lang="en-US" dirty="0"/>
              <a:t>Variant names will be shown on later slides (at the time variant names are discussed: slide 38). </a:t>
            </a:r>
          </a:p>
          <a:p>
            <a:pPr defTabSz="932537" eaLnBrk="1" hangingPunct="1">
              <a:spcBef>
                <a:spcPct val="0"/>
              </a:spcBef>
            </a:pPr>
            <a:endParaRPr lang="en-US" dirty="0"/>
          </a:p>
        </p:txBody>
      </p:sp>
    </p:spTree>
    <p:extLst>
      <p:ext uri="{BB962C8B-B14F-4D97-AF65-F5344CB8AC3E}">
        <p14:creationId xmlns:p14="http://schemas.microsoft.com/office/powerpoint/2010/main" val="9277219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bwMode="auto">
          <a:noFill/>
          <a:ln>
            <a:solidFill>
              <a:srgbClr val="000000"/>
            </a:solidFill>
            <a:miter lim="800000"/>
            <a:headEnd/>
            <a:tailEnd/>
          </a:ln>
        </p:spPr>
      </p:sp>
      <p:sp>
        <p:nvSpPr>
          <p:cNvPr id="53250"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March 20, 2017: updated speaker notes to reflect current RDA language</a:t>
            </a:r>
          </a:p>
          <a:p>
            <a:pPr defTabSz="918189" eaLnBrk="1" hangingPunct="1">
              <a:spcBef>
                <a:spcPct val="0"/>
              </a:spcBef>
              <a:defRPr/>
            </a:pPr>
            <a:endParaRPr lang="en-US" dirty="0"/>
          </a:p>
          <a:p>
            <a:pPr eaLnBrk="1" hangingPunct="1">
              <a:spcBef>
                <a:spcPct val="0"/>
              </a:spcBef>
            </a:pPr>
            <a:r>
              <a:rPr lang="en-US" b="1" dirty="0"/>
              <a:t>Note to trainer: </a:t>
            </a:r>
            <a:r>
              <a:rPr lang="en-US" dirty="0"/>
              <a:t>Read RDA 9.2.2.3 together, then 9.2.2.2. </a:t>
            </a:r>
          </a:p>
          <a:p>
            <a:pPr eaLnBrk="1" hangingPunct="1">
              <a:spcBef>
                <a:spcPct val="0"/>
              </a:spcBef>
            </a:pPr>
            <a:endParaRPr lang="en-US" dirty="0"/>
          </a:p>
          <a:p>
            <a:pPr eaLnBrk="1" hangingPunct="1">
              <a:spcBef>
                <a:spcPct val="0"/>
              </a:spcBef>
            </a:pPr>
            <a:r>
              <a:rPr lang="en-US" dirty="0"/>
              <a:t>If the preferred name includes a surname, words indicating relationships can be part of the preferred name if such a word, etc., is part of the commonly-known form, e.g., Jr.  (9.2.2.9.5).</a:t>
            </a:r>
          </a:p>
          <a:p>
            <a:pPr eaLnBrk="1" hangingPunct="1">
              <a:spcBef>
                <a:spcPct val="0"/>
              </a:spcBef>
            </a:pPr>
            <a:r>
              <a:rPr lang="en-US" dirty="0"/>
              <a:t>If there are variant spellings of the person’s name, use the form found on the first manifestation received or the most commonly found form.</a:t>
            </a:r>
          </a:p>
          <a:p>
            <a:pPr eaLnBrk="1" hangingPunct="1">
              <a:spcBef>
                <a:spcPct val="0"/>
              </a:spcBef>
            </a:pPr>
            <a:endParaRPr lang="en-US" dirty="0"/>
          </a:p>
        </p:txBody>
      </p:sp>
    </p:spTree>
    <p:extLst>
      <p:ext uri="{BB962C8B-B14F-4D97-AF65-F5344CB8AC3E}">
        <p14:creationId xmlns:p14="http://schemas.microsoft.com/office/powerpoint/2010/main" val="10226438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bwMode="auto">
          <a:noFill/>
          <a:ln>
            <a:solidFill>
              <a:srgbClr val="000000"/>
            </a:solidFill>
            <a:miter lim="800000"/>
            <a:headEnd/>
            <a:tailEnd/>
          </a:ln>
        </p:spPr>
      </p:sp>
      <p:sp>
        <p:nvSpPr>
          <p:cNvPr id="532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0" dirty="0"/>
              <a:t>February 24,</a:t>
            </a:r>
            <a:r>
              <a:rPr lang="en-US" b="0" baseline="0" dirty="0"/>
              <a:t> 2014</a:t>
            </a:r>
            <a:endParaRPr lang="en-US" b="0" dirty="0"/>
          </a:p>
          <a:p>
            <a:pPr eaLnBrk="1" hangingPunct="1">
              <a:spcBef>
                <a:spcPct val="0"/>
              </a:spcBef>
            </a:pPr>
            <a:endParaRPr lang="en-US" b="1" dirty="0"/>
          </a:p>
          <a:p>
            <a:pPr eaLnBrk="1" hangingPunct="1">
              <a:spcBef>
                <a:spcPct val="0"/>
              </a:spcBef>
            </a:pPr>
            <a:r>
              <a:rPr lang="en-US" dirty="0"/>
              <a:t>If the preferred name includes a surname, words indicating relationships can be part of the preferred name if such a word, etc., is part of the commonly-known form, e.g., Jr.  (9.2.2.9.5).</a:t>
            </a:r>
          </a:p>
          <a:p>
            <a:pPr eaLnBrk="1" hangingPunct="1">
              <a:spcBef>
                <a:spcPct val="0"/>
              </a:spcBef>
            </a:pPr>
            <a:endParaRPr lang="en-US" dirty="0"/>
          </a:p>
          <a:p>
            <a:pPr eaLnBrk="1" hangingPunct="1">
              <a:spcBef>
                <a:spcPct val="0"/>
              </a:spcBef>
            </a:pPr>
            <a:r>
              <a:rPr lang="en-US" dirty="0"/>
              <a:t>Image from google search results for Martin Luther King, 24 Feb. 2014.</a:t>
            </a:r>
          </a:p>
        </p:txBody>
      </p:sp>
    </p:spTree>
    <p:extLst>
      <p:ext uri="{BB962C8B-B14F-4D97-AF65-F5344CB8AC3E}">
        <p14:creationId xmlns:p14="http://schemas.microsoft.com/office/powerpoint/2010/main" val="29718438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bwMode="auto">
          <a:noFill/>
          <a:ln>
            <a:solidFill>
              <a:srgbClr val="000000"/>
            </a:solidFill>
            <a:miter lim="800000"/>
            <a:headEnd/>
            <a:tailEnd/>
          </a:ln>
        </p:spPr>
      </p:sp>
      <p:sp>
        <p:nvSpPr>
          <p:cNvPr id="55298"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Updated November 15, 2019: added dates of publication to slide</a:t>
            </a:r>
          </a:p>
          <a:p>
            <a:pPr defTabSz="918189" eaLnBrk="1" hangingPunct="1">
              <a:spcBef>
                <a:spcPct val="0"/>
              </a:spcBef>
              <a:defRPr/>
            </a:pPr>
            <a:endParaRPr lang="en-US" dirty="0"/>
          </a:p>
          <a:p>
            <a:pPr eaLnBrk="1" hangingPunct="1">
              <a:spcBef>
                <a:spcPct val="0"/>
              </a:spcBef>
            </a:pPr>
            <a:r>
              <a:rPr lang="es-ES" dirty="0"/>
              <a:t>Piedra de Sol, a </a:t>
            </a:r>
            <a:r>
              <a:rPr lang="en-US" dirty="0"/>
              <a:t>poem</a:t>
            </a:r>
            <a:r>
              <a:rPr lang="es-ES" dirty="0"/>
              <a:t> </a:t>
            </a:r>
            <a:r>
              <a:rPr lang="en-US" dirty="0"/>
              <a:t>by</a:t>
            </a:r>
            <a:r>
              <a:rPr lang="es-ES" dirty="0"/>
              <a:t> Octavio Paz (1957)</a:t>
            </a:r>
          </a:p>
          <a:p>
            <a:pPr eaLnBrk="1" hangingPunct="1">
              <a:spcBef>
                <a:spcPct val="0"/>
              </a:spcBef>
            </a:pPr>
            <a:r>
              <a:rPr lang="es-ES" dirty="0"/>
              <a:t>Espiral de Luz, a </a:t>
            </a:r>
            <a:r>
              <a:rPr lang="en-US" dirty="0"/>
              <a:t>book</a:t>
            </a:r>
            <a:r>
              <a:rPr lang="es-ES" dirty="0"/>
              <a:t> </a:t>
            </a:r>
            <a:r>
              <a:rPr lang="en-US" dirty="0"/>
              <a:t>by</a:t>
            </a:r>
            <a:r>
              <a:rPr lang="es-ES" dirty="0"/>
              <a:t> Dante </a:t>
            </a:r>
            <a:r>
              <a:rPr lang="es-ES" dirty="0" err="1"/>
              <a:t>Salgato</a:t>
            </a:r>
            <a:r>
              <a:rPr lang="es-ES" dirty="0"/>
              <a:t> </a:t>
            </a:r>
            <a:r>
              <a:rPr lang="en-US" dirty="0"/>
              <a:t>published</a:t>
            </a:r>
            <a:r>
              <a:rPr lang="es-ES" dirty="0"/>
              <a:t> in 2003.</a:t>
            </a:r>
          </a:p>
          <a:p>
            <a:pPr eaLnBrk="1" hangingPunct="1">
              <a:spcBef>
                <a:spcPct val="0"/>
              </a:spcBef>
            </a:pPr>
            <a:endParaRPr lang="es-ES" dirty="0"/>
          </a:p>
          <a:p>
            <a:pPr eaLnBrk="1" hangingPunct="1">
              <a:spcBef>
                <a:spcPct val="0"/>
              </a:spcBef>
            </a:pPr>
            <a:r>
              <a:rPr lang="en-US" dirty="0"/>
              <a:t>EXERCISE</a:t>
            </a:r>
            <a:r>
              <a:rPr lang="es-ES" dirty="0"/>
              <a:t>: </a:t>
            </a:r>
          </a:p>
          <a:p>
            <a:pPr eaLnBrk="1" hangingPunct="1">
              <a:spcBef>
                <a:spcPct val="0"/>
              </a:spcBef>
            </a:pPr>
            <a:r>
              <a:rPr lang="en-US" dirty="0"/>
              <a:t>Given</a:t>
            </a:r>
            <a:r>
              <a:rPr lang="es-ES" dirty="0"/>
              <a:t> </a:t>
            </a:r>
            <a:r>
              <a:rPr lang="en-US" dirty="0"/>
              <a:t>the</a:t>
            </a:r>
            <a:r>
              <a:rPr lang="es-ES" dirty="0"/>
              <a:t> </a:t>
            </a:r>
            <a:r>
              <a:rPr lang="en-US" dirty="0"/>
              <a:t>evidence</a:t>
            </a:r>
            <a:r>
              <a:rPr lang="es-ES" dirty="0"/>
              <a:t> </a:t>
            </a:r>
            <a:r>
              <a:rPr lang="en-US" dirty="0"/>
              <a:t>here</a:t>
            </a:r>
            <a:r>
              <a:rPr lang="es-ES" dirty="0"/>
              <a:t>, record in </a:t>
            </a:r>
            <a:r>
              <a:rPr lang="en-US" dirty="0"/>
              <a:t>your</a:t>
            </a:r>
            <a:r>
              <a:rPr lang="es-ES" dirty="0"/>
              <a:t> OCLC </a:t>
            </a:r>
            <a:r>
              <a:rPr lang="es-ES" dirty="0" err="1"/>
              <a:t>workform</a:t>
            </a:r>
            <a:r>
              <a:rPr lang="es-ES" dirty="0"/>
              <a:t> </a:t>
            </a:r>
            <a:r>
              <a:rPr lang="en-US" dirty="0"/>
              <a:t>the</a:t>
            </a:r>
            <a:r>
              <a:rPr lang="es-ES" dirty="0"/>
              <a:t> </a:t>
            </a:r>
            <a:r>
              <a:rPr lang="en-US" dirty="0"/>
              <a:t>preferred</a:t>
            </a:r>
            <a:r>
              <a:rPr lang="es-ES" dirty="0"/>
              <a:t> </a:t>
            </a:r>
            <a:r>
              <a:rPr lang="en-US" dirty="0"/>
              <a:t>name</a:t>
            </a:r>
            <a:r>
              <a:rPr lang="es-ES" dirty="0"/>
              <a:t> </a:t>
            </a:r>
            <a:r>
              <a:rPr lang="en-US" dirty="0"/>
              <a:t>for</a:t>
            </a:r>
            <a:r>
              <a:rPr lang="es-ES" dirty="0"/>
              <a:t> </a:t>
            </a:r>
            <a:r>
              <a:rPr lang="en-US" dirty="0"/>
              <a:t>the</a:t>
            </a:r>
            <a:r>
              <a:rPr lang="es-ES" dirty="0"/>
              <a:t> </a:t>
            </a:r>
            <a:r>
              <a:rPr lang="en-US" dirty="0"/>
              <a:t>author</a:t>
            </a:r>
            <a:r>
              <a:rPr lang="es-ES" dirty="0"/>
              <a:t> of Piedra de Sol. Note, </a:t>
            </a:r>
            <a:r>
              <a:rPr lang="en-GB" dirty="0"/>
              <a:t>either</a:t>
            </a:r>
            <a:r>
              <a:rPr lang="es-ES" dirty="0"/>
              <a:t> </a:t>
            </a:r>
            <a:r>
              <a:rPr lang="en-US" dirty="0"/>
              <a:t>one</a:t>
            </a:r>
            <a:r>
              <a:rPr lang="es-ES" dirty="0"/>
              <a:t> </a:t>
            </a:r>
            <a:r>
              <a:rPr lang="en-US" dirty="0"/>
              <a:t>is</a:t>
            </a:r>
            <a:r>
              <a:rPr lang="es-ES" dirty="0"/>
              <a:t> a “</a:t>
            </a:r>
            <a:r>
              <a:rPr lang="en-US" noProof="0" dirty="0"/>
              <a:t>manifestation</a:t>
            </a:r>
            <a:r>
              <a:rPr lang="es-ES" dirty="0"/>
              <a:t> </a:t>
            </a:r>
            <a:r>
              <a:rPr lang="en-US" u="sng" dirty="0"/>
              <a:t>associated</a:t>
            </a:r>
            <a:r>
              <a:rPr lang="es-ES" dirty="0"/>
              <a:t> </a:t>
            </a:r>
            <a:r>
              <a:rPr lang="en-US" dirty="0"/>
              <a:t>with</a:t>
            </a:r>
            <a:r>
              <a:rPr lang="es-ES" dirty="0"/>
              <a:t> </a:t>
            </a:r>
            <a:r>
              <a:rPr lang="en-US" dirty="0"/>
              <a:t>the</a:t>
            </a:r>
            <a:r>
              <a:rPr lang="es-ES" dirty="0"/>
              <a:t> </a:t>
            </a:r>
            <a:r>
              <a:rPr lang="en-US" dirty="0"/>
              <a:t>person.</a:t>
            </a:r>
            <a:r>
              <a:rPr lang="es-ES" dirty="0"/>
              <a:t>” </a:t>
            </a:r>
          </a:p>
          <a:p>
            <a:pPr eaLnBrk="1" hangingPunct="1">
              <a:spcBef>
                <a:spcPct val="0"/>
              </a:spcBef>
            </a:pPr>
            <a:endParaRPr lang="en-US" dirty="0"/>
          </a:p>
        </p:txBody>
      </p:sp>
    </p:spTree>
    <p:extLst>
      <p:ext uri="{BB962C8B-B14F-4D97-AF65-F5344CB8AC3E}">
        <p14:creationId xmlns:p14="http://schemas.microsoft.com/office/powerpoint/2010/main" val="24967524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bwMode="auto">
          <a:noFill/>
          <a:ln>
            <a:solidFill>
              <a:srgbClr val="000000"/>
            </a:solidFill>
            <a:miter lim="800000"/>
            <a:headEnd/>
            <a:tailEnd/>
          </a:ln>
        </p:spPr>
      </p:sp>
      <p:sp>
        <p:nvSpPr>
          <p:cNvPr id="57346"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May 1, 2013</a:t>
            </a:r>
          </a:p>
          <a:p>
            <a:pPr defTabSz="918189" eaLnBrk="1" hangingPunct="1">
              <a:spcBef>
                <a:spcPct val="0"/>
              </a:spcBef>
              <a:defRPr/>
            </a:pPr>
            <a:endParaRPr lang="en-US" dirty="0"/>
          </a:p>
          <a:p>
            <a:pPr eaLnBrk="1" hangingPunct="1">
              <a:spcBef>
                <a:spcPct val="0"/>
              </a:spcBef>
            </a:pPr>
            <a:r>
              <a:rPr lang="en-US" dirty="0"/>
              <a:t>For names in several specific languages such as Malay, Romanian, and so on, you should consult additional instructions in Appendix F. </a:t>
            </a:r>
          </a:p>
          <a:p>
            <a:pPr eaLnBrk="1" hangingPunct="1">
              <a:spcBef>
                <a:spcPct val="0"/>
              </a:spcBef>
            </a:pPr>
            <a:endParaRPr lang="en-US" dirty="0"/>
          </a:p>
          <a:p>
            <a:pPr eaLnBrk="1" hangingPunct="1">
              <a:spcBef>
                <a:spcPct val="0"/>
              </a:spcBef>
            </a:pPr>
            <a:r>
              <a:rPr lang="en-US" dirty="0"/>
              <a:t>This general guideline is followed by more specific instructions for recording names:</a:t>
            </a:r>
          </a:p>
          <a:p>
            <a:pPr eaLnBrk="1" hangingPunct="1">
              <a:spcBef>
                <a:spcPct val="0"/>
              </a:spcBef>
            </a:pPr>
            <a:r>
              <a:rPr lang="en-US" dirty="0"/>
              <a:t>	- containing a surname</a:t>
            </a:r>
          </a:p>
          <a:p>
            <a:pPr eaLnBrk="1" hangingPunct="1">
              <a:spcBef>
                <a:spcPct val="0"/>
              </a:spcBef>
            </a:pPr>
            <a:r>
              <a:rPr lang="en-US" dirty="0"/>
              <a:t>	- containing title of nobility</a:t>
            </a:r>
          </a:p>
          <a:p>
            <a:pPr eaLnBrk="1" hangingPunct="1">
              <a:spcBef>
                <a:spcPct val="0"/>
              </a:spcBef>
            </a:pPr>
            <a:r>
              <a:rPr lang="en-US" dirty="0"/>
              <a:t>	- containing neither a surname nor a title of nobility</a:t>
            </a:r>
          </a:p>
          <a:p>
            <a:pPr eaLnBrk="1" hangingPunct="1">
              <a:spcBef>
                <a:spcPct val="0"/>
              </a:spcBef>
            </a:pPr>
            <a:r>
              <a:rPr lang="en-US" dirty="0"/>
              <a:t>	- consisting of initials, or separate letters, or numerals</a:t>
            </a:r>
            <a:endParaRPr lang="pl-PL" dirty="0"/>
          </a:p>
          <a:p>
            <a:pPr eaLnBrk="1" hangingPunct="1">
              <a:spcBef>
                <a:spcPct val="0"/>
              </a:spcBef>
            </a:pPr>
            <a:endParaRPr lang="pl-PL" dirty="0"/>
          </a:p>
        </p:txBody>
      </p:sp>
    </p:spTree>
    <p:extLst>
      <p:ext uri="{BB962C8B-B14F-4D97-AF65-F5344CB8AC3E}">
        <p14:creationId xmlns:p14="http://schemas.microsoft.com/office/powerpoint/2010/main" val="10483923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p:cNvSpPr>
          <p:nvPr>
            <p:ph type="sldImg"/>
          </p:nvPr>
        </p:nvSpPr>
        <p:spPr bwMode="auto">
          <a:noFill/>
          <a:ln>
            <a:solidFill>
              <a:srgbClr val="000000"/>
            </a:solidFill>
            <a:miter lim="800000"/>
            <a:headEnd/>
            <a:tailEnd/>
          </a:ln>
        </p:spPr>
      </p:sp>
      <p:sp>
        <p:nvSpPr>
          <p:cNvPr id="59394"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November 14, 2019: added third bullet and examples in speaker notes</a:t>
            </a:r>
          </a:p>
          <a:p>
            <a:pPr defTabSz="918189" eaLnBrk="1" hangingPunct="1">
              <a:spcBef>
                <a:spcPct val="0"/>
              </a:spcBef>
              <a:defRPr/>
            </a:pPr>
            <a:endParaRPr lang="en-US" dirty="0"/>
          </a:p>
          <a:p>
            <a:pPr eaLnBrk="1" hangingPunct="1">
              <a:spcBef>
                <a:spcPct val="0"/>
              </a:spcBef>
            </a:pPr>
            <a:r>
              <a:rPr lang="en-US" b="1" dirty="0"/>
              <a:t>Fullness</a:t>
            </a:r>
            <a:r>
              <a:rPr lang="en-US" dirty="0"/>
              <a:t> (9.2.2.5.1)</a:t>
            </a:r>
          </a:p>
          <a:p>
            <a:pPr marL="0" lvl="1" eaLnBrk="1" hangingPunct="1">
              <a:spcBef>
                <a:spcPct val="0"/>
              </a:spcBef>
            </a:pPr>
            <a:r>
              <a:rPr lang="en-US" dirty="0"/>
              <a:t>If the forms of a person’s name vary in fullness, choose the form most commonly found as the preferred name. If no one form predominates, choose the latest form as a preferred name. In case of doubt about which is the latest form, choose the fuller or fullest form.  Record the other forms of the name as variant names (see 9.2.3.10).</a:t>
            </a:r>
          </a:p>
          <a:p>
            <a:pPr marL="0" lvl="1" eaLnBrk="1" hangingPunct="1">
              <a:spcBef>
                <a:spcPct val="0"/>
              </a:spcBef>
            </a:pPr>
            <a:endParaRPr lang="en-US" dirty="0"/>
          </a:p>
          <a:p>
            <a:pPr marL="0" lvl="1" eaLnBrk="1" hangingPunct="1">
              <a:spcBef>
                <a:spcPct val="0"/>
              </a:spcBef>
            </a:pPr>
            <a:r>
              <a:rPr lang="en-US" dirty="0"/>
              <a:t>Examples:</a:t>
            </a:r>
          </a:p>
          <a:p>
            <a:pPr marL="0" lvl="1" eaLnBrk="1" hangingPunct="1">
              <a:spcBef>
                <a:spcPct val="0"/>
              </a:spcBef>
            </a:pPr>
            <a:endParaRPr lang="en-US" dirty="0"/>
          </a:p>
          <a:p>
            <a:pPr marL="0" lvl="1" eaLnBrk="1" hangingPunct="1">
              <a:spcBef>
                <a:spcPct val="0"/>
              </a:spcBef>
            </a:pPr>
            <a:r>
              <a:rPr lang="en-US" dirty="0"/>
              <a:t>Two forms of the same name: Morris West; Morris L. West.  Morris L. West is a fuller form than Morris West.  Since Morris West is the most commonly found form, it gets chosen as the preferred name.</a:t>
            </a:r>
          </a:p>
          <a:p>
            <a:pPr marL="0" lvl="1" eaLnBrk="1" hangingPunct="1">
              <a:spcBef>
                <a:spcPct val="0"/>
              </a:spcBef>
            </a:pPr>
            <a:endParaRPr lang="en-US" dirty="0"/>
          </a:p>
          <a:p>
            <a:pPr marL="0" lvl="1" eaLnBrk="1" hangingPunct="1">
              <a:spcBef>
                <a:spcPct val="0"/>
              </a:spcBef>
            </a:pPr>
            <a:r>
              <a:rPr lang="en-US" dirty="0"/>
              <a:t>Two forms of the same name: Patricia Boren; Patricia M. Boren. Patricia M. Boren is a fuller form than Patricia Boren.  There is no predominant form.  Patricia M. Boren is the latest form, so it is chosen as the preferred name.</a:t>
            </a:r>
          </a:p>
          <a:p>
            <a:pPr eaLnBrk="1" hangingPunct="1">
              <a:spcBef>
                <a:spcPct val="0"/>
              </a:spcBef>
            </a:pPr>
            <a:endParaRPr lang="en-US" dirty="0"/>
          </a:p>
        </p:txBody>
      </p:sp>
    </p:spTree>
    <p:extLst>
      <p:ext uri="{BB962C8B-B14F-4D97-AF65-F5344CB8AC3E}">
        <p14:creationId xmlns:p14="http://schemas.microsoft.com/office/powerpoint/2010/main" val="32009352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bwMode="auto">
          <a:noFill/>
          <a:ln>
            <a:solidFill>
              <a:srgbClr val="000000"/>
            </a:solidFill>
            <a:miter lim="800000"/>
            <a:headEnd/>
            <a:tailEnd/>
          </a:ln>
        </p:spPr>
      </p:sp>
      <p:sp>
        <p:nvSpPr>
          <p:cNvPr id="61442"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March 20, 2017: updated to reflec</a:t>
            </a:r>
            <a:r>
              <a:rPr lang="en-US" baseline="0" dirty="0"/>
              <a:t>t current RDA language</a:t>
            </a:r>
          </a:p>
          <a:p>
            <a:pPr defTabSz="918189" eaLnBrk="1" hangingPunct="1">
              <a:spcBef>
                <a:spcPct val="0"/>
              </a:spcBef>
              <a:defRPr/>
            </a:pPr>
            <a:endParaRPr lang="en-US" dirty="0"/>
          </a:p>
          <a:p>
            <a:pPr eaLnBrk="1" hangingPunct="1">
              <a:spcBef>
                <a:spcPct val="0"/>
              </a:spcBef>
            </a:pPr>
            <a:r>
              <a:rPr lang="en-US" dirty="0"/>
              <a:t>     If a person’s name has appeared in different language forms in manifestations associated with the person, choose the form corresponding to the language of most of the manifestations as the preferred name. Record the other forms as variant names.</a:t>
            </a:r>
          </a:p>
          <a:p>
            <a:pPr eaLnBrk="1" hangingPunct="1">
              <a:spcBef>
                <a:spcPct val="0"/>
              </a:spcBef>
            </a:pPr>
            <a:endParaRPr lang="en-US" dirty="0"/>
          </a:p>
          <a:p>
            <a:pPr eaLnBrk="1" hangingPunct="1">
              <a:spcBef>
                <a:spcPct val="0"/>
              </a:spcBef>
            </a:pPr>
            <a:r>
              <a:rPr lang="en-US" dirty="0"/>
              <a:t>Greek or Latin</a:t>
            </a:r>
          </a:p>
          <a:p>
            <a:pPr eaLnBrk="1" hangingPunct="1">
              <a:spcBef>
                <a:spcPct val="0"/>
              </a:spcBef>
            </a:pPr>
            <a:r>
              <a:rPr lang="en-US" dirty="0"/>
              <a:t>     Choose the form most commonly found in reference sources as the preferred name.</a:t>
            </a:r>
          </a:p>
          <a:p>
            <a:pPr eaLnBrk="1" hangingPunct="1">
              <a:spcBef>
                <a:spcPct val="0"/>
              </a:spcBef>
            </a:pPr>
            <a:endParaRPr lang="en-US" dirty="0"/>
          </a:p>
          <a:p>
            <a:pPr eaLnBrk="1" hangingPunct="1">
              <a:spcBef>
                <a:spcPct val="0"/>
              </a:spcBef>
            </a:pPr>
            <a:r>
              <a:rPr lang="en-US" dirty="0"/>
              <a:t>Form in the language preferred by the agency creating the data</a:t>
            </a:r>
          </a:p>
          <a:p>
            <a:pPr eaLnBrk="1" hangingPunct="1">
              <a:spcBef>
                <a:spcPct val="0"/>
              </a:spcBef>
            </a:pPr>
            <a:r>
              <a:rPr lang="en-US" dirty="0"/>
              <a:t>     If there is a well-established form of name in reference sources for a person whose given name, etc., is recorded as the first element in the preferred name (see 9.2.2.18) in the language preferred by the agency creating the data, choose that form of name as the preferred name. </a:t>
            </a:r>
          </a:p>
        </p:txBody>
      </p:sp>
    </p:spTree>
    <p:extLst>
      <p:ext uri="{BB962C8B-B14F-4D97-AF65-F5344CB8AC3E}">
        <p14:creationId xmlns:p14="http://schemas.microsoft.com/office/powerpoint/2010/main" val="20147427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p:cNvSpPr>
          <p:nvPr>
            <p:ph type="sldImg"/>
          </p:nvPr>
        </p:nvSpPr>
        <p:spPr bwMode="auto">
          <a:noFill/>
          <a:ln>
            <a:solidFill>
              <a:srgbClr val="000000"/>
            </a:solidFill>
            <a:miter lim="800000"/>
            <a:headEnd/>
            <a:tailEnd/>
          </a:ln>
        </p:spPr>
      </p:sp>
      <p:sp>
        <p:nvSpPr>
          <p:cNvPr id="63490"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May 1, 2013</a:t>
            </a:r>
          </a:p>
          <a:p>
            <a:pPr eaLnBrk="1" hangingPunct="1">
              <a:spcBef>
                <a:spcPct val="0"/>
              </a:spcBef>
            </a:pPr>
            <a:endParaRPr lang="en-US" dirty="0"/>
          </a:p>
        </p:txBody>
      </p:sp>
    </p:spTree>
    <p:extLst>
      <p:ext uri="{BB962C8B-B14F-4D97-AF65-F5344CB8AC3E}">
        <p14:creationId xmlns:p14="http://schemas.microsoft.com/office/powerpoint/2010/main" val="39366451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p:cNvSpPr>
          <p:nvPr>
            <p:ph type="sldImg"/>
          </p:nvPr>
        </p:nvSpPr>
        <p:spPr bwMode="auto">
          <a:noFill/>
          <a:ln>
            <a:solidFill>
              <a:srgbClr val="000000"/>
            </a:solidFill>
            <a:miter lim="800000"/>
            <a:headEnd/>
            <a:tailEnd/>
          </a:ln>
        </p:spPr>
      </p:sp>
      <p:sp>
        <p:nvSpPr>
          <p:cNvPr id="65538"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May 1, 2013; revised speaker notes</a:t>
            </a:r>
            <a:r>
              <a:rPr lang="en-US" baseline="0" dirty="0"/>
              <a:t> </a:t>
            </a:r>
            <a:r>
              <a:rPr lang="en-US" dirty="0"/>
              <a:t>April 25, 2017 to explicitly indicate 008/29 value “b”</a:t>
            </a:r>
          </a:p>
          <a:p>
            <a:pPr defTabSz="918189" eaLnBrk="1" hangingPunct="1">
              <a:spcBef>
                <a:spcPct val="0"/>
              </a:spcBef>
              <a:defRPr/>
            </a:pPr>
            <a:endParaRPr lang="en-US" dirty="0"/>
          </a:p>
          <a:p>
            <a:pPr eaLnBrk="1" hangingPunct="1">
              <a:spcBef>
                <a:spcPct val="0"/>
              </a:spcBef>
            </a:pPr>
            <a:r>
              <a:rPr lang="en-US" altLang="zh-CN" dirty="0"/>
              <a:t>PCC libraries will continue to record names in the Latin script in the authorized access points in authority records and in bibliographic records. </a:t>
            </a:r>
            <a:r>
              <a:rPr lang="en-US" dirty="0"/>
              <a:t>When transliteration is necessary, follow the </a:t>
            </a:r>
            <a:r>
              <a:rPr lang="en-US" u="sng" dirty="0"/>
              <a:t>ALA-LC Romanization Tables: Transliteration Schemes for Non-Roman Scripts</a:t>
            </a:r>
            <a:r>
              <a:rPr lang="en-US" dirty="0"/>
              <a:t>. PCC libraries may also continue the current policy for these languages/scripts: </a:t>
            </a:r>
            <a:r>
              <a:rPr lang="en-US" dirty="0" err="1"/>
              <a:t>Perso</a:t>
            </a:r>
            <a:r>
              <a:rPr lang="en-US" dirty="0"/>
              <a:t>-Arabic script (e.g., Arabic, Persian, Pushto, Urdu); Hebrew, Yiddish; Chinese, Japanese, Korean; Cyrillic-based scripts; and Greek, to give variant access points in the original language/script in authority records (</a:t>
            </a:r>
            <a:r>
              <a:rPr lang="en-US" i="1" dirty="0"/>
              <a:t>MARC 4XX fields, Ref status:</a:t>
            </a:r>
            <a:br>
              <a:rPr lang="en-US" i="1" dirty="0"/>
            </a:br>
            <a:r>
              <a:rPr lang="en-US" i="1" dirty="0"/>
              <a:t>008/29=“b”, and 667 note: Non-Latin script reference/s not evaluated</a:t>
            </a:r>
            <a:r>
              <a:rPr lang="en-US" dirty="0"/>
              <a:t>). </a:t>
            </a:r>
          </a:p>
          <a:p>
            <a:pPr eaLnBrk="1" hangingPunct="1">
              <a:spcBef>
                <a:spcPct val="0"/>
              </a:spcBef>
            </a:pPr>
            <a:endParaRPr lang="en-US" u="sng" dirty="0"/>
          </a:p>
          <a:p>
            <a:pPr eaLnBrk="1" hangingPunct="1">
              <a:spcBef>
                <a:spcPct val="0"/>
              </a:spcBef>
            </a:pPr>
            <a:r>
              <a:rPr lang="en-US" b="1" dirty="0"/>
              <a:t>Note to trainer: </a:t>
            </a:r>
            <a:r>
              <a:rPr lang="en-US" dirty="0"/>
              <a:t>If participants interested, go over the LC Practice for Alternative for names in Chinese, Japanese, Korean, Cyrillic and Hebrew alphabet described in LC-PCC PS for 9.2.2.5.3.  Korean example added on the next slide can be hidden if not needed (Slide Show </a:t>
            </a:r>
            <a:r>
              <a:rPr lang="en-US" dirty="0">
                <a:sym typeface="Wingdings" pitchFamily="2" charset="2"/>
              </a:rPr>
              <a:t> Hide Slide).  Examples in other scripts can be added as needed.</a:t>
            </a:r>
            <a:endParaRPr lang="en-US" dirty="0"/>
          </a:p>
        </p:txBody>
      </p:sp>
    </p:spTree>
    <p:extLst>
      <p:ext uri="{BB962C8B-B14F-4D97-AF65-F5344CB8AC3E}">
        <p14:creationId xmlns:p14="http://schemas.microsoft.com/office/powerpoint/2010/main" val="16057375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bwMode="auto">
          <a:noFill/>
          <a:ln>
            <a:solidFill>
              <a:srgbClr val="000000"/>
            </a:solidFill>
            <a:miter lim="800000"/>
            <a:headEnd/>
            <a:tailEnd/>
          </a:ln>
        </p:spPr>
      </p:sp>
      <p:sp>
        <p:nvSpPr>
          <p:cNvPr id="67586"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May 1, 2013</a:t>
            </a:r>
          </a:p>
          <a:p>
            <a:pPr eaLnBrk="1" hangingPunct="1">
              <a:spcBef>
                <a:spcPct val="0"/>
              </a:spcBef>
            </a:pPr>
            <a:endParaRPr lang="en-US" dirty="0"/>
          </a:p>
        </p:txBody>
      </p:sp>
    </p:spTree>
    <p:extLst>
      <p:ext uri="{BB962C8B-B14F-4D97-AF65-F5344CB8AC3E}">
        <p14:creationId xmlns:p14="http://schemas.microsoft.com/office/powerpoint/2010/main" val="35435248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bwMode="auto">
          <a:noFill/>
          <a:ln>
            <a:solidFill>
              <a:srgbClr val="000000"/>
            </a:solidFill>
            <a:miter lim="800000"/>
            <a:headEnd/>
            <a:tailEnd/>
          </a:ln>
        </p:spPr>
      </p:sp>
      <p:sp>
        <p:nvSpPr>
          <p:cNvPr id="69634"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May 1, 2013</a:t>
            </a:r>
          </a:p>
          <a:p>
            <a:pPr eaLnBrk="1" hangingPunct="1">
              <a:spcBef>
                <a:spcPct val="0"/>
              </a:spcBef>
            </a:pPr>
            <a:endParaRPr lang="en-US" dirty="0"/>
          </a:p>
        </p:txBody>
      </p:sp>
    </p:spTree>
    <p:extLst>
      <p:ext uri="{BB962C8B-B14F-4D97-AF65-F5344CB8AC3E}">
        <p14:creationId xmlns:p14="http://schemas.microsoft.com/office/powerpoint/2010/main" val="19462871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p:cNvSpPr>
          <p:nvPr>
            <p:ph type="sldImg"/>
          </p:nvPr>
        </p:nvSpPr>
        <p:spPr bwMode="auto">
          <a:noFill/>
          <a:ln>
            <a:solidFill>
              <a:srgbClr val="000000"/>
            </a:solidFill>
            <a:miter lim="800000"/>
            <a:headEnd/>
            <a:tailEnd/>
          </a:ln>
        </p:spPr>
      </p:sp>
      <p:sp>
        <p:nvSpPr>
          <p:cNvPr id="71682"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sz="1000" dirty="0"/>
              <a:t>March 20, 2017: updated speaker notes for </a:t>
            </a:r>
            <a:r>
              <a:rPr lang="en-US" sz="1000"/>
              <a:t>LC-PCC PS</a:t>
            </a:r>
          </a:p>
          <a:p>
            <a:pPr defTabSz="918189" eaLnBrk="1" hangingPunct="1">
              <a:spcBef>
                <a:spcPct val="0"/>
              </a:spcBef>
              <a:defRPr/>
            </a:pPr>
            <a:endParaRPr lang="en-US" sz="1000" dirty="0"/>
          </a:p>
          <a:p>
            <a:pPr eaLnBrk="1" hangingPunct="1">
              <a:spcBef>
                <a:spcPct val="0"/>
              </a:spcBef>
            </a:pPr>
            <a:r>
              <a:rPr lang="en-US" sz="1000" dirty="0"/>
              <a:t>This means that multiple NARs will be created, each representing one identity. </a:t>
            </a:r>
          </a:p>
          <a:p>
            <a:pPr eaLnBrk="1" hangingPunct="1">
              <a:spcBef>
                <a:spcPct val="0"/>
              </a:spcBef>
            </a:pPr>
            <a:endParaRPr lang="en-US" sz="1000" dirty="0"/>
          </a:p>
          <a:p>
            <a:pPr eaLnBrk="1" hangingPunct="1">
              <a:spcBef>
                <a:spcPct val="0"/>
              </a:spcBef>
            </a:pPr>
            <a:r>
              <a:rPr lang="en-US" sz="1000" dirty="0"/>
              <a:t>Consider an individual who uses one or more </a:t>
            </a:r>
            <a:r>
              <a:rPr lang="en-US" sz="1000" u="sng" dirty="0"/>
              <a:t>pseudonyms</a:t>
            </a:r>
            <a:r>
              <a:rPr lang="en-US" sz="1000" dirty="0"/>
              <a:t> (including joint pseudonyms), or his or her real name as well as one or more pseudonyms, to have more than one identity.</a:t>
            </a:r>
          </a:p>
          <a:p>
            <a:pPr eaLnBrk="1" hangingPunct="1">
              <a:spcBef>
                <a:spcPct val="0"/>
              </a:spcBef>
            </a:pPr>
            <a:endParaRPr lang="en-US" sz="1000" dirty="0"/>
          </a:p>
          <a:p>
            <a:pPr eaLnBrk="1" hangingPunct="1">
              <a:spcBef>
                <a:spcPct val="0"/>
              </a:spcBef>
            </a:pPr>
            <a:r>
              <a:rPr lang="en-US" sz="1000" dirty="0"/>
              <a:t>If an individual uses only </a:t>
            </a:r>
            <a:r>
              <a:rPr lang="en-US" sz="1000" u="sng" dirty="0"/>
              <a:t>one</a:t>
            </a:r>
            <a:r>
              <a:rPr lang="en-US" sz="1000" dirty="0"/>
              <a:t> pseudonym and </a:t>
            </a:r>
            <a:r>
              <a:rPr lang="en-US" sz="1000" u="sng" dirty="0"/>
              <a:t>does not </a:t>
            </a:r>
            <a:r>
              <a:rPr lang="en-US" sz="1000" dirty="0"/>
              <a:t>use his or her real name as a creator or contributor, choose the pseudonym as the preferred name. Record the individual’s real name as a variant name.</a:t>
            </a:r>
          </a:p>
          <a:p>
            <a:pPr eaLnBrk="1" hangingPunct="1">
              <a:spcBef>
                <a:spcPct val="0"/>
              </a:spcBef>
            </a:pPr>
            <a:endParaRPr lang="en-US" sz="1000" dirty="0"/>
          </a:p>
          <a:p>
            <a:pPr eaLnBrk="1" hangingPunct="1">
              <a:spcBef>
                <a:spcPct val="0"/>
              </a:spcBef>
            </a:pPr>
            <a:r>
              <a:rPr lang="en-US" sz="1000" dirty="0"/>
              <a:t>LC-PCC PS for 30.1.1.3</a:t>
            </a:r>
          </a:p>
          <a:p>
            <a:pPr eaLnBrk="1" hangingPunct="1">
              <a:spcBef>
                <a:spcPct val="0"/>
              </a:spcBef>
            </a:pPr>
            <a:r>
              <a:rPr lang="en-US" sz="1000" dirty="0"/>
              <a:t>For NARs for a person with different identities, follow the guidelines in the Descriptive Cataloging Manual Z1 sections for MARC fields 663 and 667. More information is available in the FAQ for creating NARs for persons who use pseudonyms: http://www.loc.gov/catdir/cpso/pseud.pdf</a:t>
            </a:r>
          </a:p>
          <a:p>
            <a:pPr eaLnBrk="1" hangingPunct="1">
              <a:spcBef>
                <a:spcPct val="0"/>
              </a:spcBef>
            </a:pPr>
            <a:endParaRPr lang="en-US" sz="1000" dirty="0"/>
          </a:p>
          <a:p>
            <a:pPr eaLnBrk="1" hangingPunct="1">
              <a:spcBef>
                <a:spcPct val="0"/>
              </a:spcBef>
            </a:pPr>
            <a:r>
              <a:rPr lang="en-US" sz="1000" dirty="0"/>
              <a:t>NARs for multiple identities and recording relationships between different identities will be covered later.</a:t>
            </a:r>
          </a:p>
        </p:txBody>
      </p:sp>
    </p:spTree>
    <p:extLst>
      <p:ext uri="{BB962C8B-B14F-4D97-AF65-F5344CB8AC3E}">
        <p14:creationId xmlns:p14="http://schemas.microsoft.com/office/powerpoint/2010/main" val="8982638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p:cNvSpPr>
          <p:nvPr>
            <p:ph type="sldImg"/>
          </p:nvPr>
        </p:nvSpPr>
        <p:spPr bwMode="auto">
          <a:noFill/>
          <a:ln>
            <a:solidFill>
              <a:srgbClr val="000000"/>
            </a:solidFill>
            <a:miter lim="800000"/>
            <a:headEnd/>
            <a:tailEnd/>
          </a:ln>
        </p:spPr>
      </p:sp>
      <p:sp>
        <p:nvSpPr>
          <p:cNvPr id="73730"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March 20, 2017</a:t>
            </a:r>
          </a:p>
          <a:p>
            <a:pPr defTabSz="918189" eaLnBrk="1" hangingPunct="1">
              <a:spcBef>
                <a:spcPct val="0"/>
              </a:spcBef>
              <a:defRPr/>
            </a:pPr>
            <a:endParaRPr lang="en-US" dirty="0"/>
          </a:p>
          <a:p>
            <a:pPr eaLnBrk="1" hangingPunct="1">
              <a:spcBef>
                <a:spcPct val="0"/>
              </a:spcBef>
            </a:pPr>
            <a:r>
              <a:rPr lang="en-US" dirty="0"/>
              <a:t>Record as a </a:t>
            </a:r>
            <a:r>
              <a:rPr lang="en-US" u="sng" dirty="0"/>
              <a:t>variant name </a:t>
            </a:r>
            <a:r>
              <a:rPr lang="en-US" dirty="0"/>
              <a:t>forms of the name using other parts of the compound surname as the first element.</a:t>
            </a:r>
          </a:p>
          <a:p>
            <a:pPr eaLnBrk="1" hangingPunct="1">
              <a:spcBef>
                <a:spcPct val="0"/>
              </a:spcBef>
            </a:pPr>
            <a:endParaRPr lang="en-US" dirty="0"/>
          </a:p>
          <a:p>
            <a:pPr defTabSz="933499" eaLnBrk="1" hangingPunct="1">
              <a:spcBef>
                <a:spcPct val="0"/>
              </a:spcBef>
              <a:defRPr/>
            </a:pPr>
            <a:r>
              <a:rPr lang="en-US" dirty="0"/>
              <a:t>IFLA’s Names of Persons service includes a scanned version of the out of print </a:t>
            </a:r>
            <a:r>
              <a:rPr lang="en-US" u="sng" dirty="0"/>
              <a:t>Names of Persons: National Usages for Entry in Catalogues, 4th revised and enlarged edition (München: Saur, 1996)</a:t>
            </a:r>
            <a:r>
              <a:rPr lang="en-US" u="none" dirty="0"/>
              <a:t>, as well as the latest updates. The scanned version of </a:t>
            </a:r>
            <a:r>
              <a:rPr lang="en-US" u="sng" dirty="0"/>
              <a:t>Names of Persons</a:t>
            </a:r>
            <a:r>
              <a:rPr lang="en-US" u="none" dirty="0"/>
              <a:t> is also available through Cataloger’s Desktop.</a:t>
            </a:r>
            <a:endParaRPr lang="en-US" u="sng" dirty="0"/>
          </a:p>
          <a:p>
            <a:pPr eaLnBrk="1" hangingPunct="1">
              <a:spcBef>
                <a:spcPct val="0"/>
              </a:spcBef>
            </a:pPr>
            <a:endParaRPr lang="en-US" dirty="0"/>
          </a:p>
        </p:txBody>
      </p:sp>
    </p:spTree>
    <p:extLst>
      <p:ext uri="{BB962C8B-B14F-4D97-AF65-F5344CB8AC3E}">
        <p14:creationId xmlns:p14="http://schemas.microsoft.com/office/powerpoint/2010/main" val="12288267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p:cNvSpPr>
          <p:nvPr>
            <p:ph type="sldImg"/>
          </p:nvPr>
        </p:nvSpPr>
        <p:spPr bwMode="auto">
          <a:noFill/>
          <a:ln>
            <a:solidFill>
              <a:srgbClr val="000000"/>
            </a:solidFill>
            <a:miter lim="800000"/>
            <a:headEnd/>
            <a:tailEnd/>
          </a:ln>
        </p:spPr>
      </p:sp>
      <p:sp>
        <p:nvSpPr>
          <p:cNvPr id="757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February 24, 2014: slide animated</a:t>
            </a:r>
          </a:p>
          <a:p>
            <a:pPr eaLnBrk="1" hangingPunct="1">
              <a:spcBef>
                <a:spcPct val="0"/>
              </a:spcBef>
            </a:pPr>
            <a:r>
              <a:rPr lang="en-US" dirty="0"/>
              <a:t>ANIMATED SLIDE</a:t>
            </a:r>
          </a:p>
          <a:p>
            <a:pPr eaLnBrk="1" hangingPunct="1">
              <a:spcBef>
                <a:spcPct val="0"/>
              </a:spcBef>
            </a:pPr>
            <a:endParaRPr lang="en-US" dirty="0"/>
          </a:p>
          <a:p>
            <a:pPr eaLnBrk="1" hangingPunct="1">
              <a:spcBef>
                <a:spcPct val="0"/>
              </a:spcBef>
            </a:pPr>
            <a:r>
              <a:rPr lang="en-US" dirty="0"/>
              <a:t>PLEASE FIND APPENDIX F IN RDA.</a:t>
            </a:r>
          </a:p>
          <a:p>
            <a:pPr eaLnBrk="1" hangingPunct="1">
              <a:spcBef>
                <a:spcPct val="0"/>
              </a:spcBef>
            </a:pPr>
            <a:endParaRPr lang="en-US" dirty="0"/>
          </a:p>
          <a:p>
            <a:pPr eaLnBrk="1" hangingPunct="1">
              <a:spcBef>
                <a:spcPct val="0"/>
              </a:spcBef>
            </a:pPr>
            <a:r>
              <a:rPr lang="en-US" dirty="0"/>
              <a:t>Appendix F contains ADDITIONAL INSTRUCTIONS ON NAMES OF PERSONS for a number of languages listed in an alphabetical order.  Let’s check Appendix F11 for instructions on recording names in different languages that include prefixes.</a:t>
            </a:r>
          </a:p>
          <a:p>
            <a:pPr eaLnBrk="1" hangingPunct="1">
              <a:spcBef>
                <a:spcPct val="0"/>
              </a:spcBef>
            </a:pPr>
            <a:endParaRPr lang="en-US" dirty="0"/>
          </a:p>
          <a:p>
            <a:pPr eaLnBrk="1" hangingPunct="1">
              <a:spcBef>
                <a:spcPct val="0"/>
              </a:spcBef>
            </a:pPr>
            <a:r>
              <a:rPr lang="en-US" dirty="0"/>
              <a:t>According</a:t>
            </a:r>
            <a:r>
              <a:rPr lang="en-US" baseline="0" dirty="0"/>
              <a:t> to Appendix F, what element would begin the preferred name for each of these persons? [NOTE: Animated slide]</a:t>
            </a:r>
            <a:endParaRPr lang="en-US" dirty="0"/>
          </a:p>
          <a:p>
            <a:pPr eaLnBrk="1" hangingPunct="1">
              <a:spcBef>
                <a:spcPct val="0"/>
              </a:spcBef>
            </a:pPr>
            <a:endParaRPr lang="en-US" dirty="0"/>
          </a:p>
          <a:p>
            <a:pPr eaLnBrk="1" hangingPunct="1">
              <a:spcBef>
                <a:spcPct val="0"/>
              </a:spcBef>
            </a:pPr>
            <a:r>
              <a:rPr lang="en-US" dirty="0"/>
              <a:t>Record as a </a:t>
            </a:r>
            <a:r>
              <a:rPr lang="en-US" u="sng" dirty="0"/>
              <a:t>variant name</a:t>
            </a:r>
            <a:r>
              <a:rPr lang="en-US" u="none" dirty="0"/>
              <a:t> a</a:t>
            </a:r>
            <a:r>
              <a:rPr lang="en-US" dirty="0"/>
              <a:t> form using another part as the first element. The first element of the variant name can be another part of the prefix or the part of the name following the prefix. </a:t>
            </a:r>
          </a:p>
          <a:p>
            <a:pPr eaLnBrk="1" hangingPunct="1">
              <a:spcBef>
                <a:spcPct val="0"/>
              </a:spcBef>
            </a:pPr>
            <a:endParaRPr lang="en-US" dirty="0"/>
          </a:p>
          <a:p>
            <a:pPr eaLnBrk="1" hangingPunct="1">
              <a:spcBef>
                <a:spcPct val="0"/>
              </a:spcBef>
            </a:pPr>
            <a:r>
              <a:rPr lang="en-US" b="1" dirty="0"/>
              <a:t>Note to trainer</a:t>
            </a:r>
            <a:r>
              <a:rPr lang="en-US" dirty="0"/>
              <a:t>: If participants interested in Arabic, Hebrew, Yiddish, or Urdu, point to LC-PCC PS for F.11.</a:t>
            </a:r>
          </a:p>
        </p:txBody>
      </p:sp>
    </p:spTree>
    <p:extLst>
      <p:ext uri="{BB962C8B-B14F-4D97-AF65-F5344CB8AC3E}">
        <p14:creationId xmlns:p14="http://schemas.microsoft.com/office/powerpoint/2010/main" val="6399743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p:cNvSpPr>
          <p:nvPr>
            <p:ph type="sldImg"/>
          </p:nvPr>
        </p:nvSpPr>
        <p:spPr bwMode="auto">
          <a:noFill/>
          <a:ln>
            <a:solidFill>
              <a:srgbClr val="000000"/>
            </a:solidFill>
            <a:miter lim="800000"/>
            <a:headEnd/>
            <a:tailEnd/>
          </a:ln>
        </p:spPr>
      </p:sp>
      <p:sp>
        <p:nvSpPr>
          <p:cNvPr id="77826"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May 1, 2013</a:t>
            </a:r>
          </a:p>
          <a:p>
            <a:pPr defTabSz="918189" eaLnBrk="1" hangingPunct="1">
              <a:spcBef>
                <a:spcPct val="0"/>
              </a:spcBef>
              <a:defRPr/>
            </a:pPr>
            <a:endParaRPr lang="en-US" dirty="0"/>
          </a:p>
          <a:p>
            <a:pPr eaLnBrk="1" hangingPunct="1">
              <a:spcBef>
                <a:spcPct val="0"/>
              </a:spcBef>
            </a:pPr>
            <a:r>
              <a:rPr lang="en-US" dirty="0"/>
              <a:t>This and the next 4 slides list additional, specific guidelines for your reference.</a:t>
            </a:r>
          </a:p>
        </p:txBody>
      </p:sp>
    </p:spTree>
    <p:extLst>
      <p:ext uri="{BB962C8B-B14F-4D97-AF65-F5344CB8AC3E}">
        <p14:creationId xmlns:p14="http://schemas.microsoft.com/office/powerpoint/2010/main" val="3742912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p:cNvSpPr>
          <p:nvPr>
            <p:ph type="sldImg"/>
          </p:nvPr>
        </p:nvSpPr>
        <p:spPr bwMode="auto">
          <a:noFill/>
          <a:ln>
            <a:solidFill>
              <a:srgbClr val="000000"/>
            </a:solidFill>
            <a:miter lim="800000"/>
            <a:headEnd/>
            <a:tailEnd/>
          </a:ln>
        </p:spPr>
      </p:sp>
      <p:sp>
        <p:nvSpPr>
          <p:cNvPr id="79874"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May 1, 2013</a:t>
            </a:r>
          </a:p>
          <a:p>
            <a:pPr eaLnBrk="1" hangingPunct="1">
              <a:spcBef>
                <a:spcPct val="0"/>
              </a:spcBef>
            </a:pPr>
            <a:endParaRPr lang="en-US" dirty="0"/>
          </a:p>
        </p:txBody>
      </p:sp>
    </p:spTree>
    <p:extLst>
      <p:ext uri="{BB962C8B-B14F-4D97-AF65-F5344CB8AC3E}">
        <p14:creationId xmlns:p14="http://schemas.microsoft.com/office/powerpoint/2010/main" val="35358482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p:cNvSpPr>
          <p:nvPr>
            <p:ph type="sldImg"/>
          </p:nvPr>
        </p:nvSpPr>
        <p:spPr bwMode="auto">
          <a:noFill/>
          <a:ln>
            <a:solidFill>
              <a:srgbClr val="000000"/>
            </a:solidFill>
            <a:miter lim="800000"/>
            <a:headEnd/>
            <a:tailEnd/>
          </a:ln>
        </p:spPr>
      </p:sp>
      <p:sp>
        <p:nvSpPr>
          <p:cNvPr id="81922"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May 1, 2013</a:t>
            </a:r>
          </a:p>
          <a:p>
            <a:pPr defTabSz="918189" eaLnBrk="1" hangingPunct="1">
              <a:spcBef>
                <a:spcPct val="0"/>
              </a:spcBef>
              <a:defRPr/>
            </a:pPr>
            <a:endParaRPr lang="en-US" dirty="0"/>
          </a:p>
          <a:p>
            <a:pPr eaLnBrk="1" hangingPunct="1">
              <a:spcBef>
                <a:spcPct val="0"/>
              </a:spcBef>
            </a:pPr>
            <a:r>
              <a:rPr lang="en-US" i="1" dirty="0"/>
              <a:t>Examples on the next slide.</a:t>
            </a:r>
          </a:p>
        </p:txBody>
      </p:sp>
    </p:spTree>
    <p:extLst>
      <p:ext uri="{BB962C8B-B14F-4D97-AF65-F5344CB8AC3E}">
        <p14:creationId xmlns:p14="http://schemas.microsoft.com/office/powerpoint/2010/main" val="26576091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bwMode="auto">
          <a:noFill/>
          <a:ln>
            <a:solidFill>
              <a:srgbClr val="000000"/>
            </a:solidFill>
            <a:miter lim="800000"/>
            <a:headEnd/>
            <a:tailEnd/>
          </a:ln>
        </p:spPr>
      </p:sp>
      <p:sp>
        <p:nvSpPr>
          <p:cNvPr id="83970"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October 23, 2018: added colon in last 670</a:t>
            </a:r>
          </a:p>
          <a:p>
            <a:pPr defTabSz="918189" eaLnBrk="1" hangingPunct="1">
              <a:spcBef>
                <a:spcPct val="0"/>
              </a:spcBef>
              <a:defRPr/>
            </a:pPr>
            <a:endParaRPr lang="en-US" dirty="0"/>
          </a:p>
          <a:p>
            <a:pPr eaLnBrk="1" hangingPunct="1">
              <a:spcBef>
                <a:spcPct val="0"/>
              </a:spcBef>
            </a:pPr>
            <a:r>
              <a:rPr lang="en-US" i="1" dirty="0"/>
              <a:t>Note: </a:t>
            </a:r>
            <a:r>
              <a:rPr lang="en-US" dirty="0"/>
              <a:t>Some examples come from AACR2 authority records; “title page”, “born”, etc., in the 670 notes in RDA NARs will most often be spelled out rather than abbreviated as “</a:t>
            </a:r>
            <a:r>
              <a:rPr lang="en-US" dirty="0" err="1"/>
              <a:t>t.p.</a:t>
            </a:r>
            <a:r>
              <a:rPr lang="en-US" dirty="0"/>
              <a:t>” and “b.”.</a:t>
            </a:r>
          </a:p>
        </p:txBody>
      </p:sp>
    </p:spTree>
    <p:extLst>
      <p:ext uri="{BB962C8B-B14F-4D97-AF65-F5344CB8AC3E}">
        <p14:creationId xmlns:p14="http://schemas.microsoft.com/office/powerpoint/2010/main" val="8890134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bwMode="auto">
          <a:noFill/>
          <a:ln>
            <a:solidFill>
              <a:srgbClr val="000000"/>
            </a:solidFill>
            <a:miter lim="800000"/>
            <a:headEnd/>
            <a:tailEnd/>
          </a:ln>
        </p:spPr>
      </p:sp>
      <p:sp>
        <p:nvSpPr>
          <p:cNvPr id="86018"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November 15, 2019: added examples in notes</a:t>
            </a:r>
          </a:p>
          <a:p>
            <a:pPr defTabSz="918189" eaLnBrk="1" hangingPunct="1">
              <a:spcBef>
                <a:spcPct val="0"/>
              </a:spcBef>
              <a:defRPr/>
            </a:pPr>
            <a:r>
              <a:rPr lang="en-US" dirty="0"/>
              <a:t>March 20, 2017: updated to reflect current RDA language</a:t>
            </a:r>
          </a:p>
          <a:p>
            <a:pPr defTabSz="918189" eaLnBrk="1" hangingPunct="1">
              <a:spcBef>
                <a:spcPct val="0"/>
              </a:spcBef>
              <a:defRPr/>
            </a:pPr>
            <a:endParaRPr lang="en-US" dirty="0"/>
          </a:p>
          <a:p>
            <a:pPr eaLnBrk="1" hangingPunct="1">
              <a:spcBef>
                <a:spcPct val="0"/>
              </a:spcBef>
            </a:pPr>
            <a:r>
              <a:rPr lang="en-US" dirty="0"/>
              <a:t>Characterizing Word or Phrase </a:t>
            </a:r>
          </a:p>
          <a:p>
            <a:pPr eaLnBrk="1" hangingPunct="1">
              <a:spcBef>
                <a:spcPct val="0"/>
              </a:spcBef>
            </a:pPr>
            <a:r>
              <a:rPr lang="en-US" dirty="0"/>
              <a:t>	Apply the Alternative per LC-PCC PS for 9.2.2.25: Omit an initial article (see appendix C) when recording a characterizing word or phrase.</a:t>
            </a:r>
          </a:p>
          <a:p>
            <a:pPr eaLnBrk="1" hangingPunct="1">
              <a:spcBef>
                <a:spcPct val="0"/>
              </a:spcBef>
            </a:pPr>
            <a:endParaRPr lang="en-US" dirty="0"/>
          </a:p>
          <a:p>
            <a:r>
              <a:rPr lang="en-US" dirty="0"/>
              <a:t>	Military Chaplain </a:t>
            </a:r>
          </a:p>
          <a:p>
            <a:r>
              <a:rPr lang="en-US" i="1" dirty="0"/>
              <a:t>	Statement of responsibility: </a:t>
            </a:r>
            <a:r>
              <a:rPr lang="en-US" dirty="0"/>
              <a:t>by A Military Chaplain</a:t>
            </a:r>
          </a:p>
          <a:p>
            <a:pPr eaLnBrk="1" hangingPunct="1">
              <a:spcBef>
                <a:spcPct val="0"/>
              </a:spcBef>
            </a:pPr>
            <a:endParaRPr lang="en-US" dirty="0"/>
          </a:p>
          <a:p>
            <a:pPr eaLnBrk="1" hangingPunct="1">
              <a:spcBef>
                <a:spcPct val="0"/>
              </a:spcBef>
            </a:pPr>
            <a:endParaRPr lang="en-US" dirty="0"/>
          </a:p>
          <a:p>
            <a:pPr eaLnBrk="1" hangingPunct="1">
              <a:spcBef>
                <a:spcPct val="0"/>
              </a:spcBef>
            </a:pPr>
            <a:r>
              <a:rPr lang="en-US" dirty="0"/>
              <a:t>Phrase Naming Another Work by the Person</a:t>
            </a:r>
          </a:p>
          <a:p>
            <a:pPr eaLnBrk="1" hangingPunct="1">
              <a:spcBef>
                <a:spcPct val="0"/>
              </a:spcBef>
            </a:pPr>
            <a:r>
              <a:rPr lang="en-US" dirty="0"/>
              <a:t>	Apply the Alternative per LC-PCC PS for 9.2.2.26: Omit an initial article (see appendix C) when recording a phrase naming another work by the person.</a:t>
            </a:r>
          </a:p>
          <a:p>
            <a:pPr eaLnBrk="1" hangingPunct="1">
              <a:spcBef>
                <a:spcPct val="0"/>
              </a:spcBef>
            </a:pPr>
            <a:endParaRPr lang="en-US" dirty="0"/>
          </a:p>
          <a:p>
            <a:r>
              <a:rPr lang="en-US" dirty="0"/>
              <a:t>	Author of Honesty the best policy </a:t>
            </a:r>
          </a:p>
          <a:p>
            <a:r>
              <a:rPr lang="en-US" dirty="0"/>
              <a:t>	</a:t>
            </a:r>
            <a:r>
              <a:rPr lang="en-US" i="1" dirty="0"/>
              <a:t>Statement of responsibility:</a:t>
            </a:r>
            <a:r>
              <a:rPr lang="en-US" dirty="0"/>
              <a:t> by The Author of Honesty the best policy</a:t>
            </a:r>
          </a:p>
          <a:p>
            <a:pPr eaLnBrk="1" hangingPunct="1">
              <a:spcBef>
                <a:spcPct val="0"/>
              </a:spcBef>
            </a:pPr>
            <a:endParaRPr lang="en-US" dirty="0"/>
          </a:p>
          <a:p>
            <a:pPr eaLnBrk="1" hangingPunct="1">
              <a:spcBef>
                <a:spcPct val="0"/>
              </a:spcBef>
            </a:pPr>
            <a:endParaRPr lang="en-US" dirty="0"/>
          </a:p>
        </p:txBody>
      </p:sp>
    </p:spTree>
    <p:extLst>
      <p:ext uri="{BB962C8B-B14F-4D97-AF65-F5344CB8AC3E}">
        <p14:creationId xmlns:p14="http://schemas.microsoft.com/office/powerpoint/2010/main" val="18417912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p:cNvSpPr>
            <a:spLocks noGrp="1" noRot="1" noChangeAspect="1"/>
          </p:cNvSpPr>
          <p:nvPr>
            <p:ph type="sldImg"/>
          </p:nvPr>
        </p:nvSpPr>
        <p:spPr bwMode="auto">
          <a:noFill/>
          <a:ln>
            <a:solidFill>
              <a:srgbClr val="000000"/>
            </a:solidFill>
            <a:miter lim="800000"/>
            <a:headEnd/>
            <a:tailEnd/>
          </a:ln>
        </p:spPr>
      </p:sp>
      <p:sp>
        <p:nvSpPr>
          <p:cNvPr id="88066"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March 20, 2017: updated to reflect current RDA language</a:t>
            </a:r>
          </a:p>
          <a:p>
            <a:pPr defTabSz="918189" eaLnBrk="1" hangingPunct="1">
              <a:spcBef>
                <a:spcPct val="0"/>
              </a:spcBef>
              <a:defRPr/>
            </a:pPr>
            <a:endParaRPr lang="en-US" dirty="0"/>
          </a:p>
          <a:p>
            <a:pPr eaLnBrk="1" hangingPunct="1">
              <a:spcBef>
                <a:spcPct val="0"/>
              </a:spcBef>
            </a:pPr>
            <a:r>
              <a:rPr lang="en-US" dirty="0"/>
              <a:t>Variant name could be</a:t>
            </a:r>
          </a:p>
          <a:p>
            <a:pPr eaLnBrk="1" hangingPunct="1">
              <a:spcBef>
                <a:spcPct val="0"/>
              </a:spcBef>
            </a:pPr>
            <a:r>
              <a:rPr lang="en-US" dirty="0"/>
              <a:t>	- a real name if the preferred name is a pseudonym (9.2.3.4),</a:t>
            </a:r>
          </a:p>
          <a:p>
            <a:pPr eaLnBrk="1" hangingPunct="1">
              <a:spcBef>
                <a:spcPct val="0"/>
              </a:spcBef>
            </a:pPr>
            <a:r>
              <a:rPr lang="en-US" dirty="0"/>
              <a:t>	- a secular name if the preferred name is a name used in religion (9.2.3.5) and vice versa (9.2.3.6),</a:t>
            </a:r>
          </a:p>
          <a:p>
            <a:pPr eaLnBrk="1" hangingPunct="1">
              <a:spcBef>
                <a:spcPct val="0"/>
              </a:spcBef>
            </a:pPr>
            <a:r>
              <a:rPr lang="en-US" dirty="0"/>
              <a:t>	- an earlier name (9.2.3.7) and a later name (9.2.3.8),</a:t>
            </a:r>
          </a:p>
          <a:p>
            <a:pPr eaLnBrk="1" hangingPunct="1">
              <a:spcBef>
                <a:spcPct val="0"/>
              </a:spcBef>
            </a:pPr>
            <a:r>
              <a:rPr lang="en-US" dirty="0"/>
              <a:t>	- an alternative linguistic form (9.2.3.9), and</a:t>
            </a:r>
          </a:p>
          <a:p>
            <a:pPr eaLnBrk="1" hangingPunct="1">
              <a:spcBef>
                <a:spcPct val="0"/>
              </a:spcBef>
            </a:pPr>
            <a:r>
              <a:rPr lang="en-US" dirty="0"/>
              <a:t>	- any other name that a cataloger judged useful to be recoded.</a:t>
            </a:r>
          </a:p>
          <a:p>
            <a:pPr eaLnBrk="1" hangingPunct="1">
              <a:spcBef>
                <a:spcPct val="0"/>
              </a:spcBef>
            </a:pPr>
            <a:endParaRPr lang="en-US" dirty="0"/>
          </a:p>
          <a:p>
            <a:pPr eaLnBrk="1" hangingPunct="1">
              <a:spcBef>
                <a:spcPct val="0"/>
              </a:spcBef>
            </a:pPr>
            <a:r>
              <a:rPr lang="en-US" dirty="0"/>
              <a:t>RDA does not require any categories of variant access points – catalogers should use their judgment on which variants to include. An earlier name by which the person might have been known could be a good example of a variant that you would want to record.</a:t>
            </a:r>
          </a:p>
          <a:p>
            <a:pPr eaLnBrk="1" hangingPunct="1">
              <a:spcBef>
                <a:spcPct val="0"/>
              </a:spcBef>
            </a:pPr>
            <a:endParaRPr lang="en-US" dirty="0"/>
          </a:p>
        </p:txBody>
      </p:sp>
    </p:spTree>
    <p:extLst>
      <p:ext uri="{BB962C8B-B14F-4D97-AF65-F5344CB8AC3E}">
        <p14:creationId xmlns:p14="http://schemas.microsoft.com/office/powerpoint/2010/main" val="40675024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Image Placeholder 1"/>
          <p:cNvSpPr>
            <a:spLocks noGrp="1" noRot="1" noChangeAspect="1"/>
          </p:cNvSpPr>
          <p:nvPr>
            <p:ph type="sldImg"/>
          </p:nvPr>
        </p:nvSpPr>
        <p:spPr bwMode="auto">
          <a:noFill/>
          <a:ln>
            <a:solidFill>
              <a:srgbClr val="000000"/>
            </a:solidFill>
            <a:miter lim="800000"/>
            <a:headEnd/>
            <a:tailEnd/>
          </a:ln>
        </p:spPr>
      </p:sp>
      <p:sp>
        <p:nvSpPr>
          <p:cNvPr id="90114"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August</a:t>
            </a:r>
            <a:r>
              <a:rPr lang="en-US" baseline="0" dirty="0"/>
              <a:t> 2, 2019: replaced Presley example with one for a spirit that matches Joan, of Arc example used as replacement in slide 20</a:t>
            </a:r>
            <a:endParaRPr lang="en-US" dirty="0"/>
          </a:p>
          <a:p>
            <a:pPr defTabSz="918189" eaLnBrk="1" hangingPunct="1">
              <a:spcBef>
                <a:spcPct val="0"/>
              </a:spcBef>
              <a:defRPr/>
            </a:pPr>
            <a:r>
              <a:rPr lang="en-US" dirty="0"/>
              <a:t>March 1, 2019:</a:t>
            </a:r>
            <a:r>
              <a:rPr lang="en-US" baseline="0" dirty="0"/>
              <a:t> </a:t>
            </a:r>
            <a:r>
              <a:rPr lang="en-US" dirty="0"/>
              <a:t>added Jenner example</a:t>
            </a:r>
          </a:p>
          <a:p>
            <a:pPr defTabSz="918189" eaLnBrk="1" hangingPunct="1">
              <a:spcBef>
                <a:spcPct val="0"/>
              </a:spcBef>
              <a:defRPr/>
            </a:pPr>
            <a:endParaRPr lang="en-US" dirty="0"/>
          </a:p>
          <a:p>
            <a:pPr eaLnBrk="1" hangingPunct="1">
              <a:spcBef>
                <a:spcPct val="0"/>
              </a:spcBef>
            </a:pPr>
            <a:r>
              <a:rPr lang="en-US" b="1" dirty="0"/>
              <a:t>Note to trainer: </a:t>
            </a:r>
            <a:r>
              <a:rPr lang="en-US" dirty="0"/>
              <a:t>LOOK AT MARC authority format 400 field.</a:t>
            </a:r>
          </a:p>
          <a:p>
            <a:pPr eaLnBrk="1" hangingPunct="1">
              <a:spcBef>
                <a:spcPct val="0"/>
              </a:spcBef>
            </a:pPr>
            <a:endParaRPr lang="en-US" b="1" dirty="0"/>
          </a:p>
          <a:p>
            <a:pPr eaLnBrk="1" hangingPunct="1">
              <a:spcBef>
                <a:spcPct val="0"/>
              </a:spcBef>
            </a:pPr>
            <a:r>
              <a:rPr lang="en-US" dirty="0"/>
              <a:t>Here are the names from the list we looked at earlier while talking about the preferred names (Slide 18).  Only the bolded words are the variant name. All other pieces of the 400 field are other elements. </a:t>
            </a:r>
          </a:p>
          <a:p>
            <a:pPr eaLnBrk="1" hangingPunct="1">
              <a:spcBef>
                <a:spcPct val="0"/>
              </a:spcBef>
            </a:pPr>
            <a:r>
              <a:rPr lang="en-US" b="1" dirty="0"/>
              <a:t>Note to trainer: </a:t>
            </a:r>
            <a:r>
              <a:rPr lang="en-US" dirty="0"/>
              <a:t>comment on each one. </a:t>
            </a:r>
          </a:p>
        </p:txBody>
      </p:sp>
    </p:spTree>
    <p:extLst>
      <p:ext uri="{BB962C8B-B14F-4D97-AF65-F5344CB8AC3E}">
        <p14:creationId xmlns:p14="http://schemas.microsoft.com/office/powerpoint/2010/main" val="31831068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p:cNvSpPr>
          <p:nvPr>
            <p:ph type="sldImg"/>
          </p:nvPr>
        </p:nvSpPr>
        <p:spPr bwMode="auto">
          <a:noFill/>
          <a:ln>
            <a:solidFill>
              <a:srgbClr val="000000"/>
            </a:solidFill>
            <a:miter lim="800000"/>
            <a:headEnd/>
            <a:tailEnd/>
          </a:ln>
        </p:spPr>
      </p:sp>
      <p:sp>
        <p:nvSpPr>
          <p:cNvPr id="92162" name="Notes Placeholder 2"/>
          <p:cNvSpPr>
            <a:spLocks noGrp="1"/>
          </p:cNvSpPr>
          <p:nvPr>
            <p:ph type="body" idx="1"/>
          </p:nvPr>
        </p:nvSpPr>
        <p:spPr bwMode="auto">
          <a:noFill/>
        </p:spPr>
        <p:txBody>
          <a:bodyPr wrap="square" numCol="1" anchor="t" anchorCtr="0" compatLnSpc="1">
            <a:prstTxWarp prst="textNoShape">
              <a:avLst/>
            </a:prstTxWarp>
          </a:bodyPr>
          <a:lstStyle/>
          <a:p>
            <a:pPr defTabSz="932537" eaLnBrk="1" hangingPunct="1">
              <a:spcBef>
                <a:spcPct val="0"/>
              </a:spcBef>
            </a:pPr>
            <a:r>
              <a:rPr lang="en-US" dirty="0"/>
              <a:t>March 1, 2019: corrected</a:t>
            </a:r>
            <a:r>
              <a:rPr lang="en-US" baseline="0" dirty="0"/>
              <a:t> typo in speaker notes</a:t>
            </a:r>
            <a:endParaRPr lang="en-US" dirty="0"/>
          </a:p>
          <a:p>
            <a:pPr defTabSz="932537" eaLnBrk="1" hangingPunct="1">
              <a:spcBef>
                <a:spcPct val="0"/>
              </a:spcBef>
            </a:pPr>
            <a:endParaRPr lang="en-US" dirty="0"/>
          </a:p>
          <a:p>
            <a:pPr defTabSz="932537" eaLnBrk="1" hangingPunct="1">
              <a:spcBef>
                <a:spcPct val="0"/>
              </a:spcBef>
            </a:pPr>
            <a:r>
              <a:rPr lang="en-US" dirty="0"/>
              <a:t>EXERCISE 2: </a:t>
            </a:r>
          </a:p>
          <a:p>
            <a:pPr defTabSz="932537" eaLnBrk="1" hangingPunct="1">
              <a:spcBef>
                <a:spcPct val="0"/>
              </a:spcBef>
            </a:pPr>
            <a:r>
              <a:rPr lang="en-US" dirty="0"/>
              <a:t>Based on the information in Wikipedia, record the variant name for Octavio Paz on your </a:t>
            </a:r>
            <a:r>
              <a:rPr lang="en-US" dirty="0" err="1"/>
              <a:t>workform</a:t>
            </a:r>
            <a:r>
              <a:rPr lang="en-US" dirty="0"/>
              <a:t>. </a:t>
            </a:r>
          </a:p>
          <a:p>
            <a:pPr defTabSz="932537" eaLnBrk="1" hangingPunct="1">
              <a:spcBef>
                <a:spcPct val="0"/>
              </a:spcBef>
            </a:pPr>
            <a:endParaRPr lang="en-US" dirty="0"/>
          </a:p>
        </p:txBody>
      </p:sp>
    </p:spTree>
    <p:extLst>
      <p:ext uri="{BB962C8B-B14F-4D97-AF65-F5344CB8AC3E}">
        <p14:creationId xmlns:p14="http://schemas.microsoft.com/office/powerpoint/2010/main" val="71364391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Image Placeholder 1"/>
          <p:cNvSpPr>
            <a:spLocks noGrp="1" noRot="1" noChangeAspect="1"/>
          </p:cNvSpPr>
          <p:nvPr>
            <p:ph type="sldImg"/>
          </p:nvPr>
        </p:nvSpPr>
        <p:spPr bwMode="auto">
          <a:noFill/>
          <a:ln>
            <a:solidFill>
              <a:srgbClr val="000000"/>
            </a:solidFill>
            <a:miter lim="800000"/>
            <a:headEnd/>
            <a:tailEnd/>
          </a:ln>
        </p:spPr>
      </p:sp>
      <p:sp>
        <p:nvSpPr>
          <p:cNvPr id="94210" name="Notes Placeholder 2"/>
          <p:cNvSpPr>
            <a:spLocks noGrp="1"/>
          </p:cNvSpPr>
          <p:nvPr>
            <p:ph type="body" idx="1"/>
          </p:nvPr>
        </p:nvSpPr>
        <p:spPr bwMode="auto">
          <a:noFill/>
        </p:spPr>
        <p:txBody>
          <a:bodyPr wrap="square" numCol="1" anchor="t" anchorCtr="0" compatLnSpc="1">
            <a:prstTxWarp prst="textNoShape">
              <a:avLst/>
            </a:prstTxWarp>
          </a:bodyPr>
          <a:lstStyle/>
          <a:p>
            <a:pPr defTabSz="932537" eaLnBrk="1" hangingPunct="1">
              <a:spcBef>
                <a:spcPct val="0"/>
              </a:spcBef>
              <a:defRPr/>
            </a:pPr>
            <a:r>
              <a:rPr lang="en-US" dirty="0"/>
              <a:t>November 15, 2019: added parenthetical in second bullet</a:t>
            </a:r>
          </a:p>
          <a:p>
            <a:pPr defTabSz="932537" eaLnBrk="1" hangingPunct="1">
              <a:spcBef>
                <a:spcPct val="0"/>
              </a:spcBef>
              <a:defRPr/>
            </a:pPr>
            <a:endParaRPr lang="en-US" dirty="0"/>
          </a:p>
          <a:p>
            <a:pPr defTabSz="932537" eaLnBrk="1" hangingPunct="1">
              <a:spcBef>
                <a:spcPct val="0"/>
              </a:spcBef>
            </a:pPr>
            <a:r>
              <a:rPr lang="en-US" dirty="0"/>
              <a:t>Core. RDA 9.3.1.3: Record dates either as parts of the authorized access point representing the person, </a:t>
            </a:r>
            <a:r>
              <a:rPr lang="en-US" b="1" dirty="0"/>
              <a:t>or</a:t>
            </a:r>
            <a:r>
              <a:rPr lang="en-US" dirty="0"/>
              <a:t> as separate elements, or as both. Record the year alone for birth and death date; add the month or month and day if necessary to distinguish one access point from another.</a:t>
            </a:r>
          </a:p>
          <a:p>
            <a:pPr defTabSz="932537" eaLnBrk="1" hangingPunct="1">
              <a:spcBef>
                <a:spcPct val="0"/>
              </a:spcBef>
            </a:pPr>
            <a:r>
              <a:rPr lang="en-US" dirty="0"/>
              <a:t>	</a:t>
            </a:r>
            <a:r>
              <a:rPr lang="en-US" i="1" dirty="0"/>
              <a:t>but</a:t>
            </a:r>
          </a:p>
          <a:p>
            <a:pPr defTabSz="932537" eaLnBrk="1" hangingPunct="1">
              <a:spcBef>
                <a:spcPct val="0"/>
              </a:spcBef>
            </a:pPr>
            <a:r>
              <a:rPr lang="en-US" dirty="0"/>
              <a:t>LC-PCC PS for 9.19.1.3  instructs us to follow the RDA 9.19.1.3 </a:t>
            </a:r>
            <a:r>
              <a:rPr lang="en-US" i="1" dirty="0"/>
              <a:t>Optional Addition </a:t>
            </a:r>
            <a:r>
              <a:rPr lang="en-US" dirty="0"/>
              <a:t>and </a:t>
            </a:r>
            <a:r>
              <a:rPr lang="en-US" u="sng" dirty="0"/>
              <a:t>always</a:t>
            </a:r>
            <a:r>
              <a:rPr lang="en-US" dirty="0"/>
              <a:t> add a date of birth and/or date of death to </a:t>
            </a:r>
            <a:r>
              <a:rPr lang="en-US" u="sng" dirty="0"/>
              <a:t>access points </a:t>
            </a:r>
            <a:r>
              <a:rPr lang="en-US" dirty="0"/>
              <a:t>(even if not needed to distinguish).  Use a hyphen after date of birth (do not use the term “born”); use a hyphen before the date of death (do not use the term “died” with the date) (LC-PCC PS for 9.3.2.3 and 9.3.3.3).</a:t>
            </a:r>
          </a:p>
          <a:p>
            <a:pPr defTabSz="932537" eaLnBrk="1" hangingPunct="1">
              <a:spcBef>
                <a:spcPct val="0"/>
              </a:spcBef>
            </a:pPr>
            <a:endParaRPr lang="en-US" dirty="0"/>
          </a:p>
          <a:p>
            <a:pPr defTabSz="932537" eaLnBrk="1" hangingPunct="1">
              <a:spcBef>
                <a:spcPct val="0"/>
              </a:spcBef>
            </a:pPr>
            <a:r>
              <a:rPr lang="en-US" dirty="0"/>
              <a:t>The same LC-PCC PS for 9.19.1.3 instructs us </a:t>
            </a:r>
            <a:r>
              <a:rPr lang="en-US" b="1" dirty="0"/>
              <a:t>not</a:t>
            </a:r>
            <a:r>
              <a:rPr lang="en-US" dirty="0"/>
              <a:t> to add a date of birth and/or date of death to an existing authorized access point without dates unless otherwise changing the 100 field. </a:t>
            </a:r>
            <a:endParaRPr lang="en-US" u="sng" dirty="0">
              <a:solidFill>
                <a:srgbClr val="FF0000"/>
              </a:solidFill>
            </a:endParaRPr>
          </a:p>
          <a:p>
            <a:pPr defTabSz="932537" eaLnBrk="1" hangingPunct="1">
              <a:spcBef>
                <a:spcPct val="0"/>
              </a:spcBef>
            </a:pPr>
            <a:endParaRPr lang="en-US" u="sng" dirty="0">
              <a:solidFill>
                <a:srgbClr val="FF0000"/>
              </a:solidFill>
            </a:endParaRPr>
          </a:p>
        </p:txBody>
      </p:sp>
    </p:spTree>
    <p:extLst>
      <p:ext uri="{BB962C8B-B14F-4D97-AF65-F5344CB8AC3E}">
        <p14:creationId xmlns:p14="http://schemas.microsoft.com/office/powerpoint/2010/main" val="147731904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Image Placeholder 1"/>
          <p:cNvSpPr>
            <a:spLocks noGrp="1" noRot="1" noChangeAspect="1"/>
          </p:cNvSpPr>
          <p:nvPr>
            <p:ph type="sldImg"/>
          </p:nvPr>
        </p:nvSpPr>
        <p:spPr bwMode="auto">
          <a:noFill/>
          <a:ln>
            <a:solidFill>
              <a:srgbClr val="000000"/>
            </a:solidFill>
            <a:miter lim="800000"/>
            <a:headEnd/>
            <a:tailEnd/>
          </a:ln>
        </p:spPr>
      </p:sp>
      <p:sp>
        <p:nvSpPr>
          <p:cNvPr id="96258" name="Notes Placeholder 2"/>
          <p:cNvSpPr>
            <a:spLocks noGrp="1"/>
          </p:cNvSpPr>
          <p:nvPr>
            <p:ph type="body" idx="1"/>
          </p:nvPr>
        </p:nvSpPr>
        <p:spPr bwMode="auto">
          <a:noFill/>
        </p:spPr>
        <p:txBody>
          <a:bodyPr wrap="square" numCol="1" anchor="t" anchorCtr="0" compatLnSpc="1">
            <a:prstTxWarp prst="textNoShape">
              <a:avLst/>
            </a:prstTxWarp>
          </a:bodyPr>
          <a:lstStyle/>
          <a:p>
            <a:pPr defTabSz="932537" eaLnBrk="1" hangingPunct="1">
              <a:spcBef>
                <a:spcPct val="0"/>
              </a:spcBef>
              <a:defRPr/>
            </a:pPr>
            <a:r>
              <a:rPr lang="en-US" dirty="0"/>
              <a:t>November</a:t>
            </a:r>
            <a:r>
              <a:rPr lang="en-US" baseline="0" dirty="0"/>
              <a:t> 24, 2015</a:t>
            </a:r>
            <a:endParaRPr lang="en-US" dirty="0"/>
          </a:p>
          <a:p>
            <a:pPr defTabSz="932537" eaLnBrk="1" hangingPunct="1">
              <a:spcBef>
                <a:spcPct val="0"/>
              </a:spcBef>
            </a:pPr>
            <a:endParaRPr lang="en-US" dirty="0"/>
          </a:p>
          <a:p>
            <a:r>
              <a:rPr lang="en-US" dirty="0"/>
              <a:t>Except for century dates, this element is recorded in MARC 046 in the format YYYY-MM-DD or YYYY-MM or YYYY (using the EDTF format, with $2 </a:t>
            </a:r>
            <a:r>
              <a:rPr lang="en-US" dirty="0" err="1"/>
              <a:t>edtf</a:t>
            </a:r>
            <a:r>
              <a:rPr lang="en-US" dirty="0"/>
              <a:t>).</a:t>
            </a:r>
          </a:p>
          <a:p>
            <a:endParaRPr lang="en-US" dirty="0"/>
          </a:p>
          <a:p>
            <a:pPr defTabSz="918189">
              <a:defRPr/>
            </a:pPr>
            <a:r>
              <a:rPr lang="en-US" dirty="0"/>
              <a:t>EDTF format: </a:t>
            </a:r>
            <a:r>
              <a:rPr lang="en-US" dirty="0">
                <a:hlinkClick r:id="rId3"/>
              </a:rPr>
              <a:t>http://www.loc.gov/standards/datetime/</a:t>
            </a:r>
            <a:r>
              <a:rPr lang="en-US" dirty="0"/>
              <a:t>. See this website for more complex situations.</a:t>
            </a:r>
          </a:p>
          <a:p>
            <a:endParaRPr lang="en-US" dirty="0"/>
          </a:p>
          <a:p>
            <a:pPr defTabSz="918189">
              <a:defRPr/>
            </a:pPr>
            <a:r>
              <a:rPr lang="en-US" dirty="0"/>
              <a:t>Century dates do not follow the EDTF format. Simply record the first two digits of the century (e.g. “19” = all dates beginning with “19” = 20th century) with no $2.</a:t>
            </a:r>
          </a:p>
          <a:p>
            <a:endParaRPr lang="en-US" dirty="0"/>
          </a:p>
        </p:txBody>
      </p:sp>
    </p:spTree>
    <p:extLst>
      <p:ext uri="{BB962C8B-B14F-4D97-AF65-F5344CB8AC3E}">
        <p14:creationId xmlns:p14="http://schemas.microsoft.com/office/powerpoint/2010/main" val="15623813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lide Image Placeholder 1"/>
          <p:cNvSpPr>
            <a:spLocks noGrp="1" noRot="1" noChangeAspect="1"/>
          </p:cNvSpPr>
          <p:nvPr>
            <p:ph type="sldImg"/>
          </p:nvPr>
        </p:nvSpPr>
        <p:spPr bwMode="auto">
          <a:noFill/>
          <a:ln>
            <a:solidFill>
              <a:srgbClr val="000000"/>
            </a:solidFill>
            <a:miter lim="800000"/>
            <a:headEnd/>
            <a:tailEnd/>
          </a:ln>
        </p:spPr>
      </p:sp>
      <p:sp>
        <p:nvSpPr>
          <p:cNvPr id="98306"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October 2, 2024: added instructor note about 375 seen in the slide</a:t>
            </a:r>
          </a:p>
          <a:p>
            <a:pPr defTabSz="918189" eaLnBrk="1" hangingPunct="1">
              <a:spcBef>
                <a:spcPct val="0"/>
              </a:spcBef>
              <a:defRPr/>
            </a:pPr>
            <a:r>
              <a:rPr lang="en-US" dirty="0"/>
              <a:t>March 20, 2017: updated red boxes to highlight birth and death dates</a:t>
            </a:r>
          </a:p>
          <a:p>
            <a:pPr defTabSz="918189" eaLnBrk="1" hangingPunct="1">
              <a:spcBef>
                <a:spcPct val="0"/>
              </a:spcBef>
              <a:defRPr/>
            </a:pPr>
            <a:endParaRPr lang="en-US" dirty="0"/>
          </a:p>
          <a:p>
            <a:pPr eaLnBrk="1" hangingPunct="1">
              <a:spcBef>
                <a:spcPct val="0"/>
              </a:spcBef>
            </a:pPr>
            <a:r>
              <a:rPr lang="en-US" dirty="0"/>
              <a:t>Recorded in this NAR (in case it is hard to read from the slide):</a:t>
            </a:r>
          </a:p>
          <a:p>
            <a:pPr eaLnBrk="1" hangingPunct="1">
              <a:spcBef>
                <a:spcPct val="0"/>
              </a:spcBef>
            </a:pPr>
            <a:endParaRPr lang="en-US" dirty="0"/>
          </a:p>
          <a:p>
            <a:pPr eaLnBrk="1" hangingPunct="1">
              <a:spcBef>
                <a:spcPct val="0"/>
              </a:spcBef>
            </a:pPr>
            <a:r>
              <a:rPr lang="en-US" dirty="0"/>
              <a:t>670  Marie Curie, 2005:</a:t>
            </a:r>
            <a:r>
              <a:rPr lang="en-US" b="1" dirty="0"/>
              <a:t> </a:t>
            </a:r>
            <a:r>
              <a:rPr lang="en-US" dirty="0"/>
              <a:t>$b</a:t>
            </a:r>
            <a:r>
              <a:rPr lang="en-US" b="1" dirty="0"/>
              <a:t> </a:t>
            </a:r>
            <a:r>
              <a:rPr lang="en-US" dirty="0"/>
              <a:t>ECIP </a:t>
            </a:r>
            <a:r>
              <a:rPr lang="en-US" dirty="0" err="1"/>
              <a:t>t.p.</a:t>
            </a:r>
            <a:r>
              <a:rPr lang="en-US" dirty="0"/>
              <a:t> (Marie Curie) important dates page (</a:t>
            </a:r>
            <a:r>
              <a:rPr lang="en-US" b="1" dirty="0"/>
              <a:t>b.</a:t>
            </a:r>
            <a:r>
              <a:rPr lang="en-US" dirty="0"/>
              <a:t> </a:t>
            </a:r>
            <a:r>
              <a:rPr lang="en-US" dirty="0" err="1"/>
              <a:t>Marya</a:t>
            </a:r>
            <a:r>
              <a:rPr lang="en-US" dirty="0"/>
              <a:t> </a:t>
            </a:r>
            <a:r>
              <a:rPr lang="en-US" dirty="0" err="1"/>
              <a:t>Skłodowska</a:t>
            </a:r>
            <a:r>
              <a:rPr lang="en-US" dirty="0"/>
              <a:t> in Warsaw, Poland, </a:t>
            </a:r>
            <a:r>
              <a:rPr lang="en-US" b="1" dirty="0"/>
              <a:t>Nov. 07, 1867</a:t>
            </a:r>
            <a:r>
              <a:rPr lang="en-US" dirty="0"/>
              <a:t>; moved to Paris in 1891; married Pierre Curie, July 26, 1895; changed name to Marie Curie; co-discovered radium, polonium, and radioactivity; 1st woman to earn a doctorate in Europe (Sorbonne, 1903); awarded Nobel Prize in Physics, 1903; awarded Nobel Prize in Chemistry, 1911; </a:t>
            </a:r>
            <a:r>
              <a:rPr lang="en-US" b="1" dirty="0"/>
              <a:t>d. July 04, 1934</a:t>
            </a:r>
            <a:r>
              <a:rPr lang="en-US" dirty="0"/>
              <a:t>)</a:t>
            </a:r>
          </a:p>
          <a:p>
            <a:pPr eaLnBrk="1" hangingPunct="1">
              <a:spcBef>
                <a:spcPct val="0"/>
              </a:spcBef>
            </a:pPr>
            <a:endParaRPr lang="en-US" dirty="0"/>
          </a:p>
          <a:p>
            <a:pPr eaLnBrk="1" hangingPunct="1">
              <a:spcBef>
                <a:spcPct val="0"/>
              </a:spcBef>
            </a:pPr>
            <a:r>
              <a:rPr lang="en-US" i="1" dirty="0"/>
              <a:t>Note about 375 in case anyone notices: </a:t>
            </a:r>
            <a:r>
              <a:rPr lang="en-US" dirty="0"/>
              <a:t>catalogers will encounter existing authority records in which gender has been recorded in field 375. PCC no longer uses this field and it should be deleted when revising an authority for any other reason.</a:t>
            </a:r>
          </a:p>
        </p:txBody>
      </p:sp>
    </p:spTree>
    <p:extLst>
      <p:ext uri="{BB962C8B-B14F-4D97-AF65-F5344CB8AC3E}">
        <p14:creationId xmlns:p14="http://schemas.microsoft.com/office/powerpoint/2010/main" val="115808855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Image Placeholder 1"/>
          <p:cNvSpPr>
            <a:spLocks noGrp="1" noRot="1" noChangeAspect="1"/>
          </p:cNvSpPr>
          <p:nvPr>
            <p:ph type="sldImg"/>
          </p:nvPr>
        </p:nvSpPr>
        <p:spPr bwMode="auto">
          <a:noFill/>
          <a:ln>
            <a:solidFill>
              <a:srgbClr val="000000"/>
            </a:solidFill>
            <a:miter lim="800000"/>
            <a:headEnd/>
            <a:tailEnd/>
          </a:ln>
        </p:spPr>
      </p:sp>
      <p:sp>
        <p:nvSpPr>
          <p:cNvPr id="100354"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Updated November 15, 2019: added second bullet; delete note about ignoring RDA examples that use “approximately”</a:t>
            </a:r>
          </a:p>
          <a:p>
            <a:pPr defTabSz="918189" eaLnBrk="1" hangingPunct="1">
              <a:spcBef>
                <a:spcPct val="0"/>
              </a:spcBef>
              <a:defRPr/>
            </a:pPr>
            <a:endParaRPr lang="en-US" dirty="0"/>
          </a:p>
          <a:p>
            <a:pPr eaLnBrk="1" hangingPunct="1">
              <a:spcBef>
                <a:spcPct val="0"/>
              </a:spcBef>
            </a:pPr>
            <a:r>
              <a:rPr lang="en-US" dirty="0"/>
              <a:t>LC-PCC PS for 9.3.4.3: </a:t>
            </a:r>
          </a:p>
          <a:p>
            <a:pPr eaLnBrk="1" hangingPunct="1">
              <a:spcBef>
                <a:spcPct val="0"/>
              </a:spcBef>
            </a:pPr>
            <a:r>
              <a:rPr lang="en-US" dirty="0"/>
              <a:t>When recording the date in an authorized access point, use “active” and “century” …  The term "active" should appear before the first period of activity date (e.g., "active 12th century"). Record a period of activity expressed as a range of centuries in the form [century]–[century]. </a:t>
            </a:r>
          </a:p>
          <a:p>
            <a:pPr eaLnBrk="1" hangingPunct="1">
              <a:spcBef>
                <a:spcPct val="0"/>
              </a:spcBef>
            </a:pPr>
            <a:endParaRPr lang="en-US" dirty="0"/>
          </a:p>
          <a:p>
            <a:pPr eaLnBrk="1" hangingPunct="1">
              <a:spcBef>
                <a:spcPct val="0"/>
              </a:spcBef>
            </a:pPr>
            <a:r>
              <a:rPr lang="en-US" i="1" dirty="0"/>
              <a:t> </a:t>
            </a:r>
            <a:endParaRPr lang="en-US" dirty="0"/>
          </a:p>
          <a:p>
            <a:pPr eaLnBrk="1" hangingPunct="1">
              <a:spcBef>
                <a:spcPct val="0"/>
              </a:spcBef>
            </a:pPr>
            <a:endParaRPr lang="en-US" dirty="0"/>
          </a:p>
        </p:txBody>
      </p:sp>
    </p:spTree>
    <p:extLst>
      <p:ext uri="{BB962C8B-B14F-4D97-AF65-F5344CB8AC3E}">
        <p14:creationId xmlns:p14="http://schemas.microsoft.com/office/powerpoint/2010/main" val="15111104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Image Placeholder 1"/>
          <p:cNvSpPr>
            <a:spLocks noGrp="1" noRot="1" noChangeAspect="1"/>
          </p:cNvSpPr>
          <p:nvPr>
            <p:ph type="sldImg"/>
          </p:nvPr>
        </p:nvSpPr>
        <p:spPr bwMode="auto">
          <a:noFill/>
          <a:ln>
            <a:solidFill>
              <a:srgbClr val="000000"/>
            </a:solidFill>
            <a:miter lim="800000"/>
            <a:headEnd/>
            <a:tailEnd/>
          </a:ln>
        </p:spPr>
      </p:sp>
      <p:sp>
        <p:nvSpPr>
          <p:cNvPr id="100354"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February 28, 2020: new slide</a:t>
            </a:r>
          </a:p>
          <a:p>
            <a:pPr eaLnBrk="1" hangingPunct="1">
              <a:spcBef>
                <a:spcPct val="0"/>
              </a:spcBef>
            </a:pPr>
            <a:endParaRPr lang="en-US" dirty="0"/>
          </a:p>
          <a:p>
            <a:pPr eaLnBrk="1" hangingPunct="1">
              <a:spcBef>
                <a:spcPct val="0"/>
              </a:spcBef>
            </a:pPr>
            <a:r>
              <a:rPr lang="en-US" dirty="0"/>
              <a:t>DCM Z1 670:  Information found in online sources may be added to the 046 or 3XX fields with the appropriate citations in subfields $v and $u and not repeated in a 670 when that information is not used in the 1XX or a 4XX.</a:t>
            </a:r>
          </a:p>
          <a:p>
            <a:pPr eaLnBrk="1" hangingPunct="1">
              <a:spcBef>
                <a:spcPct val="0"/>
              </a:spcBef>
            </a:pPr>
            <a:endParaRPr lang="en-US" dirty="0"/>
          </a:p>
          <a:p>
            <a:pPr eaLnBrk="1" hangingPunct="1">
              <a:spcBef>
                <a:spcPct val="0"/>
              </a:spcBef>
            </a:pPr>
            <a:r>
              <a:rPr lang="en-US" dirty="0"/>
              <a:t>The source for the 18th century period of activity for Theobald </a:t>
            </a:r>
            <a:r>
              <a:rPr lang="en-US" dirty="0" err="1"/>
              <a:t>Bachmuller</a:t>
            </a:r>
            <a:r>
              <a:rPr lang="en-US" dirty="0"/>
              <a:t> is recorded here in $v and $u</a:t>
            </a:r>
          </a:p>
          <a:p>
            <a:pPr eaLnBrk="1" hangingPunct="1">
              <a:spcBef>
                <a:spcPct val="0"/>
              </a:spcBef>
            </a:pPr>
            <a:r>
              <a:rPr lang="en-US" i="1" dirty="0"/>
              <a:t> </a:t>
            </a:r>
            <a:endParaRPr lang="en-US" dirty="0"/>
          </a:p>
          <a:p>
            <a:pPr eaLnBrk="1" hangingPunct="1">
              <a:spcBef>
                <a:spcPct val="0"/>
              </a:spcBef>
            </a:pPr>
            <a:endParaRPr lang="en-US" dirty="0"/>
          </a:p>
        </p:txBody>
      </p:sp>
    </p:spTree>
    <p:extLst>
      <p:ext uri="{BB962C8B-B14F-4D97-AF65-F5344CB8AC3E}">
        <p14:creationId xmlns:p14="http://schemas.microsoft.com/office/powerpoint/2010/main" val="38436933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p:cNvSpPr>
          <p:nvPr>
            <p:ph type="sldImg"/>
          </p:nvPr>
        </p:nvSpPr>
        <p:spPr bwMode="auto">
          <a:noFill/>
          <a:ln>
            <a:solidFill>
              <a:srgbClr val="000000"/>
            </a:solidFill>
            <a:miter lim="800000"/>
            <a:headEnd/>
            <a:tailEnd/>
          </a:ln>
        </p:spPr>
      </p:sp>
      <p:sp>
        <p:nvSpPr>
          <p:cNvPr id="102402" name="Notes Placeholder 2"/>
          <p:cNvSpPr>
            <a:spLocks noGrp="1"/>
          </p:cNvSpPr>
          <p:nvPr>
            <p:ph type="body" idx="1"/>
          </p:nvPr>
        </p:nvSpPr>
        <p:spPr bwMode="auto">
          <a:noFill/>
        </p:spPr>
        <p:txBody>
          <a:bodyPr wrap="square" numCol="1" anchor="t" anchorCtr="0" compatLnSpc="1">
            <a:prstTxWarp prst="textNoShape">
              <a:avLst/>
            </a:prstTxWarp>
          </a:bodyPr>
          <a:lstStyle/>
          <a:p>
            <a:pPr defTabSz="932537" eaLnBrk="1" hangingPunct="1">
              <a:spcBef>
                <a:spcPct val="0"/>
              </a:spcBef>
              <a:defRPr/>
            </a:pPr>
            <a:r>
              <a:rPr lang="en-US" dirty="0"/>
              <a:t>November 15, 2019: added examples to slide</a:t>
            </a:r>
          </a:p>
          <a:p>
            <a:pPr defTabSz="932537" eaLnBrk="1" hangingPunct="1">
              <a:spcBef>
                <a:spcPct val="0"/>
              </a:spcBef>
              <a:defRPr/>
            </a:pPr>
            <a:endParaRPr lang="en-US" dirty="0"/>
          </a:p>
          <a:p>
            <a:pPr defTabSz="932537" eaLnBrk="1" hangingPunct="1">
              <a:spcBef>
                <a:spcPct val="0"/>
              </a:spcBef>
              <a:defRPr/>
            </a:pPr>
            <a:r>
              <a:rPr lang="en-US" dirty="0"/>
              <a:t>Trainer:</a:t>
            </a:r>
            <a:r>
              <a:rPr lang="en-US" baseline="0" dirty="0"/>
              <a:t> Explain that normally we record </a:t>
            </a:r>
            <a:r>
              <a:rPr lang="en-US" i="1" baseline="0" dirty="0"/>
              <a:t>either</a:t>
            </a:r>
            <a:r>
              <a:rPr lang="en-US" i="0" baseline="0" dirty="0"/>
              <a:t> the fuller form of given name(s) </a:t>
            </a:r>
            <a:r>
              <a:rPr lang="en-US" i="1" baseline="0" dirty="0"/>
              <a:t>or</a:t>
            </a:r>
            <a:r>
              <a:rPr lang="en-US" i="0" baseline="0" dirty="0"/>
              <a:t> the fuller form of surname(s); but if there are fuller forms of both, record the entire name in direct order.</a:t>
            </a:r>
          </a:p>
          <a:p>
            <a:pPr defTabSz="932537" eaLnBrk="1" hangingPunct="1">
              <a:spcBef>
                <a:spcPct val="0"/>
              </a:spcBef>
              <a:defRPr/>
            </a:pPr>
            <a:endParaRPr lang="en-US" i="0" baseline="0" dirty="0"/>
          </a:p>
          <a:p>
            <a:pPr defTabSz="932537" eaLnBrk="1" hangingPunct="1">
              <a:spcBef>
                <a:spcPct val="0"/>
              </a:spcBef>
              <a:defRPr/>
            </a:pPr>
            <a:r>
              <a:rPr lang="en-US" i="0" baseline="0" dirty="0"/>
              <a:t>Also, in current practice, the fullest known form is recorded in 378. This may not correspond to the form in the access point (see next slide)</a:t>
            </a:r>
            <a:endParaRPr lang="en-US" dirty="0"/>
          </a:p>
        </p:txBody>
      </p:sp>
    </p:spTree>
    <p:extLst>
      <p:ext uri="{BB962C8B-B14F-4D97-AF65-F5344CB8AC3E}">
        <p14:creationId xmlns:p14="http://schemas.microsoft.com/office/powerpoint/2010/main" val="35676602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p:cNvSpPr>
          <p:nvPr>
            <p:ph type="sldImg"/>
          </p:nvPr>
        </p:nvSpPr>
        <p:spPr bwMode="auto">
          <a:noFill/>
          <a:ln>
            <a:solidFill>
              <a:srgbClr val="000000"/>
            </a:solidFill>
            <a:miter lim="800000"/>
            <a:headEnd/>
            <a:tailEnd/>
          </a:ln>
        </p:spPr>
      </p:sp>
      <p:sp>
        <p:nvSpPr>
          <p:cNvPr id="102402" name="Notes Placeholder 2"/>
          <p:cNvSpPr>
            <a:spLocks noGrp="1"/>
          </p:cNvSpPr>
          <p:nvPr>
            <p:ph type="body" idx="1"/>
          </p:nvPr>
        </p:nvSpPr>
        <p:spPr bwMode="auto">
          <a:noFill/>
        </p:spPr>
        <p:txBody>
          <a:bodyPr wrap="square" numCol="1" anchor="t" anchorCtr="0" compatLnSpc="1">
            <a:prstTxWarp prst="textNoShape">
              <a:avLst/>
            </a:prstTxWarp>
          </a:bodyPr>
          <a:lstStyle/>
          <a:p>
            <a:pPr defTabSz="932537" eaLnBrk="1" hangingPunct="1">
              <a:spcBef>
                <a:spcPct val="0"/>
              </a:spcBef>
              <a:defRPr/>
            </a:pPr>
            <a:r>
              <a:rPr lang="en-US" dirty="0"/>
              <a:t>March 20, 2017</a:t>
            </a:r>
          </a:p>
          <a:p>
            <a:pPr defTabSz="932537" eaLnBrk="1" hangingPunct="1">
              <a:spcBef>
                <a:spcPct val="0"/>
              </a:spcBef>
              <a:defRPr/>
            </a:pPr>
            <a:endParaRPr lang="en-US" dirty="0"/>
          </a:p>
          <a:p>
            <a:pPr defTabSz="932537" eaLnBrk="1" hangingPunct="1">
              <a:spcBef>
                <a:spcPct val="0"/>
              </a:spcBef>
              <a:defRPr/>
            </a:pPr>
            <a:r>
              <a:rPr lang="en-US" dirty="0"/>
              <a:t>Trainer:</a:t>
            </a:r>
            <a:r>
              <a:rPr lang="en-US" baseline="0" dirty="0"/>
              <a:t> Explain that normally we record </a:t>
            </a:r>
            <a:r>
              <a:rPr lang="en-US" i="1" baseline="0" dirty="0"/>
              <a:t>either</a:t>
            </a:r>
            <a:r>
              <a:rPr lang="en-US" i="0" baseline="0" dirty="0"/>
              <a:t> the fuller form of given name(s) </a:t>
            </a:r>
            <a:r>
              <a:rPr lang="en-US" i="1" baseline="0" dirty="0"/>
              <a:t>or</a:t>
            </a:r>
            <a:r>
              <a:rPr lang="en-US" i="0" baseline="0" dirty="0"/>
              <a:t> the fuller form of surname(s); but if there are fuller forms of both, record the entire name in direct order.</a:t>
            </a:r>
          </a:p>
          <a:p>
            <a:pPr defTabSz="932537" eaLnBrk="1" hangingPunct="1">
              <a:spcBef>
                <a:spcPct val="0"/>
              </a:spcBef>
              <a:defRPr/>
            </a:pPr>
            <a:endParaRPr lang="en-US" i="0" baseline="0" dirty="0"/>
          </a:p>
          <a:p>
            <a:pPr defTabSz="932537" eaLnBrk="1" hangingPunct="1">
              <a:spcBef>
                <a:spcPct val="0"/>
              </a:spcBef>
              <a:defRPr/>
            </a:pPr>
            <a:r>
              <a:rPr lang="en-US" i="0" baseline="0" dirty="0"/>
              <a:t>Also, in current practice, the fullest known form is recorded in 378. This may not correspond to the form in the access point (see next slide)</a:t>
            </a:r>
            <a:endParaRPr lang="en-US" dirty="0"/>
          </a:p>
        </p:txBody>
      </p:sp>
    </p:spTree>
    <p:extLst>
      <p:ext uri="{BB962C8B-B14F-4D97-AF65-F5344CB8AC3E}">
        <p14:creationId xmlns:p14="http://schemas.microsoft.com/office/powerpoint/2010/main" val="310430994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p:cNvSpPr>
          <p:nvPr>
            <p:ph type="sldImg"/>
          </p:nvPr>
        </p:nvSpPr>
        <p:spPr bwMode="auto">
          <a:noFill/>
          <a:ln>
            <a:solidFill>
              <a:srgbClr val="000000"/>
            </a:solidFill>
            <a:miter lim="800000"/>
            <a:headEnd/>
            <a:tailEnd/>
          </a:ln>
        </p:spPr>
      </p:sp>
      <p:sp>
        <p:nvSpPr>
          <p:cNvPr id="104450" name="Notes Placeholder 2"/>
          <p:cNvSpPr>
            <a:spLocks noGrp="1"/>
          </p:cNvSpPr>
          <p:nvPr>
            <p:ph type="body" idx="1"/>
          </p:nvPr>
        </p:nvSpPr>
        <p:spPr bwMode="auto">
          <a:noFill/>
        </p:spPr>
        <p:txBody>
          <a:bodyPr wrap="square" numCol="1" anchor="t" anchorCtr="0" compatLnSpc="1">
            <a:prstTxWarp prst="textNoShape">
              <a:avLst/>
            </a:prstTxWarp>
          </a:bodyPr>
          <a:lstStyle/>
          <a:p>
            <a:pPr defTabSz="932537" eaLnBrk="1" hangingPunct="1">
              <a:spcBef>
                <a:spcPct val="0"/>
              </a:spcBef>
            </a:pPr>
            <a:r>
              <a:rPr lang="en-US" dirty="0"/>
              <a:t>March 20, 2017</a:t>
            </a:r>
          </a:p>
          <a:p>
            <a:pPr defTabSz="932537" eaLnBrk="1" hangingPunct="1">
              <a:spcBef>
                <a:spcPct val="0"/>
              </a:spcBef>
            </a:pPr>
            <a:endParaRPr lang="en-US" dirty="0"/>
          </a:p>
          <a:p>
            <a:pPr defTabSz="932537" eaLnBrk="1" hangingPunct="1">
              <a:spcBef>
                <a:spcPct val="0"/>
              </a:spcBef>
            </a:pPr>
            <a:r>
              <a:rPr lang="en-US" dirty="0"/>
              <a:t>The option in this rule says to add a fuller form of name even if there is no need to distinguish between access points.  However, </a:t>
            </a:r>
            <a:r>
              <a:rPr lang="en-US" u="sng" dirty="0"/>
              <a:t>LC-PCC PS for the 9.19.1.4. option </a:t>
            </a:r>
            <a:r>
              <a:rPr lang="en-US" dirty="0"/>
              <a:t>instructs catalogers </a:t>
            </a:r>
          </a:p>
          <a:p>
            <a:pPr defTabSz="932537" eaLnBrk="1" hangingPunct="1">
              <a:spcBef>
                <a:spcPct val="0"/>
              </a:spcBef>
            </a:pPr>
            <a:r>
              <a:rPr lang="en-US" dirty="0"/>
              <a:t>“to provide a fuller form of name if a part of a forename or surname used in the preferred name is represented by an initial or abbreviation, </a:t>
            </a:r>
            <a:r>
              <a:rPr lang="en-US" b="1" dirty="0"/>
              <a:t>if the cataloger considers it important for identification</a:t>
            </a:r>
            <a:r>
              <a:rPr lang="en-US" dirty="0"/>
              <a:t>. Add unused forenames or surnames only if needed to distinguish one access point from another. </a:t>
            </a:r>
          </a:p>
          <a:p>
            <a:pPr defTabSz="932537" eaLnBrk="1" hangingPunct="1">
              <a:spcBef>
                <a:spcPct val="0"/>
              </a:spcBef>
            </a:pPr>
            <a:endParaRPr lang="en-US" dirty="0"/>
          </a:p>
          <a:p>
            <a:pPr defTabSz="932537" eaLnBrk="1" hangingPunct="1">
              <a:spcBef>
                <a:spcPct val="0"/>
              </a:spcBef>
            </a:pPr>
            <a:r>
              <a:rPr lang="en-US" dirty="0"/>
              <a:t>The same LC-PCC PS instructs us </a:t>
            </a:r>
            <a:r>
              <a:rPr lang="en-US" b="1" dirty="0"/>
              <a:t>not</a:t>
            </a:r>
            <a:r>
              <a:rPr lang="en-US" dirty="0"/>
              <a:t> to add a fuller form of name to an existing authorized access point unless otherwise changing it (e.g., to break a conflict).</a:t>
            </a:r>
          </a:p>
          <a:p>
            <a:pPr defTabSz="932537" eaLnBrk="1" hangingPunct="1">
              <a:spcBef>
                <a:spcPct val="0"/>
              </a:spcBef>
            </a:pPr>
            <a:endParaRPr lang="en-US" dirty="0"/>
          </a:p>
        </p:txBody>
      </p:sp>
    </p:spTree>
    <p:extLst>
      <p:ext uri="{BB962C8B-B14F-4D97-AF65-F5344CB8AC3E}">
        <p14:creationId xmlns:p14="http://schemas.microsoft.com/office/powerpoint/2010/main" val="20244890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October 3, 2024: added note about the 375 field</a:t>
            </a:r>
          </a:p>
          <a:p>
            <a:r>
              <a:rPr lang="en-US" dirty="0"/>
              <a:t>November 15, 2019</a:t>
            </a:r>
          </a:p>
          <a:p>
            <a:endParaRPr lang="en-US" dirty="0"/>
          </a:p>
          <a:p>
            <a:r>
              <a:rPr lang="en-US" dirty="0"/>
              <a:t>In this example, the preferred name, Karen Baird, conflicts with another person with the same preferred name.  Since the fuller form of her given name is known, it is added to the preferred name to create a unique authorized access point.  The fuller form is also always recorded in the 378 field.</a:t>
            </a:r>
          </a:p>
          <a:p>
            <a:endParaRPr lang="en-US" dirty="0"/>
          </a:p>
          <a:p>
            <a:pPr defTabSz="921167">
              <a:defRPr/>
            </a:pPr>
            <a:r>
              <a:rPr lang="en-US" i="1" dirty="0"/>
              <a:t>Note about 375 in case anyone notices: </a:t>
            </a:r>
            <a:r>
              <a:rPr lang="en-US" dirty="0"/>
              <a:t>catalogers will encounter existing authority records in which gender has been recorded in field 375. PCC no longer uses this field and it should be deleted when revising an authority for any other reason.</a:t>
            </a:r>
          </a:p>
          <a:p>
            <a:endParaRPr lang="en-US" dirty="0"/>
          </a:p>
        </p:txBody>
      </p:sp>
    </p:spTree>
    <p:extLst>
      <p:ext uri="{BB962C8B-B14F-4D97-AF65-F5344CB8AC3E}">
        <p14:creationId xmlns:p14="http://schemas.microsoft.com/office/powerpoint/2010/main" val="319513116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October 3, 2024: added note about the 375 field</a:t>
            </a:r>
          </a:p>
          <a:p>
            <a:r>
              <a:rPr lang="en-US" dirty="0"/>
              <a:t>November 15, 2019</a:t>
            </a:r>
          </a:p>
          <a:p>
            <a:endParaRPr lang="en-US" dirty="0"/>
          </a:p>
          <a:p>
            <a:r>
              <a:rPr lang="en-US" dirty="0"/>
              <a:t>In this example, since the date of birth is known, it is added to the authorized access point, making it unique.  The fuller form of her name is also known, but it is only recorded in the 378 field.  A variant access point could be (and was) made using the fuller form of name.</a:t>
            </a:r>
          </a:p>
          <a:p>
            <a:endParaRPr lang="en-US" dirty="0"/>
          </a:p>
          <a:p>
            <a:pPr defTabSz="921167">
              <a:defRPr/>
            </a:pPr>
            <a:r>
              <a:rPr lang="en-US" i="1" dirty="0"/>
              <a:t>Note about 375 in case anyone notices: </a:t>
            </a:r>
            <a:r>
              <a:rPr lang="en-US" dirty="0"/>
              <a:t>catalogers will encounter existing authority records in which gender has been recorded in field 375. PCC no longer uses this field and it should be deleted when revising an authority for any other reason.</a:t>
            </a:r>
          </a:p>
          <a:p>
            <a:endParaRPr lang="en-US" dirty="0"/>
          </a:p>
        </p:txBody>
      </p:sp>
    </p:spTree>
    <p:extLst>
      <p:ext uri="{BB962C8B-B14F-4D97-AF65-F5344CB8AC3E}">
        <p14:creationId xmlns:p14="http://schemas.microsoft.com/office/powerpoint/2010/main" val="33627931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November 15, 2019</a:t>
            </a:r>
          </a:p>
          <a:p>
            <a:endParaRPr lang="en-US" dirty="0"/>
          </a:p>
          <a:p>
            <a:r>
              <a:rPr lang="en-US" dirty="0"/>
              <a:t>In this example, there was no conflict with any other person with the name Karen A. High, but the cataloger has added the fuller form of name to the authorized access point based on their judgment that it aids in identification.</a:t>
            </a:r>
          </a:p>
        </p:txBody>
      </p:sp>
    </p:spTree>
    <p:extLst>
      <p:ext uri="{BB962C8B-B14F-4D97-AF65-F5344CB8AC3E}">
        <p14:creationId xmlns:p14="http://schemas.microsoft.com/office/powerpoint/2010/main" val="108846707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p:cNvSpPr>
            <a:spLocks noGrp="1" noRot="1" noChangeAspect="1"/>
          </p:cNvSpPr>
          <p:nvPr>
            <p:ph type="sldImg"/>
          </p:nvPr>
        </p:nvSpPr>
        <p:spPr bwMode="auto">
          <a:noFill/>
          <a:ln>
            <a:solidFill>
              <a:srgbClr val="000000"/>
            </a:solidFill>
            <a:miter lim="800000"/>
            <a:headEnd/>
            <a:tailEnd/>
          </a:ln>
        </p:spPr>
      </p:sp>
      <p:sp>
        <p:nvSpPr>
          <p:cNvPr id="106498"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May 1, 2013</a:t>
            </a:r>
          </a:p>
          <a:p>
            <a:pPr defTabSz="918189" eaLnBrk="1" hangingPunct="1">
              <a:spcBef>
                <a:spcPct val="0"/>
              </a:spcBef>
              <a:defRPr/>
            </a:pPr>
            <a:endParaRPr lang="en-US" dirty="0"/>
          </a:p>
          <a:p>
            <a:pPr eaLnBrk="1" hangingPunct="1">
              <a:spcBef>
                <a:spcPct val="0"/>
              </a:spcBef>
            </a:pPr>
            <a:r>
              <a:rPr lang="en-US" dirty="0"/>
              <a:t>EXERCISE 3: </a:t>
            </a:r>
          </a:p>
          <a:p>
            <a:pPr eaLnBrk="1" hangingPunct="1">
              <a:spcBef>
                <a:spcPct val="0"/>
              </a:spcBef>
            </a:pPr>
            <a:r>
              <a:rPr lang="en-US" dirty="0"/>
              <a:t>Record dates for Octavio Paz (in the 046 field) and the fuller form of his name (in a 378 field). </a:t>
            </a:r>
          </a:p>
          <a:p>
            <a:pPr eaLnBrk="1" hangingPunct="1">
              <a:spcBef>
                <a:spcPct val="0"/>
              </a:spcBef>
            </a:pPr>
            <a:endParaRPr lang="en-US" dirty="0"/>
          </a:p>
        </p:txBody>
      </p:sp>
    </p:spTree>
    <p:extLst>
      <p:ext uri="{BB962C8B-B14F-4D97-AF65-F5344CB8AC3E}">
        <p14:creationId xmlns:p14="http://schemas.microsoft.com/office/powerpoint/2010/main" val="26000316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p:cNvSpPr>
            <a:spLocks noGrp="1" noRot="1" noChangeAspect="1"/>
          </p:cNvSpPr>
          <p:nvPr>
            <p:ph type="sldImg"/>
          </p:nvPr>
        </p:nvSpPr>
        <p:spPr bwMode="auto">
          <a:noFill/>
          <a:ln>
            <a:solidFill>
              <a:srgbClr val="000000"/>
            </a:solidFill>
            <a:miter lim="800000"/>
            <a:headEnd/>
            <a:tailEnd/>
          </a:ln>
        </p:spPr>
      </p:sp>
      <p:sp>
        <p:nvSpPr>
          <p:cNvPr id="1085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Updated February 24, 2014</a:t>
            </a:r>
          </a:p>
          <a:p>
            <a:pPr eaLnBrk="1" hangingPunct="1">
              <a:spcBef>
                <a:spcPct val="0"/>
              </a:spcBef>
            </a:pPr>
            <a:endParaRPr lang="en-US" dirty="0"/>
          </a:p>
          <a:p>
            <a:pPr eaLnBrk="1" hangingPunct="1">
              <a:spcBef>
                <a:spcPct val="0"/>
              </a:spcBef>
            </a:pPr>
            <a:r>
              <a:rPr lang="en-US" dirty="0"/>
              <a:t>“Other designation associated with the person” is a term other than a title that is associated with a person’s name. </a:t>
            </a:r>
          </a:p>
          <a:p>
            <a:pPr eaLnBrk="1" hangingPunct="1">
              <a:spcBef>
                <a:spcPct val="0"/>
              </a:spcBef>
            </a:pPr>
            <a:endParaRPr lang="en-US" dirty="0"/>
          </a:p>
          <a:p>
            <a:pPr eaLnBrk="1" hangingPunct="1">
              <a:spcBef>
                <a:spcPct val="0"/>
              </a:spcBef>
            </a:pPr>
            <a:r>
              <a:rPr lang="en-US" dirty="0"/>
              <a:t>Some of these are new elements as of the 2013 RDA update.</a:t>
            </a:r>
          </a:p>
        </p:txBody>
      </p:sp>
    </p:spTree>
    <p:extLst>
      <p:ext uri="{BB962C8B-B14F-4D97-AF65-F5344CB8AC3E}">
        <p14:creationId xmlns:p14="http://schemas.microsoft.com/office/powerpoint/2010/main" val="231026421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p:cNvSpPr>
            <a:spLocks noGrp="1" noRot="1" noChangeAspect="1"/>
          </p:cNvSpPr>
          <p:nvPr>
            <p:ph type="sldImg"/>
          </p:nvPr>
        </p:nvSpPr>
        <p:spPr bwMode="auto">
          <a:noFill/>
          <a:ln>
            <a:solidFill>
              <a:srgbClr val="000000"/>
            </a:solidFill>
            <a:miter lim="800000"/>
            <a:headEnd/>
            <a:tailEnd/>
          </a:ln>
        </p:spPr>
      </p:sp>
      <p:sp>
        <p:nvSpPr>
          <p:cNvPr id="1085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aseline="0" dirty="0"/>
              <a:t>March 4, 2020: added vampires example to illustrate that more specific terms may be used instead of just Fictitious characters</a:t>
            </a:r>
          </a:p>
          <a:p>
            <a:pPr eaLnBrk="1" hangingPunct="1">
              <a:spcBef>
                <a:spcPct val="0"/>
              </a:spcBef>
            </a:pPr>
            <a:r>
              <a:rPr lang="en-US" baseline="0" dirty="0"/>
              <a:t>August 2, 2019: added second sentence in bullet and three additional examples showing uncontrolled designations. Changed Whales to Killer whale</a:t>
            </a:r>
          </a:p>
          <a:p>
            <a:pPr defTabSz="922884" eaLnBrk="1" hangingPunct="1">
              <a:spcBef>
                <a:spcPct val="0"/>
              </a:spcBef>
              <a:defRPr/>
            </a:pPr>
            <a:endParaRPr lang="en-US" dirty="0"/>
          </a:p>
          <a:p>
            <a:pPr defTabSz="922884" eaLnBrk="1" hangingPunct="1">
              <a:spcBef>
                <a:spcPct val="0"/>
              </a:spcBef>
              <a:defRPr/>
            </a:pPr>
            <a:r>
              <a:rPr lang="en-US" dirty="0"/>
              <a:t>“Other designation associated with the person” is recorded in the 368 field, subfield $c.  </a:t>
            </a:r>
            <a:r>
              <a:rPr lang="en-US" baseline="0" dirty="0"/>
              <a:t>Point out that nationality can be recorded as an “other designation” and suggest that class members add “Mexicans $2 </a:t>
            </a:r>
            <a:r>
              <a:rPr lang="en-US" baseline="0" dirty="0" err="1"/>
              <a:t>lcdgt</a:t>
            </a:r>
            <a:r>
              <a:rPr lang="en-US" baseline="0" dirty="0"/>
              <a:t>” to the Octavio Paz exercise record. (Have class members look at LCDGT in Classification Web or id.loc.gov if they haven’t already done this.)</a:t>
            </a:r>
          </a:p>
          <a:p>
            <a:pPr eaLnBrk="1" hangingPunct="1">
              <a:spcBef>
                <a:spcPct val="0"/>
              </a:spcBef>
            </a:pPr>
            <a:endParaRPr lang="en-US" dirty="0"/>
          </a:p>
          <a:p>
            <a:pPr eaLnBrk="1" hangingPunct="1">
              <a:spcBef>
                <a:spcPct val="0"/>
              </a:spcBef>
            </a:pPr>
            <a:endParaRPr lang="en-US" dirty="0"/>
          </a:p>
          <a:p>
            <a:pPr eaLnBrk="1" hangingPunct="1">
              <a:spcBef>
                <a:spcPct val="0"/>
              </a:spcBef>
            </a:pPr>
            <a:endParaRPr lang="en-US" dirty="0"/>
          </a:p>
        </p:txBody>
      </p:sp>
    </p:spTree>
    <p:extLst>
      <p:ext uri="{BB962C8B-B14F-4D97-AF65-F5344CB8AC3E}">
        <p14:creationId xmlns:p14="http://schemas.microsoft.com/office/powerpoint/2010/main" val="364633235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p:cNvSpPr>
            <a:spLocks noGrp="1" noRot="1" noChangeAspect="1"/>
          </p:cNvSpPr>
          <p:nvPr>
            <p:ph type="sldImg"/>
          </p:nvPr>
        </p:nvSpPr>
        <p:spPr bwMode="auto">
          <a:noFill/>
          <a:ln>
            <a:solidFill>
              <a:srgbClr val="000000"/>
            </a:solidFill>
            <a:miter lim="800000"/>
            <a:headEnd/>
            <a:tailEnd/>
          </a:ln>
        </p:spPr>
      </p:sp>
      <p:sp>
        <p:nvSpPr>
          <p:cNvPr id="1085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August 5, 2019: added “or</a:t>
            </a:r>
            <a:r>
              <a:rPr lang="en-US" baseline="0" dirty="0"/>
              <a:t> apocryphal book” to third bullet</a:t>
            </a:r>
            <a:endParaRPr lang="en-US" dirty="0"/>
          </a:p>
        </p:txBody>
      </p:sp>
    </p:spTree>
    <p:extLst>
      <p:ext uri="{BB962C8B-B14F-4D97-AF65-F5344CB8AC3E}">
        <p14:creationId xmlns:p14="http://schemas.microsoft.com/office/powerpoint/2010/main" val="372774640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p:cNvSpPr>
            <a:spLocks noGrp="1" noRot="1" noChangeAspect="1"/>
          </p:cNvSpPr>
          <p:nvPr>
            <p:ph type="sldImg"/>
          </p:nvPr>
        </p:nvSpPr>
        <p:spPr bwMode="auto">
          <a:noFill/>
          <a:ln>
            <a:solidFill>
              <a:srgbClr val="000000"/>
            </a:solidFill>
            <a:miter lim="800000"/>
            <a:headEnd/>
            <a:tailEnd/>
          </a:ln>
        </p:spPr>
      </p:sp>
      <p:sp>
        <p:nvSpPr>
          <p:cNvPr id="1085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December</a:t>
            </a:r>
            <a:r>
              <a:rPr lang="en-US" baseline="0"/>
              <a:t> 12, 2016</a:t>
            </a:r>
          </a:p>
          <a:p>
            <a:pPr eaLnBrk="1" hangingPunct="1">
              <a:spcBef>
                <a:spcPct val="0"/>
              </a:spcBef>
            </a:pPr>
            <a:endParaRPr lang="en-US" baseline="0"/>
          </a:p>
          <a:p>
            <a:pPr eaLnBrk="1" hangingPunct="1">
              <a:spcBef>
                <a:spcPct val="0"/>
              </a:spcBef>
            </a:pPr>
            <a:r>
              <a:rPr lang="en-US" baseline="0"/>
              <a:t>The elements listed on this slide are required in the authorized access point, whether needed to distinguish the authorized access point or not. Be careful to distinguish these from those of the previous slide, which are required in the description as elements but not all required in the authorized access point.</a:t>
            </a:r>
            <a:endParaRPr lang="en-US"/>
          </a:p>
        </p:txBody>
      </p:sp>
    </p:spTree>
    <p:extLst>
      <p:ext uri="{BB962C8B-B14F-4D97-AF65-F5344CB8AC3E}">
        <p14:creationId xmlns:p14="http://schemas.microsoft.com/office/powerpoint/2010/main" val="226414752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p:cNvSpPr>
            <a:spLocks noGrp="1" noRot="1" noChangeAspect="1"/>
          </p:cNvSpPr>
          <p:nvPr>
            <p:ph type="sldImg"/>
          </p:nvPr>
        </p:nvSpPr>
        <p:spPr bwMode="auto">
          <a:noFill/>
          <a:ln>
            <a:solidFill>
              <a:srgbClr val="000000"/>
            </a:solidFill>
            <a:miter lim="800000"/>
            <a:headEnd/>
            <a:tailEnd/>
          </a:ln>
        </p:spPr>
      </p:sp>
      <p:sp>
        <p:nvSpPr>
          <p:cNvPr id="108546"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August 5, 2019: moved Mr. Ed example because Mr. Ed is not a real horse, he is a fictitious</a:t>
            </a:r>
            <a:r>
              <a:rPr lang="en-US" baseline="0" dirty="0"/>
              <a:t> character; replaced Mr. Ed under real non-human entity with Sir </a:t>
            </a:r>
            <a:r>
              <a:rPr lang="en-US" baseline="0" dirty="0" err="1"/>
              <a:t>Archy</a:t>
            </a:r>
            <a:r>
              <a:rPr lang="en-US" baseline="0" dirty="0"/>
              <a:t> </a:t>
            </a:r>
            <a:endParaRPr lang="en-US" dirty="0"/>
          </a:p>
          <a:p>
            <a:pPr eaLnBrk="1" hangingPunct="1">
              <a:spcBef>
                <a:spcPct val="0"/>
              </a:spcBef>
            </a:pPr>
            <a:r>
              <a:rPr lang="en-US" dirty="0"/>
              <a:t>March 1, 2019: replaced</a:t>
            </a:r>
            <a:r>
              <a:rPr lang="en-US" baseline="0" dirty="0"/>
              <a:t> Sherlock Holmes with Paul Bunyan</a:t>
            </a:r>
            <a:endParaRPr lang="en-US" dirty="0"/>
          </a:p>
        </p:txBody>
      </p:sp>
    </p:spTree>
    <p:extLst>
      <p:ext uri="{BB962C8B-B14F-4D97-AF65-F5344CB8AC3E}">
        <p14:creationId xmlns:p14="http://schemas.microsoft.com/office/powerpoint/2010/main" val="122028410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p:cNvSpPr>
            <a:spLocks noGrp="1" noRot="1" noChangeAspect="1"/>
          </p:cNvSpPr>
          <p:nvPr>
            <p:ph type="sldImg"/>
          </p:nvPr>
        </p:nvSpPr>
        <p:spPr bwMode="auto">
          <a:noFill/>
          <a:ln>
            <a:solidFill>
              <a:srgbClr val="000000"/>
            </a:solidFill>
            <a:miter lim="800000"/>
            <a:headEnd/>
            <a:tailEnd/>
          </a:ln>
        </p:spPr>
      </p:sp>
      <p:sp>
        <p:nvSpPr>
          <p:cNvPr id="108546"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baseline="0" dirty="0"/>
              <a:t>August 5, 2019: corrected second subfield in first 368 of third example.  Added Sir </a:t>
            </a:r>
            <a:r>
              <a:rPr lang="en-US" baseline="0" dirty="0" err="1"/>
              <a:t>Archy</a:t>
            </a:r>
            <a:r>
              <a:rPr lang="en-US" baseline="0" dirty="0"/>
              <a:t> example to match previous slide</a:t>
            </a:r>
          </a:p>
          <a:p>
            <a:pPr defTabSz="918189" eaLnBrk="1" hangingPunct="1">
              <a:spcBef>
                <a:spcPct val="0"/>
              </a:spcBef>
              <a:defRPr/>
            </a:pPr>
            <a:r>
              <a:rPr lang="en-US" dirty="0"/>
              <a:t>March 1 2019: replaced</a:t>
            </a:r>
            <a:r>
              <a:rPr lang="en-US" baseline="0" dirty="0"/>
              <a:t> Sherlock Holmes with Paul Bunyan, added second 368 to Mr. Ed example</a:t>
            </a:r>
          </a:p>
          <a:p>
            <a:pPr defTabSz="918189" eaLnBrk="1" hangingPunct="1">
              <a:spcBef>
                <a:spcPct val="0"/>
              </a:spcBef>
              <a:defRPr/>
            </a:pPr>
            <a:endParaRPr lang="en-US" baseline="0" dirty="0"/>
          </a:p>
          <a:p>
            <a:pPr defTabSz="918189" eaLnBrk="1" hangingPunct="1">
              <a:spcBef>
                <a:spcPct val="0"/>
              </a:spcBef>
              <a:defRPr/>
            </a:pPr>
            <a:r>
              <a:rPr lang="en-US" i="1" baseline="0" dirty="0"/>
              <a:t>Note:</a:t>
            </a:r>
            <a:r>
              <a:rPr lang="en-US" baseline="0" dirty="0"/>
              <a:t> Controlled term from LCSH is available for “Fictitious characters”, but not for legendary characters.</a:t>
            </a:r>
            <a:endParaRPr lang="en-US" dirty="0"/>
          </a:p>
        </p:txBody>
      </p:sp>
    </p:spTree>
    <p:extLst>
      <p:ext uri="{BB962C8B-B14F-4D97-AF65-F5344CB8AC3E}">
        <p14:creationId xmlns:p14="http://schemas.microsoft.com/office/powerpoint/2010/main" val="8024162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p:cNvSpPr>
            <a:spLocks noGrp="1" noRot="1" noChangeAspect="1"/>
          </p:cNvSpPr>
          <p:nvPr>
            <p:ph type="sldImg"/>
          </p:nvPr>
        </p:nvSpPr>
        <p:spPr bwMode="auto">
          <a:noFill/>
          <a:ln>
            <a:solidFill>
              <a:srgbClr val="000000"/>
            </a:solidFill>
            <a:miter lim="800000"/>
            <a:headEnd/>
            <a:tailEnd/>
          </a:ln>
        </p:spPr>
      </p:sp>
      <p:sp>
        <p:nvSpPr>
          <p:cNvPr id="108546"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November 15, 2019</a:t>
            </a:r>
          </a:p>
          <a:p>
            <a:pPr defTabSz="918189" eaLnBrk="1" hangingPunct="1">
              <a:spcBef>
                <a:spcPct val="0"/>
              </a:spcBef>
              <a:defRPr/>
            </a:pPr>
            <a:endParaRPr lang="en-US" dirty="0"/>
          </a:p>
          <a:p>
            <a:pPr defTabSz="918189" eaLnBrk="1" hangingPunct="1">
              <a:spcBef>
                <a:spcPct val="0"/>
              </a:spcBef>
              <a:defRPr/>
            </a:pPr>
            <a:r>
              <a:rPr lang="en-US" dirty="0"/>
              <a:t>Titles of a person are recorded in 368 $d, whether they also are included in the authorized access point or not.</a:t>
            </a:r>
          </a:p>
          <a:p>
            <a:pPr defTabSz="918189" eaLnBrk="1" hangingPunct="1">
              <a:spcBef>
                <a:spcPct val="0"/>
              </a:spcBef>
              <a:defRPr/>
            </a:pPr>
            <a:endParaRPr lang="en-US" dirty="0"/>
          </a:p>
          <a:p>
            <a:pPr defTabSz="918189" eaLnBrk="1" hangingPunct="1">
              <a:spcBef>
                <a:spcPct val="0"/>
              </a:spcBef>
              <a:defRPr/>
            </a:pPr>
            <a:r>
              <a:rPr lang="en-US" dirty="0"/>
              <a:t>First example: If a title was only held for a portion of a person’s life, $s and/or $t can be given with the date(s) the title was held.</a:t>
            </a:r>
          </a:p>
          <a:p>
            <a:pPr defTabSz="918189" eaLnBrk="1" hangingPunct="1">
              <a:spcBef>
                <a:spcPct val="0"/>
              </a:spcBef>
              <a:defRPr/>
            </a:pPr>
            <a:endParaRPr lang="en-US" dirty="0"/>
          </a:p>
          <a:p>
            <a:pPr defTabSz="918189" eaLnBrk="1" hangingPunct="1">
              <a:spcBef>
                <a:spcPct val="0"/>
              </a:spcBef>
              <a:defRPr/>
            </a:pPr>
            <a:r>
              <a:rPr lang="en-US" dirty="0"/>
              <a:t>Third example: if a person has held multiple titles, each can be recorded in a separate 368 $d</a:t>
            </a:r>
          </a:p>
          <a:p>
            <a:pPr defTabSz="918189" eaLnBrk="1" hangingPunct="1">
              <a:spcBef>
                <a:spcPct val="0"/>
              </a:spcBef>
              <a:defRPr/>
            </a:pPr>
            <a:endParaRPr lang="en-US" dirty="0"/>
          </a:p>
          <a:p>
            <a:pPr defTabSz="918189" eaLnBrk="1" hangingPunct="1">
              <a:spcBef>
                <a:spcPct val="0"/>
              </a:spcBef>
              <a:defRPr/>
            </a:pPr>
            <a:r>
              <a:rPr lang="en-US" dirty="0"/>
              <a:t>Fourth example: the title “Reverend” was included the authorized access point to break a conflict with a different person named Mark Bradford.  Use the title as found in usage.  For example for a person who uses the abbreviation “Rev.” instead of the full form, use the abbreviated form of the title in the 368 $d and in the access point if it is being added to that.</a:t>
            </a:r>
          </a:p>
          <a:p>
            <a:pPr defTabSz="918189" eaLnBrk="1" hangingPunct="1">
              <a:spcBef>
                <a:spcPct val="0"/>
              </a:spcBef>
              <a:defRPr/>
            </a:pPr>
            <a:endParaRPr lang="en-US" dirty="0"/>
          </a:p>
          <a:p>
            <a:pPr defTabSz="918189" eaLnBrk="1" hangingPunct="1">
              <a:spcBef>
                <a:spcPct val="0"/>
              </a:spcBef>
              <a:defRPr/>
            </a:pPr>
            <a:r>
              <a:rPr lang="en-US" dirty="0"/>
              <a:t>Fifth example: this person does not use a period in the abbreviation of “Dr”.  Follow the usage of the person or form found in reference sources.</a:t>
            </a:r>
          </a:p>
        </p:txBody>
      </p:sp>
    </p:spTree>
    <p:extLst>
      <p:ext uri="{BB962C8B-B14F-4D97-AF65-F5344CB8AC3E}">
        <p14:creationId xmlns:p14="http://schemas.microsoft.com/office/powerpoint/2010/main" val="204289767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Image Placeholder 1"/>
          <p:cNvSpPr>
            <a:spLocks noGrp="1" noRot="1" noChangeAspect="1"/>
          </p:cNvSpPr>
          <p:nvPr>
            <p:ph type="sldImg"/>
          </p:nvPr>
        </p:nvSpPr>
        <p:spPr bwMode="auto">
          <a:noFill/>
          <a:ln>
            <a:solidFill>
              <a:srgbClr val="000000"/>
            </a:solidFill>
            <a:miter lim="800000"/>
            <a:headEnd/>
            <a:tailEnd/>
          </a:ln>
        </p:spPr>
      </p:sp>
      <p:sp>
        <p:nvSpPr>
          <p:cNvPr id="110594"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March 8, 2019: added</a:t>
            </a:r>
            <a:r>
              <a:rPr lang="en-US" baseline="0" dirty="0"/>
              <a:t> examples</a:t>
            </a:r>
            <a:endParaRPr lang="en-US" dirty="0"/>
          </a:p>
          <a:p>
            <a:pPr defTabSz="918189" eaLnBrk="1" hangingPunct="1">
              <a:spcBef>
                <a:spcPct val="0"/>
              </a:spcBef>
              <a:defRPr/>
            </a:pPr>
            <a:endParaRPr lang="en-US" dirty="0"/>
          </a:p>
          <a:p>
            <a:pPr eaLnBrk="1" hangingPunct="1">
              <a:spcBef>
                <a:spcPct val="0"/>
              </a:spcBef>
            </a:pPr>
            <a:r>
              <a:rPr lang="en-US" dirty="0"/>
              <a:t>If date of birth and/or death are not available to distinguish one access point from another, record the person’s profession or occupation (9.19.1.6) or</a:t>
            </a:r>
            <a:r>
              <a:rPr lang="en-US" baseline="0" dirty="0"/>
              <a:t> when needed to clarify that the name represents a person (9.19.1.1)</a:t>
            </a:r>
            <a:r>
              <a:rPr lang="en-US" dirty="0"/>
              <a:t>.  Profession</a:t>
            </a:r>
            <a:r>
              <a:rPr lang="en-US" baseline="0" dirty="0"/>
              <a:t> or occupation may also be recorded in field 374 even when other distinguishing information is available that will be used in the authorized access point.</a:t>
            </a:r>
          </a:p>
          <a:p>
            <a:pPr eaLnBrk="1" hangingPunct="1">
              <a:spcBef>
                <a:spcPct val="0"/>
              </a:spcBef>
            </a:pPr>
            <a:endParaRPr lang="en-US" baseline="0" dirty="0"/>
          </a:p>
          <a:p>
            <a:pPr defTabSz="918189" eaLnBrk="1" hangingPunct="1">
              <a:spcBef>
                <a:spcPct val="0"/>
              </a:spcBef>
            </a:pPr>
            <a:r>
              <a:rPr lang="en-US" dirty="0"/>
              <a:t>AAT = Art &amp; Architecture</a:t>
            </a:r>
            <a:r>
              <a:rPr lang="en-US" baseline="0" dirty="0"/>
              <a:t> Thesaurus Online: http://www.getty.edu/research/tools/vocabularies/aat/</a:t>
            </a:r>
            <a:endParaRPr lang="en-US" dirty="0"/>
          </a:p>
          <a:p>
            <a:pPr defTabSz="918189" eaLnBrk="1" hangingPunct="1">
              <a:spcBef>
                <a:spcPct val="0"/>
              </a:spcBef>
            </a:pPr>
            <a:r>
              <a:rPr lang="en-US" dirty="0"/>
              <a:t>ERIC Thesaurus = Education Resources Information Center Thesaurus: https://eric.ed.gov/?ti=all</a:t>
            </a:r>
          </a:p>
          <a:p>
            <a:pPr eaLnBrk="1" hangingPunct="1">
              <a:spcBef>
                <a:spcPct val="0"/>
              </a:spcBef>
            </a:pPr>
            <a:r>
              <a:rPr lang="en-US" baseline="0" dirty="0"/>
              <a:t>DOT = Dictionary of Occupational Titles: http://www.occupationalinfo.org/</a:t>
            </a:r>
          </a:p>
          <a:p>
            <a:pPr eaLnBrk="1" hangingPunct="1">
              <a:spcBef>
                <a:spcPct val="0"/>
              </a:spcBef>
            </a:pPr>
            <a:r>
              <a:rPr lang="en-US" baseline="0" dirty="0"/>
              <a:t>ONET = Occupational Information Network: https://www.onetonline.org/</a:t>
            </a:r>
            <a:endParaRPr lang="en-US" dirty="0"/>
          </a:p>
        </p:txBody>
      </p:sp>
    </p:spTree>
    <p:extLst>
      <p:ext uri="{BB962C8B-B14F-4D97-AF65-F5344CB8AC3E}">
        <p14:creationId xmlns:p14="http://schemas.microsoft.com/office/powerpoint/2010/main" val="305945067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Image Placeholder 1"/>
          <p:cNvSpPr>
            <a:spLocks noGrp="1" noRot="1" noChangeAspect="1"/>
          </p:cNvSpPr>
          <p:nvPr>
            <p:ph type="sldImg"/>
          </p:nvPr>
        </p:nvSpPr>
        <p:spPr bwMode="auto">
          <a:noFill/>
          <a:ln>
            <a:solidFill>
              <a:srgbClr val="000000"/>
            </a:solidFill>
            <a:miter lim="800000"/>
            <a:headEnd/>
            <a:tailEnd/>
          </a:ln>
        </p:spPr>
      </p:sp>
      <p:sp>
        <p:nvSpPr>
          <p:cNvPr id="112642"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October 3, 2024: replaced image with new one without field 375</a:t>
            </a:r>
          </a:p>
          <a:p>
            <a:pPr defTabSz="918189" eaLnBrk="1" hangingPunct="1">
              <a:spcBef>
                <a:spcPct val="0"/>
              </a:spcBef>
              <a:defRPr/>
            </a:pPr>
            <a:r>
              <a:rPr lang="en-US" dirty="0"/>
              <a:t>May 28, 2024 blacked out gender field</a:t>
            </a:r>
          </a:p>
          <a:p>
            <a:pPr defTabSz="918189" eaLnBrk="1" hangingPunct="1">
              <a:spcBef>
                <a:spcPct val="0"/>
              </a:spcBef>
              <a:defRPr/>
            </a:pPr>
            <a:r>
              <a:rPr lang="en-US" baseline="0" dirty="0"/>
              <a:t>September 17, 2018: updated image</a:t>
            </a:r>
          </a:p>
          <a:p>
            <a:pPr defTabSz="918189" eaLnBrk="1" hangingPunct="1">
              <a:spcBef>
                <a:spcPct val="0"/>
              </a:spcBef>
              <a:defRPr/>
            </a:pPr>
            <a:r>
              <a:rPr lang="en-US" baseline="0" dirty="0"/>
              <a:t>March 20, 2017: updated speaker notes to replace LCSH with LCDGT</a:t>
            </a:r>
          </a:p>
          <a:p>
            <a:pPr defTabSz="918189" eaLnBrk="1" hangingPunct="1">
              <a:spcBef>
                <a:spcPct val="0"/>
              </a:spcBef>
              <a:defRPr/>
            </a:pPr>
            <a:endParaRPr lang="en-US" dirty="0"/>
          </a:p>
          <a:p>
            <a:pPr eaLnBrk="1" hangingPunct="1">
              <a:spcBef>
                <a:spcPct val="0"/>
              </a:spcBef>
            </a:pPr>
            <a:r>
              <a:rPr lang="en-US" dirty="0"/>
              <a:t>DCM Z1 states that controlled vocabulary, such as LCDGT or </a:t>
            </a:r>
            <a:r>
              <a:rPr lang="en-US" dirty="0" err="1"/>
              <a:t>MeSH</a:t>
            </a:r>
            <a:r>
              <a:rPr lang="en-US" dirty="0"/>
              <a:t>, is preferred, recording the source in subfield $2.  For consistency, capitalize the first term in each subfield $a.  When terms do not come from a controlled vocabulary, use a singular form. So following the PCC best practice, we would use “Composers” and “Conductors (Music)” with $2 </a:t>
            </a:r>
            <a:r>
              <a:rPr lang="en-US" dirty="0" err="1"/>
              <a:t>lcdgt</a:t>
            </a:r>
            <a:r>
              <a:rPr lang="en-US" dirty="0"/>
              <a:t>.</a:t>
            </a:r>
          </a:p>
        </p:txBody>
      </p:sp>
    </p:spTree>
    <p:extLst>
      <p:ext uri="{BB962C8B-B14F-4D97-AF65-F5344CB8AC3E}">
        <p14:creationId xmlns:p14="http://schemas.microsoft.com/office/powerpoint/2010/main" val="6469671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Image Placeholder 1"/>
          <p:cNvSpPr>
            <a:spLocks noGrp="1" noRot="1" noChangeAspect="1"/>
          </p:cNvSpPr>
          <p:nvPr>
            <p:ph type="sldImg"/>
          </p:nvPr>
        </p:nvSpPr>
        <p:spPr bwMode="auto">
          <a:noFill/>
          <a:ln>
            <a:solidFill>
              <a:srgbClr val="000000"/>
            </a:solidFill>
            <a:miter lim="800000"/>
            <a:headEnd/>
            <a:tailEnd/>
          </a:ln>
        </p:spPr>
      </p:sp>
      <p:sp>
        <p:nvSpPr>
          <p:cNvPr id="110594"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January 23, 2023: remove gender</a:t>
            </a:r>
          </a:p>
          <a:p>
            <a:pPr defTabSz="918189" eaLnBrk="1" hangingPunct="1">
              <a:spcBef>
                <a:spcPct val="0"/>
              </a:spcBef>
              <a:defRPr/>
            </a:pPr>
            <a:r>
              <a:rPr lang="en-US" dirty="0"/>
              <a:t>May 25, 2016</a:t>
            </a:r>
          </a:p>
          <a:p>
            <a:pPr defTabSz="918189" eaLnBrk="1" hangingPunct="1">
              <a:spcBef>
                <a:spcPct val="0"/>
              </a:spcBef>
              <a:defRPr/>
            </a:pPr>
            <a:endParaRPr lang="en-US" dirty="0"/>
          </a:p>
          <a:p>
            <a:pPr defTabSz="918189" eaLnBrk="1" hangingPunct="1">
              <a:spcBef>
                <a:spcPct val="0"/>
              </a:spcBef>
              <a:defRPr/>
            </a:pPr>
            <a:r>
              <a:rPr lang="en-US" dirty="0"/>
              <a:t>In field 374, do</a:t>
            </a:r>
            <a:r>
              <a:rPr lang="en-US" baseline="0" dirty="0"/>
              <a:t> not record terms that go beyond just the person’s profession or occupation.  One doesn’t train to become a woman physician or an African American painter.  Assign terms that group all the members of a profession together, rather than separating them out by gender, nationality, ethnicity, religion, sexual orientation, or other characteristics that are not strictly occupational. Other demographic characteristics may be recorded in 368 $c (Other designation) if the cataloger deems them important.</a:t>
            </a:r>
          </a:p>
          <a:p>
            <a:pPr defTabSz="918189" eaLnBrk="1" hangingPunct="1">
              <a:spcBef>
                <a:spcPct val="0"/>
              </a:spcBef>
              <a:defRPr/>
            </a:pPr>
            <a:endParaRPr lang="en-US" baseline="0" dirty="0"/>
          </a:p>
          <a:p>
            <a:pPr defTabSz="918189" eaLnBrk="1" hangingPunct="1">
              <a:spcBef>
                <a:spcPct val="0"/>
              </a:spcBef>
              <a:defRPr/>
            </a:pPr>
            <a:r>
              <a:rPr lang="en-US" baseline="0" dirty="0"/>
              <a:t>Additional examples from LCSH:</a:t>
            </a:r>
          </a:p>
          <a:p>
            <a:pPr defTabSz="918189" eaLnBrk="1" hangingPunct="1">
              <a:spcBef>
                <a:spcPct val="0"/>
              </a:spcBef>
              <a:defRPr/>
            </a:pPr>
            <a:endParaRPr lang="en-US" baseline="0" dirty="0"/>
          </a:p>
          <a:p>
            <a:pPr defTabSz="918189" eaLnBrk="1" hangingPunct="1">
              <a:spcBef>
                <a:spcPct val="0"/>
              </a:spcBef>
              <a:defRPr/>
            </a:pPr>
            <a:r>
              <a:rPr lang="en-US" baseline="0" dirty="0"/>
              <a:t>374  Businesspeople    </a:t>
            </a:r>
            <a:r>
              <a:rPr lang="en-US" i="1" baseline="0" dirty="0"/>
              <a:t>not</a:t>
            </a:r>
            <a:r>
              <a:rPr lang="en-US" baseline="0" dirty="0"/>
              <a:t> Businessmen   </a:t>
            </a:r>
            <a:r>
              <a:rPr lang="en-US" i="1" baseline="0" dirty="0"/>
              <a:t>not</a:t>
            </a:r>
            <a:r>
              <a:rPr lang="en-US" baseline="0" dirty="0"/>
              <a:t> Businesswomen   </a:t>
            </a:r>
            <a:r>
              <a:rPr lang="en-US" i="1" baseline="0" dirty="0"/>
              <a:t>not</a:t>
            </a:r>
            <a:r>
              <a:rPr lang="en-US" baseline="0" dirty="0"/>
              <a:t> Jewish businesspeople</a:t>
            </a:r>
          </a:p>
          <a:p>
            <a:pPr defTabSz="918189" eaLnBrk="1" hangingPunct="1">
              <a:spcBef>
                <a:spcPct val="0"/>
              </a:spcBef>
              <a:defRPr/>
            </a:pPr>
            <a:r>
              <a:rPr lang="en-US" dirty="0"/>
              <a:t>374  Authors</a:t>
            </a:r>
            <a:r>
              <a:rPr lang="en-US" baseline="0" dirty="0"/>
              <a:t>    </a:t>
            </a:r>
            <a:r>
              <a:rPr lang="en-US" i="1" baseline="0" dirty="0"/>
              <a:t>not</a:t>
            </a:r>
            <a:r>
              <a:rPr lang="en-US" baseline="0" dirty="0"/>
              <a:t> Catholic authors   </a:t>
            </a:r>
            <a:r>
              <a:rPr lang="en-US" i="1" baseline="0" dirty="0"/>
              <a:t>not</a:t>
            </a:r>
            <a:r>
              <a:rPr lang="en-US" baseline="0" dirty="0"/>
              <a:t> Authors, Belgian   </a:t>
            </a:r>
            <a:r>
              <a:rPr lang="en-US" i="1" baseline="0" dirty="0"/>
              <a:t>not</a:t>
            </a:r>
            <a:r>
              <a:rPr lang="en-US" baseline="0" dirty="0"/>
              <a:t> Deaf authors   </a:t>
            </a:r>
            <a:r>
              <a:rPr lang="en-US" i="1" baseline="0" dirty="0"/>
              <a:t>not</a:t>
            </a:r>
            <a:r>
              <a:rPr lang="en-US" baseline="0" dirty="0"/>
              <a:t> Older authors</a:t>
            </a:r>
          </a:p>
          <a:p>
            <a:pPr defTabSz="918189" eaLnBrk="1" hangingPunct="1">
              <a:spcBef>
                <a:spcPct val="0"/>
              </a:spcBef>
              <a:defRPr/>
            </a:pPr>
            <a:r>
              <a:rPr lang="en-US" dirty="0"/>
              <a:t>374  Journalists   </a:t>
            </a:r>
            <a:r>
              <a:rPr lang="en-US" i="1" dirty="0"/>
              <a:t>not</a:t>
            </a:r>
            <a:r>
              <a:rPr lang="en-US" dirty="0"/>
              <a:t> Chinese American journalists   </a:t>
            </a:r>
            <a:r>
              <a:rPr lang="en-US" i="1" dirty="0"/>
              <a:t>not</a:t>
            </a:r>
            <a:r>
              <a:rPr lang="en-US" dirty="0"/>
              <a:t> Journalists, Arab   </a:t>
            </a:r>
            <a:r>
              <a:rPr lang="en-US" i="1" dirty="0"/>
              <a:t>not</a:t>
            </a:r>
            <a:r>
              <a:rPr lang="en-US" dirty="0"/>
              <a:t> Gay journalists</a:t>
            </a:r>
          </a:p>
          <a:p>
            <a:pPr defTabSz="918189" eaLnBrk="1" hangingPunct="1">
              <a:spcBef>
                <a:spcPct val="0"/>
              </a:spcBef>
              <a:defRPr/>
            </a:pPr>
            <a:r>
              <a:rPr lang="en-US" dirty="0"/>
              <a:t>374  Singers</a:t>
            </a:r>
            <a:r>
              <a:rPr lang="en-US" baseline="0" dirty="0"/>
              <a:t>   </a:t>
            </a:r>
            <a:r>
              <a:rPr lang="en-US" i="1" baseline="0" dirty="0"/>
              <a:t>not</a:t>
            </a:r>
            <a:r>
              <a:rPr lang="en-US" baseline="0" dirty="0"/>
              <a:t> Women singers   </a:t>
            </a:r>
            <a:r>
              <a:rPr lang="en-US" i="1" baseline="0" dirty="0"/>
              <a:t>not</a:t>
            </a:r>
            <a:r>
              <a:rPr lang="en-US" baseline="0" dirty="0"/>
              <a:t> African American singers   </a:t>
            </a:r>
            <a:r>
              <a:rPr lang="en-US" i="1" baseline="0" dirty="0"/>
              <a:t>not</a:t>
            </a:r>
            <a:r>
              <a:rPr lang="en-US" baseline="0" dirty="0"/>
              <a:t> African American women singers   </a:t>
            </a:r>
            <a:r>
              <a:rPr lang="en-US" i="1" baseline="0" dirty="0"/>
              <a:t>not</a:t>
            </a:r>
            <a:r>
              <a:rPr lang="en-US" baseline="0" dirty="0"/>
              <a:t> Male singers   </a:t>
            </a:r>
            <a:r>
              <a:rPr lang="en-US" i="1" baseline="0" dirty="0"/>
              <a:t>not</a:t>
            </a:r>
            <a:r>
              <a:rPr lang="en-US" baseline="0" dirty="0"/>
              <a:t> African American male singers</a:t>
            </a:r>
          </a:p>
          <a:p>
            <a:pPr defTabSz="918189" eaLnBrk="1" hangingPunct="1">
              <a:spcBef>
                <a:spcPct val="0"/>
              </a:spcBef>
              <a:defRPr/>
            </a:pPr>
            <a:endParaRPr lang="en-US" dirty="0"/>
          </a:p>
        </p:txBody>
      </p:sp>
    </p:spTree>
    <p:extLst>
      <p:ext uri="{BB962C8B-B14F-4D97-AF65-F5344CB8AC3E}">
        <p14:creationId xmlns:p14="http://schemas.microsoft.com/office/powerpoint/2010/main" val="363401799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Image Placeholder 1"/>
          <p:cNvSpPr>
            <a:spLocks noGrp="1" noRot="1" noChangeAspect="1"/>
          </p:cNvSpPr>
          <p:nvPr>
            <p:ph type="sldImg"/>
          </p:nvPr>
        </p:nvSpPr>
        <p:spPr bwMode="auto">
          <a:noFill/>
          <a:ln>
            <a:solidFill>
              <a:srgbClr val="000000"/>
            </a:solidFill>
            <a:miter lim="800000"/>
            <a:headEnd/>
            <a:tailEnd/>
          </a:ln>
        </p:spPr>
      </p:sp>
      <p:sp>
        <p:nvSpPr>
          <p:cNvPr id="110594"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October 15, 2024: changed “Deaf” to “Deaf people” (LCDGT heading changed in June 2024)</a:t>
            </a:r>
          </a:p>
          <a:p>
            <a:pPr defTabSz="918189" eaLnBrk="1" hangingPunct="1">
              <a:spcBef>
                <a:spcPct val="0"/>
              </a:spcBef>
              <a:defRPr/>
            </a:pPr>
            <a:r>
              <a:rPr lang="en-US" dirty="0"/>
              <a:t>January 23, 2023: remove gender</a:t>
            </a:r>
          </a:p>
          <a:p>
            <a:pPr defTabSz="918189" eaLnBrk="1" hangingPunct="1">
              <a:spcBef>
                <a:spcPct val="0"/>
              </a:spcBef>
              <a:defRPr/>
            </a:pPr>
            <a:r>
              <a:rPr lang="en-US" dirty="0"/>
              <a:t>May 25, 2016</a:t>
            </a:r>
          </a:p>
          <a:p>
            <a:pPr defTabSz="918189" eaLnBrk="1" hangingPunct="1">
              <a:spcBef>
                <a:spcPct val="0"/>
              </a:spcBef>
              <a:defRPr/>
            </a:pPr>
            <a:endParaRPr lang="en-US" dirty="0"/>
          </a:p>
          <a:p>
            <a:pPr defTabSz="918189" eaLnBrk="1" hangingPunct="1">
              <a:spcBef>
                <a:spcPct val="0"/>
              </a:spcBef>
              <a:defRPr/>
            </a:pPr>
            <a:r>
              <a:rPr lang="en-US" dirty="0"/>
              <a:t>MARC 368 $c (Other designation</a:t>
            </a:r>
            <a:r>
              <a:rPr lang="en-US" baseline="0" dirty="0"/>
              <a:t>) may be used for demographic characteristics of a person other than profession/occupation or gender, which have their own MARC fields. </a:t>
            </a:r>
          </a:p>
          <a:p>
            <a:pPr defTabSz="918189" eaLnBrk="1" hangingPunct="1">
              <a:spcBef>
                <a:spcPct val="0"/>
              </a:spcBef>
              <a:defRPr/>
            </a:pPr>
            <a:endParaRPr lang="en-US" baseline="0" dirty="0"/>
          </a:p>
          <a:p>
            <a:pPr defTabSz="918189" eaLnBrk="1" hangingPunct="1">
              <a:spcBef>
                <a:spcPct val="0"/>
              </a:spcBef>
              <a:defRPr/>
            </a:pPr>
            <a:r>
              <a:rPr lang="en-US" baseline="0" dirty="0"/>
              <a:t>Example in slide illustrates characteristics recorded for a deaf Christian African American woman lawyer.  Record such other designations if the cataloger considers them important and the person either self-identifies with them or is identified with them in reliable reference sources.</a:t>
            </a:r>
            <a:endParaRPr lang="en-US" dirty="0"/>
          </a:p>
        </p:txBody>
      </p:sp>
    </p:spTree>
    <p:extLst>
      <p:ext uri="{BB962C8B-B14F-4D97-AF65-F5344CB8AC3E}">
        <p14:creationId xmlns:p14="http://schemas.microsoft.com/office/powerpoint/2010/main" val="322503978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t>December 12, 2016</a:t>
            </a:r>
          </a:p>
          <a:p>
            <a:pPr eaLnBrk="1" hangingPunct="1">
              <a:spcBef>
                <a:spcPct val="0"/>
              </a:spcBef>
            </a:pPr>
            <a:r>
              <a:rPr lang="en-US" dirty="0"/>
              <a:t>15 May 2024 replaced image.</a:t>
            </a:r>
          </a:p>
          <a:p>
            <a:endParaRPr lang="en-US" dirty="0"/>
          </a:p>
          <a:p>
            <a:r>
              <a:rPr lang="en-US" dirty="0"/>
              <a:t>After the expansion of 9.19 a few years ago, the Program for Cooperative Cataloging concluded that it was now possible to stop creating and using undifferentiated</a:t>
            </a:r>
            <a:r>
              <a:rPr lang="en-US" baseline="0" dirty="0"/>
              <a:t> records in the LC/NACO authority file. Undifferentiated records are authority records that represent more than one person. Documentation of this change is found in the Library of Congress’s Descriptive Cataloging Manual.</a:t>
            </a:r>
            <a:endParaRPr lang="en-US" dirty="0"/>
          </a:p>
        </p:txBody>
      </p:sp>
    </p:spTree>
    <p:extLst>
      <p:ext uri="{BB962C8B-B14F-4D97-AF65-F5344CB8AC3E}">
        <p14:creationId xmlns:p14="http://schemas.microsoft.com/office/powerpoint/2010/main" val="33645903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t>February 24, 2014</a:t>
            </a:r>
          </a:p>
          <a:p>
            <a:endParaRPr lang="en-US" dirty="0"/>
          </a:p>
          <a:p>
            <a:r>
              <a:rPr lang="en-US" dirty="0"/>
              <a:t>RDA does allow undifferentiated descriptions</a:t>
            </a:r>
            <a:r>
              <a:rPr lang="en-US" baseline="0" dirty="0"/>
              <a:t> of persons—this is the only instance in RDA where multiple entities can be described using a single description. Undifferentiated descriptions of corporate bodies, families, place names, works, expressions, and so on, are </a:t>
            </a:r>
            <a:r>
              <a:rPr lang="en-US" i="1" baseline="0" dirty="0"/>
              <a:t>not</a:t>
            </a:r>
            <a:r>
              <a:rPr lang="en-US" i="0" baseline="0" dirty="0"/>
              <a:t> provided for in RDA. However, PCC policy no longer allows the use of undifferentiated descriptions of persons. The new policy is not to add any new names to existing undifferentiated name records, and not to create any new ones. Instead, the cataloger is to use one of the newly available elements described above to qualify the name.</a:t>
            </a:r>
            <a:endParaRPr lang="en-US" dirty="0"/>
          </a:p>
        </p:txBody>
      </p:sp>
    </p:spTree>
    <p:extLst>
      <p:ext uri="{BB962C8B-B14F-4D97-AF65-F5344CB8AC3E}">
        <p14:creationId xmlns:p14="http://schemas.microsoft.com/office/powerpoint/2010/main" val="37519861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8189">
              <a:defRPr/>
            </a:pPr>
            <a:r>
              <a:rPr lang="en-US" dirty="0"/>
              <a:t>February 24, 2014</a:t>
            </a:r>
          </a:p>
          <a:p>
            <a:endParaRPr lang="en-US" dirty="0"/>
          </a:p>
          <a:p>
            <a:r>
              <a:rPr lang="en-US" dirty="0"/>
              <a:t>If</a:t>
            </a:r>
            <a:r>
              <a:rPr lang="en-US" baseline="0" dirty="0"/>
              <a:t> an access point is needed for a person represented on an undifferentiated record, the NACO cataloger is to create a new authority record for the person, including in the description a note saying the name was formerly on an undifferentiated record, and then remove the person from the undifferentiated record.</a:t>
            </a:r>
            <a:endParaRPr lang="en-US" dirty="0"/>
          </a:p>
        </p:txBody>
      </p:sp>
    </p:spTree>
    <p:extLst>
      <p:ext uri="{BB962C8B-B14F-4D97-AF65-F5344CB8AC3E}">
        <p14:creationId xmlns:p14="http://schemas.microsoft.com/office/powerpoint/2010/main" val="276196772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8189">
              <a:defRPr/>
            </a:pPr>
            <a:r>
              <a:rPr lang="en-US" dirty="0"/>
              <a:t>February 24, 2014</a:t>
            </a:r>
          </a:p>
          <a:p>
            <a:endParaRPr lang="en-US" dirty="0"/>
          </a:p>
          <a:p>
            <a:r>
              <a:rPr lang="en-US" dirty="0"/>
              <a:t>This process will often lead to only one person being left on an undifferentiated record. In the past, this record has simply been recoded as a differentiated record. We will no longer be reusing undifferentiated records in this way to represent the last person on a record—this has caused too many</a:t>
            </a:r>
            <a:r>
              <a:rPr lang="en-US" baseline="0" dirty="0"/>
              <a:t> problems with machine manipulation of the file. Instead, the cataloger will either report the record to LC as described here, after which LC will create a new differentiated record for the person and delete the old record, </a:t>
            </a:r>
            <a:r>
              <a:rPr lang="en-US" i="1" baseline="0" dirty="0"/>
              <a:t>or</a:t>
            </a:r>
            <a:endParaRPr lang="en-US" dirty="0"/>
          </a:p>
        </p:txBody>
      </p:sp>
    </p:spTree>
    <p:extLst>
      <p:ext uri="{BB962C8B-B14F-4D97-AF65-F5344CB8AC3E}">
        <p14:creationId xmlns:p14="http://schemas.microsoft.com/office/powerpoint/2010/main" val="17357758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8189">
              <a:defRPr/>
            </a:pPr>
            <a:r>
              <a:rPr lang="en-US" dirty="0"/>
              <a:t>February 24, 2014</a:t>
            </a:r>
          </a:p>
          <a:p>
            <a:endParaRPr lang="en-US" dirty="0"/>
          </a:p>
          <a:p>
            <a:r>
              <a:rPr lang="en-US" dirty="0"/>
              <a:t>The cataloger will create a new record for the remaining person (assuming there is information, such as a birth date or something else, that</a:t>
            </a:r>
            <a:r>
              <a:rPr lang="en-US" baseline="0" dirty="0"/>
              <a:t> would make the authorized access point for the person different from that used in the undifferentiated record), and then report the undifferentiated record to LC for deletion as described here.</a:t>
            </a:r>
          </a:p>
          <a:p>
            <a:endParaRPr lang="en-US" dirty="0"/>
          </a:p>
          <a:p>
            <a:r>
              <a:rPr lang="en-US" dirty="0"/>
              <a:t>You</a:t>
            </a:r>
            <a:r>
              <a:rPr lang="en-US" baseline="0" dirty="0"/>
              <a:t> might want to do this if you have differentiating information beyond the name (birth date, fuller forms, etc.) for the last remaining person.</a:t>
            </a:r>
            <a:endParaRPr lang="en-US" dirty="0"/>
          </a:p>
        </p:txBody>
      </p:sp>
    </p:spTree>
    <p:extLst>
      <p:ext uri="{BB962C8B-B14F-4D97-AF65-F5344CB8AC3E}">
        <p14:creationId xmlns:p14="http://schemas.microsoft.com/office/powerpoint/2010/main" val="178367368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Image Placeholder 1"/>
          <p:cNvSpPr>
            <a:spLocks noGrp="1" noRot="1" noChangeAspect="1"/>
          </p:cNvSpPr>
          <p:nvPr>
            <p:ph type="sldImg"/>
          </p:nvPr>
        </p:nvSpPr>
        <p:spPr bwMode="auto">
          <a:noFill/>
          <a:ln>
            <a:solidFill>
              <a:srgbClr val="000000"/>
            </a:solidFill>
            <a:miter lim="800000"/>
            <a:headEnd/>
            <a:tailEnd/>
          </a:ln>
        </p:spPr>
      </p:sp>
      <p:sp>
        <p:nvSpPr>
          <p:cNvPr id="114690" name="Notes Placeholder 2"/>
          <p:cNvSpPr>
            <a:spLocks noGrp="1"/>
          </p:cNvSpPr>
          <p:nvPr>
            <p:ph type="body" idx="1"/>
          </p:nvPr>
        </p:nvSpPr>
        <p:spPr bwMode="auto">
          <a:noFill/>
        </p:spPr>
        <p:txBody>
          <a:bodyPr wrap="square" numCol="1" anchor="t" anchorCtr="0" compatLnSpc="1">
            <a:prstTxWarp prst="textNoShape">
              <a:avLst/>
            </a:prstTxWarp>
          </a:bodyPr>
          <a:lstStyle/>
          <a:p>
            <a:pPr defTabSz="932537" eaLnBrk="1" hangingPunct="1">
              <a:spcBef>
                <a:spcPct val="0"/>
              </a:spcBef>
              <a:defRPr/>
            </a:pPr>
            <a:r>
              <a:rPr lang="en-US" baseline="0" dirty="0"/>
              <a:t>October 3, 2024: added 375 back in the slide but with note not to use and revised instructor note</a:t>
            </a:r>
          </a:p>
          <a:p>
            <a:pPr defTabSz="932537" eaLnBrk="1" hangingPunct="1">
              <a:spcBef>
                <a:spcPct val="0"/>
              </a:spcBef>
              <a:defRPr/>
            </a:pPr>
            <a:r>
              <a:rPr lang="en-US" baseline="0" dirty="0"/>
              <a:t>January 23, 2023: removed 375 gender</a:t>
            </a:r>
          </a:p>
          <a:p>
            <a:pPr defTabSz="932537" eaLnBrk="1" hangingPunct="1">
              <a:spcBef>
                <a:spcPct val="0"/>
              </a:spcBef>
              <a:defRPr/>
            </a:pPr>
            <a:r>
              <a:rPr lang="en-US" baseline="0" dirty="0"/>
              <a:t>August 5, 2019: added Identifier for person element</a:t>
            </a:r>
            <a:endParaRPr lang="en-US" dirty="0"/>
          </a:p>
          <a:p>
            <a:pPr defTabSz="932537" eaLnBrk="1" hangingPunct="1">
              <a:spcBef>
                <a:spcPct val="0"/>
              </a:spcBef>
              <a:defRPr/>
            </a:pPr>
            <a:r>
              <a:rPr lang="en-US" dirty="0"/>
              <a:t>December</a:t>
            </a:r>
            <a:r>
              <a:rPr lang="en-US" baseline="0" dirty="0"/>
              <a:t> 12, 2016: removed “new” from slide; added missing elements; added RDA section numbers; and revised speaker notes</a:t>
            </a:r>
          </a:p>
          <a:p>
            <a:pPr defTabSz="932537" eaLnBrk="1" hangingPunct="1">
              <a:spcBef>
                <a:spcPct val="0"/>
              </a:spcBef>
              <a:defRPr/>
            </a:pPr>
            <a:endParaRPr lang="en-US" dirty="0"/>
          </a:p>
          <a:p>
            <a:pPr defTabSz="932537" eaLnBrk="1" hangingPunct="1">
              <a:spcBef>
                <a:spcPct val="0"/>
              </a:spcBef>
            </a:pPr>
            <a:r>
              <a:rPr lang="en-US" dirty="0"/>
              <a:t>These attributes are not added to authorized access points but recording them, if readily available, in RDA authority records is recommended by PCC since</a:t>
            </a:r>
            <a:r>
              <a:rPr lang="en-US" baseline="0" dirty="0"/>
              <a:t> they are important to the description of the person and additionally </a:t>
            </a:r>
            <a:r>
              <a:rPr lang="en-US" dirty="0"/>
              <a:t>might help with identification.  However, in 2022 PCC ceased recording gender in field 375.</a:t>
            </a:r>
          </a:p>
          <a:p>
            <a:pPr defTabSz="932537" eaLnBrk="1" hangingPunct="1">
              <a:spcBef>
                <a:spcPct val="0"/>
              </a:spcBef>
            </a:pPr>
            <a:endParaRPr lang="en-US" dirty="0"/>
          </a:p>
          <a:p>
            <a:pPr defTabSz="932537" eaLnBrk="1" hangingPunct="1">
              <a:spcBef>
                <a:spcPct val="0"/>
              </a:spcBef>
            </a:pPr>
            <a:r>
              <a:rPr lang="en-US" dirty="0"/>
              <a:t>DCM Z1 375: Do not use this field in new authority records. Whenever an existing record must be changed for any reason, delete any occurrence of field 375.</a:t>
            </a:r>
          </a:p>
        </p:txBody>
      </p:sp>
    </p:spTree>
    <p:extLst>
      <p:ext uri="{BB962C8B-B14F-4D97-AF65-F5344CB8AC3E}">
        <p14:creationId xmlns:p14="http://schemas.microsoft.com/office/powerpoint/2010/main" val="326460326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p:cNvSpPr>
            <a:spLocks noGrp="1" noRot="1" noChangeAspect="1"/>
          </p:cNvSpPr>
          <p:nvPr>
            <p:ph type="sldImg"/>
          </p:nvPr>
        </p:nvSpPr>
        <p:spPr bwMode="auto">
          <a:noFill/>
          <a:ln>
            <a:solidFill>
              <a:srgbClr val="000000"/>
            </a:solidFill>
            <a:miter lim="800000"/>
            <a:headEnd/>
            <a:tailEnd/>
          </a:ln>
        </p:spPr>
      </p:sp>
      <p:sp>
        <p:nvSpPr>
          <p:cNvPr id="1167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August 12, 2019: revised second</a:t>
            </a:r>
            <a:r>
              <a:rPr lang="en-US" baseline="0" dirty="0"/>
              <a:t> and third bullets and added final bullet</a:t>
            </a:r>
            <a:endParaRPr lang="en-US" dirty="0"/>
          </a:p>
          <a:p>
            <a:pPr eaLnBrk="1" hangingPunct="1">
              <a:spcBef>
                <a:spcPct val="0"/>
              </a:spcBef>
            </a:pPr>
            <a:endParaRPr lang="en-US" i="1" dirty="0"/>
          </a:p>
          <a:p>
            <a:pPr eaLnBrk="1" hangingPunct="1">
              <a:spcBef>
                <a:spcPct val="0"/>
              </a:spcBef>
            </a:pPr>
            <a:r>
              <a:rPr lang="en-US" sz="1000" i="1" dirty="0"/>
              <a:t>Example:   	</a:t>
            </a:r>
            <a:r>
              <a:rPr lang="en-US" sz="1000" dirty="0"/>
              <a:t>Geographic name in LC/NAF:  </a:t>
            </a:r>
          </a:p>
          <a:p>
            <a:pPr eaLnBrk="1" hangingPunct="1">
              <a:spcBef>
                <a:spcPct val="0"/>
              </a:spcBef>
            </a:pPr>
            <a:r>
              <a:rPr lang="en-US" sz="1000" dirty="0"/>
              <a:t>		151    Shiner (Tex.) </a:t>
            </a:r>
          </a:p>
          <a:p>
            <a:pPr eaLnBrk="1" hangingPunct="1">
              <a:spcBef>
                <a:spcPct val="0"/>
              </a:spcBef>
            </a:pPr>
            <a:r>
              <a:rPr lang="en-US" sz="1000" dirty="0"/>
              <a:t>	Form of name in 370:  </a:t>
            </a:r>
          </a:p>
          <a:p>
            <a:pPr eaLnBrk="1" hangingPunct="1">
              <a:spcBef>
                <a:spcPct val="0"/>
              </a:spcBef>
            </a:pPr>
            <a:r>
              <a:rPr lang="en-US" sz="1000" dirty="0"/>
              <a:t>		370    Shiner (Tex.) $2 </a:t>
            </a:r>
            <a:r>
              <a:rPr lang="en-US" sz="1000" dirty="0" err="1"/>
              <a:t>naf</a:t>
            </a:r>
            <a:endParaRPr lang="en-US" sz="1000" dirty="0"/>
          </a:p>
          <a:p>
            <a:pPr eaLnBrk="1" hangingPunct="1">
              <a:spcBef>
                <a:spcPct val="0"/>
              </a:spcBef>
            </a:pPr>
            <a:endParaRPr lang="en-US" sz="1000" dirty="0"/>
          </a:p>
          <a:p>
            <a:pPr eaLnBrk="1" hangingPunct="1">
              <a:spcBef>
                <a:spcPct val="0"/>
              </a:spcBef>
            </a:pPr>
            <a:r>
              <a:rPr lang="en-US" sz="1000" dirty="0"/>
              <a:t>Place of birth: RDA 9.8; MARC 370 $a</a:t>
            </a:r>
          </a:p>
          <a:p>
            <a:pPr eaLnBrk="1" hangingPunct="1">
              <a:spcBef>
                <a:spcPct val="0"/>
              </a:spcBef>
            </a:pPr>
            <a:r>
              <a:rPr lang="en-US" sz="1000" dirty="0"/>
              <a:t>Place of death: RDA 9.9; 370 $b</a:t>
            </a:r>
          </a:p>
          <a:p>
            <a:pPr eaLnBrk="1" hangingPunct="1">
              <a:spcBef>
                <a:spcPct val="0"/>
              </a:spcBef>
            </a:pPr>
            <a:r>
              <a:rPr lang="en-US" sz="1000" dirty="0"/>
              <a:t>Country or countries associated with the person: RDA 9.10; 370 $c</a:t>
            </a:r>
          </a:p>
          <a:p>
            <a:pPr eaLnBrk="1" hangingPunct="1">
              <a:spcBef>
                <a:spcPct val="0"/>
              </a:spcBef>
            </a:pPr>
            <a:r>
              <a:rPr lang="en-US" sz="1000" dirty="0"/>
              <a:t>Place or places (town, city, province, state, and/or country) in which the person resides or has resided: RDA 9.11; 370 $e</a:t>
            </a:r>
          </a:p>
          <a:p>
            <a:pPr eaLnBrk="1" hangingPunct="1">
              <a:spcBef>
                <a:spcPct val="0"/>
              </a:spcBef>
            </a:pPr>
            <a:r>
              <a:rPr lang="en-US" sz="1000" dirty="0"/>
              <a:t>Other associated place: 370 $f.  $f is typically used for places of employment, burial places, and other places that don’t fit into any of the other subfields.</a:t>
            </a:r>
          </a:p>
          <a:p>
            <a:pPr eaLnBrk="1" hangingPunct="1">
              <a:spcBef>
                <a:spcPct val="0"/>
              </a:spcBef>
            </a:pPr>
            <a:endParaRPr lang="en-US" sz="1000" dirty="0"/>
          </a:p>
          <a:p>
            <a:pPr eaLnBrk="1" hangingPunct="1">
              <a:spcBef>
                <a:spcPct val="0"/>
              </a:spcBef>
            </a:pPr>
            <a:r>
              <a:rPr lang="en-US" sz="1000" dirty="0"/>
              <a:t>If the place name has not been established, you do not need to establish it (though you may); record the name in the form it would have had if it had been established, but do not include $2 </a:t>
            </a:r>
            <a:r>
              <a:rPr lang="en-US" sz="1000" dirty="0" err="1"/>
              <a:t>naf</a:t>
            </a:r>
            <a:r>
              <a:rPr lang="en-US" sz="1000" dirty="0"/>
              <a:t> since it’s not in the authority file.</a:t>
            </a:r>
          </a:p>
          <a:p>
            <a:pPr eaLnBrk="1" hangingPunct="1">
              <a:spcBef>
                <a:spcPct val="0"/>
              </a:spcBef>
            </a:pPr>
            <a:endParaRPr lang="en-US" sz="1000" dirty="0"/>
          </a:p>
          <a:p>
            <a:pPr eaLnBrk="1" hangingPunct="1">
              <a:spcBef>
                <a:spcPct val="0"/>
              </a:spcBef>
            </a:pPr>
            <a:r>
              <a:rPr lang="en-US" sz="1000" dirty="0"/>
              <a:t>$2: Code from: </a:t>
            </a:r>
            <a:r>
              <a:rPr lang="en-US" sz="1000" i="1" dirty="0">
                <a:hlinkClick r:id="rId3"/>
              </a:rPr>
              <a:t>Subject Heading and Term Source Codes</a:t>
            </a:r>
            <a:r>
              <a:rPr lang="en-US" sz="1000" dirty="0"/>
              <a:t>.</a:t>
            </a:r>
          </a:p>
        </p:txBody>
      </p:sp>
    </p:spTree>
    <p:extLst>
      <p:ext uri="{BB962C8B-B14F-4D97-AF65-F5344CB8AC3E}">
        <p14:creationId xmlns:p14="http://schemas.microsoft.com/office/powerpoint/2010/main" val="187184361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p:cNvSpPr>
            <a:spLocks noGrp="1" noRot="1" noChangeAspect="1"/>
          </p:cNvSpPr>
          <p:nvPr>
            <p:ph type="sldImg"/>
          </p:nvPr>
        </p:nvSpPr>
        <p:spPr bwMode="auto">
          <a:noFill/>
          <a:ln>
            <a:solidFill>
              <a:srgbClr val="000000"/>
            </a:solidFill>
            <a:miter lim="800000"/>
            <a:headEnd/>
            <a:tailEnd/>
          </a:ln>
        </p:spPr>
      </p:sp>
      <p:sp>
        <p:nvSpPr>
          <p:cNvPr id="118786"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March</a:t>
            </a:r>
            <a:r>
              <a:rPr lang="en-US" baseline="0" dirty="0"/>
              <a:t> 1, 2019: changed “p.” to “pages” in notes</a:t>
            </a:r>
          </a:p>
          <a:p>
            <a:pPr defTabSz="918189" eaLnBrk="1" hangingPunct="1">
              <a:spcBef>
                <a:spcPct val="0"/>
              </a:spcBef>
              <a:defRPr/>
            </a:pPr>
            <a:endParaRPr lang="en-US" dirty="0"/>
          </a:p>
          <a:p>
            <a:pPr eaLnBrk="1" hangingPunct="1">
              <a:spcBef>
                <a:spcPct val="0"/>
              </a:spcBef>
            </a:pPr>
            <a:r>
              <a:rPr lang="en-US" dirty="0"/>
              <a:t>EXERCISE 4: </a:t>
            </a:r>
          </a:p>
          <a:p>
            <a:pPr eaLnBrk="1" hangingPunct="1">
              <a:spcBef>
                <a:spcPct val="0"/>
              </a:spcBef>
            </a:pPr>
            <a:r>
              <a:rPr lang="en-US" dirty="0"/>
              <a:t>Record information about places associated with Octavio Paz on your worksheet.</a:t>
            </a:r>
          </a:p>
          <a:p>
            <a:pPr eaLnBrk="1" hangingPunct="1">
              <a:spcBef>
                <a:spcPct val="0"/>
              </a:spcBef>
            </a:pPr>
            <a:endParaRPr lang="en-US" dirty="0"/>
          </a:p>
          <a:p>
            <a:pPr eaLnBrk="1" hangingPunct="1">
              <a:spcBef>
                <a:spcPct val="0"/>
              </a:spcBef>
            </a:pPr>
            <a:r>
              <a:rPr lang="en-US" dirty="0"/>
              <a:t>Reference for places: </a:t>
            </a:r>
            <a:r>
              <a:rPr lang="en-US" i="1" u="sng" dirty="0"/>
              <a:t>The collected poems of Octavio Paz, 1957-1987</a:t>
            </a:r>
            <a:r>
              <a:rPr lang="en-US" dirty="0"/>
              <a:t>, 1991: page xiii (Spain) page xiv (United States) page xv (Mexican Ambassador to India in 1962)</a:t>
            </a:r>
          </a:p>
          <a:p>
            <a:pPr defTabSz="922884" eaLnBrk="1" hangingPunct="1">
              <a:spcBef>
                <a:spcPct val="0"/>
              </a:spcBef>
              <a:defRPr/>
            </a:pPr>
            <a:r>
              <a:rPr lang="en-US" dirty="0"/>
              <a:t>    Wikipedia, November 5, 2012 (</a:t>
            </a:r>
            <a:r>
              <a:rPr lang="en-US" b="0" dirty="0"/>
              <a:t>Octavio Paz; Octavio Paz Lozano (March 31, 1914-April 19, 1998); Mexican poet, writer, and diplomat; lived in U.S., France, Spain, India, etc.)</a:t>
            </a:r>
          </a:p>
          <a:p>
            <a:pPr eaLnBrk="1" hangingPunct="1">
              <a:spcBef>
                <a:spcPct val="0"/>
              </a:spcBef>
            </a:pPr>
            <a:endParaRPr lang="en-US" dirty="0"/>
          </a:p>
          <a:p>
            <a:pPr eaLnBrk="1" hangingPunct="1">
              <a:spcBef>
                <a:spcPct val="0"/>
              </a:spcBef>
            </a:pPr>
            <a:endParaRPr lang="en-US" dirty="0"/>
          </a:p>
        </p:txBody>
      </p:sp>
    </p:spTree>
    <p:extLst>
      <p:ext uri="{BB962C8B-B14F-4D97-AF65-F5344CB8AC3E}">
        <p14:creationId xmlns:p14="http://schemas.microsoft.com/office/powerpoint/2010/main" val="154415019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p:cNvSpPr>
            <a:spLocks noGrp="1" noRot="1" noChangeAspect="1"/>
          </p:cNvSpPr>
          <p:nvPr>
            <p:ph type="sldImg"/>
          </p:nvPr>
        </p:nvSpPr>
        <p:spPr bwMode="auto">
          <a:noFill/>
          <a:ln>
            <a:solidFill>
              <a:srgbClr val="000000"/>
            </a:solidFill>
            <a:miter lim="800000"/>
            <a:headEnd/>
            <a:tailEnd/>
          </a:ln>
        </p:spPr>
      </p:sp>
      <p:sp>
        <p:nvSpPr>
          <p:cNvPr id="120834" name="Notes Placeholder 2"/>
          <p:cNvSpPr>
            <a:spLocks noGrp="1"/>
          </p:cNvSpPr>
          <p:nvPr>
            <p:ph type="body" idx="1"/>
          </p:nvPr>
        </p:nvSpPr>
        <p:spPr bwMode="auto">
          <a:noFill/>
        </p:spPr>
        <p:txBody>
          <a:bodyPr wrap="square" numCol="1" anchor="t" anchorCtr="0" compatLnSpc="1">
            <a:prstTxWarp prst="textNoShape">
              <a:avLst/>
            </a:prstTxWarp>
          </a:bodyPr>
          <a:lstStyle/>
          <a:p>
            <a:pPr defTabSz="932537" eaLnBrk="1" hangingPunct="1">
              <a:spcBef>
                <a:spcPct val="0"/>
              </a:spcBef>
              <a:defRPr/>
            </a:pPr>
            <a:r>
              <a:rPr lang="en-US" dirty="0"/>
              <a:t>November 15, 2019: revised third bullet of DCM Z1 best practice to match current text</a:t>
            </a:r>
          </a:p>
          <a:p>
            <a:pPr defTabSz="932537" eaLnBrk="1" hangingPunct="1">
              <a:spcBef>
                <a:spcPct val="0"/>
              </a:spcBef>
              <a:defRPr/>
            </a:pPr>
            <a:r>
              <a:rPr lang="en-US" dirty="0"/>
              <a:t>August 5, 2019: added 371 coded example</a:t>
            </a:r>
          </a:p>
          <a:p>
            <a:pPr defTabSz="932537" eaLnBrk="1" hangingPunct="1">
              <a:spcBef>
                <a:spcPct val="0"/>
              </a:spcBef>
              <a:defRPr/>
            </a:pPr>
            <a:endParaRPr lang="en-US" dirty="0"/>
          </a:p>
          <a:p>
            <a:pPr defTabSz="932537" eaLnBrk="1" hangingPunct="1">
              <a:spcBef>
                <a:spcPct val="0"/>
              </a:spcBef>
              <a:defRPr/>
            </a:pPr>
            <a:r>
              <a:rPr lang="en-US" dirty="0"/>
              <a:t>MARC field 371: If only a city or a country of residence is available for a person, that information logically would be better suited in a 370 field. </a:t>
            </a:r>
          </a:p>
          <a:p>
            <a:pPr defTabSz="932537" eaLnBrk="1" hangingPunct="1">
              <a:spcBef>
                <a:spcPct val="0"/>
              </a:spcBef>
            </a:pPr>
            <a:endParaRPr lang="en-US" dirty="0"/>
          </a:p>
          <a:p>
            <a:pPr defTabSz="932537" eaLnBrk="1" hangingPunct="1">
              <a:spcBef>
                <a:spcPct val="0"/>
              </a:spcBef>
            </a:pPr>
            <a:r>
              <a:rPr lang="en-US" dirty="0"/>
              <a:t>DCM Z1, 371:</a:t>
            </a:r>
          </a:p>
          <a:p>
            <a:pPr defTabSz="932537" eaLnBrk="1" hangingPunct="1">
              <a:spcBef>
                <a:spcPct val="0"/>
              </a:spcBef>
            </a:pPr>
            <a:r>
              <a:rPr lang="en-US" dirty="0"/>
              <a:t>Best practice:  </a:t>
            </a:r>
          </a:p>
          <a:p>
            <a:pPr defTabSz="932537" eaLnBrk="1" hangingPunct="1">
              <a:spcBef>
                <a:spcPct val="0"/>
              </a:spcBef>
            </a:pPr>
            <a:r>
              <a:rPr lang="en-US" dirty="0"/>
              <a:t>• Supply based on </a:t>
            </a:r>
            <a:r>
              <a:rPr lang="en-US" u="sng" dirty="0"/>
              <a:t>cataloger’s judgment</a:t>
            </a:r>
            <a:r>
              <a:rPr lang="en-US" dirty="0"/>
              <a:t>, if the information is </a:t>
            </a:r>
            <a:r>
              <a:rPr lang="en-US" u="sng" dirty="0"/>
              <a:t>readily</a:t>
            </a:r>
            <a:r>
              <a:rPr lang="en-US" dirty="0"/>
              <a:t> available and not already being recorded in field 370 subfield $e (Place of residence/headquarters). </a:t>
            </a:r>
          </a:p>
          <a:p>
            <a:pPr defTabSz="932537" eaLnBrk="1" hangingPunct="1">
              <a:spcBef>
                <a:spcPct val="0"/>
              </a:spcBef>
            </a:pPr>
            <a:r>
              <a:rPr lang="en-US" dirty="0"/>
              <a:t>• In cases where subfield $a is not recorded, include at a minimum subfield $m (Electronic mail address) or subfield $b (City). </a:t>
            </a:r>
          </a:p>
          <a:p>
            <a:pPr defTabSz="932537" eaLnBrk="1" hangingPunct="1">
              <a:spcBef>
                <a:spcPct val="0"/>
              </a:spcBef>
            </a:pPr>
            <a:r>
              <a:rPr lang="en-US" dirty="0"/>
              <a:t>• D</a:t>
            </a:r>
            <a:r>
              <a:rPr lang="en-US" baseline="0" dirty="0"/>
              <a:t>o not </a:t>
            </a:r>
            <a:r>
              <a:rPr lang="en-US" dirty="0"/>
              <a:t>record physical addresses for living people. </a:t>
            </a:r>
          </a:p>
          <a:p>
            <a:pPr defTabSz="932537" eaLnBrk="1" hangingPunct="1">
              <a:spcBef>
                <a:spcPct val="0"/>
              </a:spcBef>
            </a:pPr>
            <a:r>
              <a:rPr lang="en-US" dirty="0"/>
              <a:t>• Catalogers are not required to maintain address information when updating a record that contains an address. </a:t>
            </a:r>
          </a:p>
        </p:txBody>
      </p:sp>
    </p:spTree>
    <p:extLst>
      <p:ext uri="{BB962C8B-B14F-4D97-AF65-F5344CB8AC3E}">
        <p14:creationId xmlns:p14="http://schemas.microsoft.com/office/powerpoint/2010/main" val="420676402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Image Placeholder 1"/>
          <p:cNvSpPr>
            <a:spLocks noGrp="1" noRot="1" noChangeAspect="1"/>
          </p:cNvSpPr>
          <p:nvPr>
            <p:ph type="sldImg"/>
          </p:nvPr>
        </p:nvSpPr>
        <p:spPr bwMode="auto">
          <a:noFill/>
          <a:ln>
            <a:solidFill>
              <a:srgbClr val="000000"/>
            </a:solidFill>
            <a:miter lim="800000"/>
            <a:headEnd/>
            <a:tailEnd/>
          </a:ln>
        </p:spPr>
      </p:sp>
      <p:sp>
        <p:nvSpPr>
          <p:cNvPr id="122882"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baseline="0" dirty="0"/>
              <a:t>November 15, 2019: added text from DCM Z1 to notes</a:t>
            </a:r>
          </a:p>
          <a:p>
            <a:pPr defTabSz="918189" eaLnBrk="1" hangingPunct="1">
              <a:spcBef>
                <a:spcPct val="0"/>
              </a:spcBef>
              <a:defRPr/>
            </a:pPr>
            <a:r>
              <a:rPr lang="en-US" baseline="0" dirty="0"/>
              <a:t>August 5, 2019: added FAST example</a:t>
            </a:r>
          </a:p>
          <a:p>
            <a:pPr defTabSz="918189" eaLnBrk="1" hangingPunct="1">
              <a:spcBef>
                <a:spcPct val="0"/>
              </a:spcBef>
              <a:defRPr/>
            </a:pPr>
            <a:r>
              <a:rPr lang="en-US" dirty="0"/>
              <a:t>March 1, 2019:</a:t>
            </a:r>
            <a:r>
              <a:rPr lang="en-US" baseline="0" dirty="0"/>
              <a:t> a</a:t>
            </a:r>
            <a:r>
              <a:rPr lang="en-US" dirty="0"/>
              <a:t>dded final</a:t>
            </a:r>
            <a:r>
              <a:rPr lang="en-US" baseline="0" dirty="0"/>
              <a:t> two bullet points</a:t>
            </a:r>
          </a:p>
          <a:p>
            <a:pPr defTabSz="918189" eaLnBrk="1" hangingPunct="1">
              <a:spcBef>
                <a:spcPct val="0"/>
              </a:spcBef>
              <a:defRPr/>
            </a:pPr>
            <a:endParaRPr lang="en-US" dirty="0"/>
          </a:p>
          <a:p>
            <a:pPr defTabSz="918189" eaLnBrk="1" hangingPunct="1">
              <a:spcBef>
                <a:spcPct val="0"/>
              </a:spcBef>
              <a:defRPr/>
            </a:pPr>
            <a:r>
              <a:rPr lang="en-US" dirty="0"/>
              <a:t>Information on field of activity can be taken from any source.</a:t>
            </a:r>
          </a:p>
          <a:p>
            <a:pPr defTabSz="918189" eaLnBrk="1" hangingPunct="1">
              <a:spcBef>
                <a:spcPct val="0"/>
              </a:spcBef>
              <a:defRPr/>
            </a:pPr>
            <a:endParaRPr lang="en-US" dirty="0"/>
          </a:p>
          <a:p>
            <a:pPr eaLnBrk="1" hangingPunct="1">
              <a:spcBef>
                <a:spcPct val="0"/>
              </a:spcBef>
            </a:pPr>
            <a:r>
              <a:rPr lang="en-US" dirty="0"/>
              <a:t>DCM Z1 372:</a:t>
            </a:r>
          </a:p>
          <a:p>
            <a:pPr eaLnBrk="1" hangingPunct="1">
              <a:spcBef>
                <a:spcPct val="0"/>
              </a:spcBef>
            </a:pPr>
            <a:endParaRPr lang="en-US" dirty="0"/>
          </a:p>
          <a:p>
            <a:pPr eaLnBrk="1" hangingPunct="1">
              <a:spcBef>
                <a:spcPct val="0"/>
              </a:spcBef>
            </a:pPr>
            <a:r>
              <a:rPr lang="en-US" dirty="0"/>
              <a:t>Prefer controlled vocabulary, such as LCSH or </a:t>
            </a:r>
            <a:r>
              <a:rPr lang="en-US" dirty="0" err="1"/>
              <a:t>MeSH</a:t>
            </a:r>
            <a:r>
              <a:rPr lang="en-US" dirty="0"/>
              <a:t>, recording the source in subfield $2. For consistency, capitalize the first term in each subfield $a. Field of activity is </a:t>
            </a:r>
            <a:r>
              <a:rPr lang="en-US" u="sng" dirty="0"/>
              <a:t>not</a:t>
            </a:r>
            <a:r>
              <a:rPr lang="en-US" dirty="0"/>
              <a:t> recorded as part of an access point (RDA 9.15.1.3). </a:t>
            </a:r>
          </a:p>
          <a:p>
            <a:pPr eaLnBrk="1" hangingPunct="1">
              <a:spcBef>
                <a:spcPct val="0"/>
              </a:spcBef>
            </a:pPr>
            <a:endParaRPr lang="en-US" dirty="0"/>
          </a:p>
          <a:p>
            <a:pPr eaLnBrk="1" hangingPunct="1">
              <a:spcBef>
                <a:spcPct val="0"/>
              </a:spcBef>
            </a:pPr>
            <a:r>
              <a:rPr lang="en-US" dirty="0"/>
              <a:t>If using an LCSH subject heading string for field of activity, replace the subfield coding for the subdivision(s) with two hyphens and close up the spaces between the main heading and subdivision(s). </a:t>
            </a:r>
          </a:p>
          <a:p>
            <a:pPr eaLnBrk="1" hangingPunct="1">
              <a:spcBef>
                <a:spcPct val="0"/>
              </a:spcBef>
            </a:pPr>
            <a:endParaRPr lang="en-US" dirty="0"/>
          </a:p>
          <a:p>
            <a:pPr eaLnBrk="1" hangingPunct="1">
              <a:spcBef>
                <a:spcPct val="0"/>
              </a:spcBef>
            </a:pPr>
            <a:r>
              <a:rPr lang="en-US" dirty="0"/>
              <a:t>If using an entity from the LC/NAF for field of activity, remove any subfield coding not authorized for use in the 372 field.</a:t>
            </a:r>
          </a:p>
          <a:p>
            <a:pPr eaLnBrk="1" hangingPunct="1">
              <a:spcBef>
                <a:spcPct val="0"/>
              </a:spcBef>
            </a:pPr>
            <a:endParaRPr lang="en-US" dirty="0"/>
          </a:p>
          <a:p>
            <a:pPr eaLnBrk="1" hangingPunct="1">
              <a:spcBef>
                <a:spcPct val="0"/>
              </a:spcBef>
            </a:pPr>
            <a:r>
              <a:rPr lang="en-US" dirty="0"/>
              <a:t>If the only addition to an existing field is an additional term from the same vocabulary, repeat the affected subfield. If the vocabulary source differs, or if another associated element differs (such as a range of dates), repeat the field.</a:t>
            </a:r>
          </a:p>
          <a:p>
            <a:pPr eaLnBrk="1" hangingPunct="1">
              <a:spcBef>
                <a:spcPct val="0"/>
              </a:spcBef>
            </a:pPr>
            <a:endParaRPr lang="en-US" dirty="0"/>
          </a:p>
          <a:p>
            <a:pPr eaLnBrk="1" hangingPunct="1">
              <a:spcBef>
                <a:spcPct val="0"/>
              </a:spcBef>
            </a:pPr>
            <a:r>
              <a:rPr lang="en-US" i="1" dirty="0"/>
              <a:t>Note:</a:t>
            </a:r>
            <a:r>
              <a:rPr lang="en-US" dirty="0"/>
              <a:t> the</a:t>
            </a:r>
            <a:r>
              <a:rPr lang="en-US" baseline="0" dirty="0"/>
              <a:t> Lincoln example is coded LCSH because the full string is authorized by LCSH and SCM rules, even though the first element (Lincoln, Abraham, 1809-1865) is from NAF.</a:t>
            </a:r>
            <a:endParaRPr lang="en-US" dirty="0"/>
          </a:p>
          <a:p>
            <a:pPr eaLnBrk="1" hangingPunct="1">
              <a:spcBef>
                <a:spcPct val="0"/>
              </a:spcBef>
            </a:pPr>
            <a:endParaRPr lang="en-US" dirty="0"/>
          </a:p>
          <a:p>
            <a:pPr eaLnBrk="1" hangingPunct="1">
              <a:spcBef>
                <a:spcPct val="0"/>
              </a:spcBef>
            </a:pPr>
            <a:endParaRPr lang="en-US" dirty="0"/>
          </a:p>
        </p:txBody>
      </p:sp>
    </p:spTree>
    <p:extLst>
      <p:ext uri="{BB962C8B-B14F-4D97-AF65-F5344CB8AC3E}">
        <p14:creationId xmlns:p14="http://schemas.microsoft.com/office/powerpoint/2010/main" val="111003886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October 2, 2024: updated image without 375 field</a:t>
            </a:r>
          </a:p>
          <a:p>
            <a:r>
              <a:rPr lang="en-US" dirty="0"/>
              <a:t>November 15, 2019</a:t>
            </a:r>
          </a:p>
          <a:p>
            <a:endParaRPr lang="en-US" dirty="0"/>
          </a:p>
          <a:p>
            <a:r>
              <a:rPr lang="en-US" dirty="0"/>
              <a:t>If terms for field of activity come from different controlled vocabularies, repeat the 372 field.  The source of the controlled terms is given in subfield $2.  The first 372 in the slide shows terms taken from the LC Genre/Form Term list and the second 372 shows a term from LCSH.</a:t>
            </a:r>
          </a:p>
        </p:txBody>
      </p:sp>
    </p:spTree>
    <p:extLst>
      <p:ext uri="{BB962C8B-B14F-4D97-AF65-F5344CB8AC3E}">
        <p14:creationId xmlns:p14="http://schemas.microsoft.com/office/powerpoint/2010/main" val="296394405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Image Placeholder 1"/>
          <p:cNvSpPr>
            <a:spLocks noGrp="1" noRot="1" noChangeAspect="1"/>
          </p:cNvSpPr>
          <p:nvPr>
            <p:ph type="sldImg"/>
          </p:nvPr>
        </p:nvSpPr>
        <p:spPr bwMode="auto">
          <a:noFill/>
          <a:ln>
            <a:solidFill>
              <a:srgbClr val="000000"/>
            </a:solidFill>
            <a:miter lim="800000"/>
            <a:headEnd/>
            <a:tailEnd/>
          </a:ln>
        </p:spPr>
      </p:sp>
      <p:sp>
        <p:nvSpPr>
          <p:cNvPr id="124930" name="Notes Placeholder 2"/>
          <p:cNvSpPr>
            <a:spLocks noGrp="1"/>
          </p:cNvSpPr>
          <p:nvPr>
            <p:ph type="body" idx="1"/>
          </p:nvPr>
        </p:nvSpPr>
        <p:spPr bwMode="auto">
          <a:noFill/>
        </p:spPr>
        <p:txBody>
          <a:bodyPr wrap="square" numCol="1" anchor="t" anchorCtr="0" compatLnSpc="1">
            <a:prstTxWarp prst="textNoShape">
              <a:avLst/>
            </a:prstTxWarp>
          </a:bodyPr>
          <a:lstStyle/>
          <a:p>
            <a:pPr defTabSz="932537" eaLnBrk="1" hangingPunct="1">
              <a:spcBef>
                <a:spcPct val="0"/>
              </a:spcBef>
            </a:pPr>
            <a:r>
              <a:rPr lang="en-US" dirty="0"/>
              <a:t>November 15, 2019</a:t>
            </a:r>
            <a:r>
              <a:rPr lang="en-US" baseline="0" dirty="0"/>
              <a:t>: revised examples, speaker notes</a:t>
            </a:r>
            <a:endParaRPr lang="en-US" dirty="0"/>
          </a:p>
          <a:p>
            <a:pPr defTabSz="932537" eaLnBrk="1" hangingPunct="1">
              <a:spcBef>
                <a:spcPct val="0"/>
              </a:spcBef>
            </a:pPr>
            <a:endParaRPr lang="en-US" dirty="0"/>
          </a:p>
          <a:p>
            <a:pPr defTabSz="932537" eaLnBrk="1" hangingPunct="1">
              <a:spcBef>
                <a:spcPct val="0"/>
              </a:spcBef>
            </a:pPr>
            <a:r>
              <a:rPr lang="en-US" dirty="0"/>
              <a:t>Field of Activity and Occupation are separate elements. The examples</a:t>
            </a:r>
            <a:r>
              <a:rPr lang="en-US" baseline="0" dirty="0"/>
              <a:t> illustrate what might be recorded in a description of a professor of sociology.</a:t>
            </a:r>
            <a:endParaRPr lang="en-US" dirty="0"/>
          </a:p>
          <a:p>
            <a:pPr defTabSz="932537" eaLnBrk="1" hangingPunct="1">
              <a:spcBef>
                <a:spcPct val="0"/>
              </a:spcBef>
            </a:pPr>
            <a:endParaRPr lang="en-US" dirty="0"/>
          </a:p>
          <a:p>
            <a:pPr defTabSz="932537" eaLnBrk="1" hangingPunct="1">
              <a:spcBef>
                <a:spcPct val="0"/>
              </a:spcBef>
            </a:pPr>
            <a:r>
              <a:rPr lang="en-US" dirty="0"/>
              <a:t>DCM Z1 says to prefer controlled vocabulary for both fields in which case indicate the source in subfield $2.  </a:t>
            </a:r>
          </a:p>
          <a:p>
            <a:pPr defTabSz="932537" eaLnBrk="1" hangingPunct="1">
              <a:spcBef>
                <a:spcPct val="0"/>
              </a:spcBef>
            </a:pPr>
            <a:endParaRPr lang="en-US" dirty="0"/>
          </a:p>
        </p:txBody>
      </p:sp>
    </p:spTree>
    <p:extLst>
      <p:ext uri="{BB962C8B-B14F-4D97-AF65-F5344CB8AC3E}">
        <p14:creationId xmlns:p14="http://schemas.microsoft.com/office/powerpoint/2010/main" val="66982762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pPr defTabSz="922884" eaLnBrk="1" hangingPunct="1">
              <a:spcBef>
                <a:spcPct val="0"/>
              </a:spcBef>
              <a:defRPr/>
            </a:pPr>
            <a:r>
              <a:rPr lang="en-US" baseline="0" dirty="0"/>
              <a:t>November 15, 2019: revised fourth bullet and instructor notes</a:t>
            </a:r>
            <a:endParaRPr lang="en-US" dirty="0"/>
          </a:p>
          <a:p>
            <a:pPr eaLnBrk="1" hangingPunct="1">
              <a:spcBef>
                <a:spcPct val="0"/>
              </a:spcBef>
            </a:pPr>
            <a:r>
              <a:rPr lang="en-US" dirty="0"/>
              <a:t>August</a:t>
            </a:r>
            <a:r>
              <a:rPr lang="en-US" baseline="0" dirty="0"/>
              <a:t> 5, 2019: added some examples (two established) and one unestablished</a:t>
            </a:r>
          </a:p>
          <a:p>
            <a:pPr eaLnBrk="1" hangingPunct="1">
              <a:spcBef>
                <a:spcPct val="0"/>
              </a:spcBef>
            </a:pPr>
            <a:endParaRPr lang="en-US" dirty="0"/>
          </a:p>
          <a:p>
            <a:pPr eaLnBrk="1" hangingPunct="1">
              <a:spcBef>
                <a:spcPct val="0"/>
              </a:spcBef>
            </a:pPr>
            <a:r>
              <a:rPr lang="en-US" dirty="0"/>
              <a:t>Prefer a controlled vocabulary, such as the LC/NACO Authority File. Subfield coding for subordinate bodies is not used in the 373 field.</a:t>
            </a:r>
          </a:p>
          <a:p>
            <a:pPr eaLnBrk="1" hangingPunct="1">
              <a:spcBef>
                <a:spcPct val="0"/>
              </a:spcBef>
            </a:pPr>
            <a:endParaRPr lang="en-US" dirty="0"/>
          </a:p>
          <a:p>
            <a:pPr eaLnBrk="1" hangingPunct="1">
              <a:spcBef>
                <a:spcPct val="0"/>
              </a:spcBef>
            </a:pPr>
            <a:r>
              <a:rPr lang="en-US" dirty="0"/>
              <a:t>MARC field: 373</a:t>
            </a:r>
          </a:p>
          <a:p>
            <a:pPr eaLnBrk="1" hangingPunct="1">
              <a:spcBef>
                <a:spcPct val="0"/>
              </a:spcBef>
            </a:pPr>
            <a:r>
              <a:rPr lang="en-US" dirty="0"/>
              <a:t>	$a - Associated group</a:t>
            </a:r>
          </a:p>
          <a:p>
            <a:pPr eaLnBrk="1" hangingPunct="1">
              <a:spcBef>
                <a:spcPct val="0"/>
              </a:spcBef>
            </a:pPr>
            <a:r>
              <a:rPr lang="en-US" dirty="0"/>
              <a:t>	$s - Start period</a:t>
            </a:r>
          </a:p>
          <a:p>
            <a:pPr eaLnBrk="1" hangingPunct="1">
              <a:spcBef>
                <a:spcPct val="0"/>
              </a:spcBef>
            </a:pPr>
            <a:r>
              <a:rPr lang="en-US" dirty="0"/>
              <a:t>	$t - End period</a:t>
            </a:r>
          </a:p>
          <a:p>
            <a:pPr eaLnBrk="1" hangingPunct="1">
              <a:spcBef>
                <a:spcPct val="0"/>
              </a:spcBef>
            </a:pPr>
            <a:r>
              <a:rPr lang="en-US" dirty="0"/>
              <a:t>	$u - Uniform Resource Identifier</a:t>
            </a:r>
          </a:p>
          <a:p>
            <a:pPr eaLnBrk="1" hangingPunct="1">
              <a:spcBef>
                <a:spcPct val="0"/>
              </a:spcBef>
            </a:pPr>
            <a:r>
              <a:rPr lang="en-US" dirty="0"/>
              <a:t>	$v - Source of information</a:t>
            </a:r>
          </a:p>
          <a:p>
            <a:pPr eaLnBrk="1" hangingPunct="1">
              <a:spcBef>
                <a:spcPct val="0"/>
              </a:spcBef>
            </a:pPr>
            <a:r>
              <a:rPr lang="en-US" dirty="0"/>
              <a:t>	$2 - Source of term</a:t>
            </a:r>
          </a:p>
          <a:p>
            <a:pPr eaLnBrk="1" hangingPunct="1">
              <a:spcBef>
                <a:spcPct val="0"/>
              </a:spcBef>
            </a:pPr>
            <a:r>
              <a:rPr lang="en-US" dirty="0"/>
              <a:t>	</a:t>
            </a:r>
          </a:p>
          <a:p>
            <a:pPr eaLnBrk="1" hangingPunct="1">
              <a:spcBef>
                <a:spcPct val="0"/>
              </a:spcBef>
            </a:pPr>
            <a:r>
              <a:rPr lang="en-US" dirty="0"/>
              <a:t>If not in the NAF and you use the preferred form of the name of the group, there is no need to establish it</a:t>
            </a:r>
            <a:r>
              <a:rPr lang="en-US" baseline="0" dirty="0"/>
              <a:t>, though you may.  If the name is not established, do not include $2 in the 373 field.  Note that </a:t>
            </a:r>
            <a:r>
              <a:rPr lang="en-US" i="1" baseline="0" dirty="0"/>
              <a:t>only the preferred name is recorded</a:t>
            </a:r>
            <a:r>
              <a:rPr lang="en-US" baseline="0" dirty="0"/>
              <a:t>, not the form the authorized access point would be if established, which could include qualifiers.  </a:t>
            </a:r>
            <a:r>
              <a:rPr lang="en-US" i="1" baseline="0" dirty="0"/>
              <a:t>Example:</a:t>
            </a:r>
            <a:r>
              <a:rPr lang="en-US" baseline="0" dirty="0"/>
              <a:t>  373  Blue Canoe    If it were established, its authorized access point would be Blue Canoe (Firm).</a:t>
            </a:r>
            <a:endParaRPr lang="en-US" dirty="0"/>
          </a:p>
        </p:txBody>
      </p:sp>
    </p:spTree>
    <p:extLst>
      <p:ext uri="{BB962C8B-B14F-4D97-AF65-F5344CB8AC3E}">
        <p14:creationId xmlns:p14="http://schemas.microsoft.com/office/powerpoint/2010/main" val="10716841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p:cNvSpPr>
          <p:nvPr>
            <p:ph type="sldImg"/>
          </p:nvPr>
        </p:nvSpPr>
        <p:spPr bwMode="auto">
          <a:noFill/>
          <a:ln>
            <a:solidFill>
              <a:srgbClr val="000000"/>
            </a:solidFill>
            <a:miter lim="800000"/>
            <a:headEnd/>
            <a:tailEnd/>
          </a:ln>
        </p:spPr>
      </p:sp>
      <p:sp>
        <p:nvSpPr>
          <p:cNvPr id="131074"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November 15, 2019: revised instructor notes</a:t>
            </a:r>
          </a:p>
          <a:p>
            <a:pPr defTabSz="918189" eaLnBrk="1" hangingPunct="1">
              <a:spcBef>
                <a:spcPct val="0"/>
              </a:spcBef>
              <a:defRPr/>
            </a:pPr>
            <a:endParaRPr lang="en-US" dirty="0"/>
          </a:p>
          <a:p>
            <a:pPr eaLnBrk="1" hangingPunct="1">
              <a:spcBef>
                <a:spcPct val="0"/>
              </a:spcBef>
            </a:pPr>
            <a:r>
              <a:rPr lang="en-US" dirty="0">
                <a:cs typeface="Arial" charset="0"/>
              </a:rPr>
              <a:t>Language of the person is a language used by the person in creating or contributing to a resource.  </a:t>
            </a:r>
            <a:r>
              <a:rPr lang="en-US" i="1" dirty="0">
                <a:cs typeface="Arial" charset="0"/>
              </a:rPr>
              <a:t>Not</a:t>
            </a:r>
            <a:r>
              <a:rPr lang="en-US" dirty="0">
                <a:cs typeface="Arial" charset="0"/>
              </a:rPr>
              <a:t> languages a person knows, speaks at home, etc.  Only languages that would be coded in bib records for works and expressions created or contributed to by the person.</a:t>
            </a:r>
            <a:endParaRPr lang="en-US" dirty="0"/>
          </a:p>
          <a:p>
            <a:pPr eaLnBrk="1" hangingPunct="1">
              <a:spcBef>
                <a:spcPct val="0"/>
              </a:spcBef>
            </a:pPr>
            <a:endParaRPr lang="en-US" dirty="0"/>
          </a:p>
          <a:p>
            <a:pPr eaLnBrk="1" hangingPunct="1">
              <a:spcBef>
                <a:spcPct val="0"/>
              </a:spcBef>
            </a:pPr>
            <a:r>
              <a:rPr lang="en-US" dirty="0"/>
              <a:t>Prefer language codes over language terms, using codes from the MARC Code List for Languages available at: http://www.loc.gov/marc/languages/langhome.html  </a:t>
            </a:r>
          </a:p>
          <a:p>
            <a:pPr eaLnBrk="1" hangingPunct="1">
              <a:spcBef>
                <a:spcPct val="0"/>
              </a:spcBef>
            </a:pPr>
            <a:endParaRPr lang="en-US" dirty="0"/>
          </a:p>
          <a:p>
            <a:pPr eaLnBrk="1" hangingPunct="1">
              <a:spcBef>
                <a:spcPct val="0"/>
              </a:spcBef>
            </a:pPr>
            <a:r>
              <a:rPr lang="en-US" dirty="0"/>
              <a:t>Code in MARC field 377 $a.  Use subfield $l (Language term) only if the MARC code for the particular language is not available in the MARC Code List for Languages and a </a:t>
            </a:r>
            <a:r>
              <a:rPr lang="en-US" i="1" dirty="0"/>
              <a:t>collective MARC code </a:t>
            </a:r>
            <a:r>
              <a:rPr lang="en-US" i="0" dirty="0"/>
              <a:t>is </a:t>
            </a:r>
            <a:r>
              <a:rPr lang="en-US" dirty="0"/>
              <a:t>recorded in $a.  For example for a person who creates works in </a:t>
            </a:r>
            <a:r>
              <a:rPr lang="en-US" dirty="0" err="1"/>
              <a:t>Ronga</a:t>
            </a:r>
            <a:r>
              <a:rPr lang="en-US" dirty="0"/>
              <a:t>, MARC uses a collective code “</a:t>
            </a:r>
            <a:r>
              <a:rPr lang="en-US" dirty="0" err="1"/>
              <a:t>bnt</a:t>
            </a:r>
            <a:r>
              <a:rPr lang="en-US" dirty="0"/>
              <a:t>” for Bantu (Other).   In this situation, both $a and $l are used:  377  </a:t>
            </a:r>
            <a:r>
              <a:rPr lang="en-US" dirty="0" err="1"/>
              <a:t>bnt</a:t>
            </a:r>
            <a:r>
              <a:rPr lang="en-US" dirty="0"/>
              <a:t> $l </a:t>
            </a:r>
            <a:r>
              <a:rPr lang="en-US" dirty="0" err="1"/>
              <a:t>Ronga</a:t>
            </a:r>
            <a:endParaRPr lang="en-US" dirty="0"/>
          </a:p>
          <a:p>
            <a:pPr eaLnBrk="1" hangingPunct="1">
              <a:spcBef>
                <a:spcPct val="0"/>
              </a:spcBef>
            </a:pPr>
            <a:endParaRPr lang="en-US" dirty="0"/>
          </a:p>
          <a:p>
            <a:pPr eaLnBrk="1" hangingPunct="1">
              <a:spcBef>
                <a:spcPct val="0"/>
              </a:spcBef>
            </a:pPr>
            <a:r>
              <a:rPr lang="en-US" dirty="0"/>
              <a:t>Subfield $2 is not required when the MARC Code List for Languages is used as the language source code.</a:t>
            </a:r>
          </a:p>
          <a:p>
            <a:pPr eaLnBrk="1" hangingPunct="1">
              <a:spcBef>
                <a:spcPct val="0"/>
              </a:spcBef>
            </a:pPr>
            <a:endParaRPr lang="en-US" dirty="0"/>
          </a:p>
          <a:p>
            <a:pPr eaLnBrk="1" hangingPunct="1">
              <a:spcBef>
                <a:spcPct val="0"/>
              </a:spcBef>
            </a:pPr>
            <a:r>
              <a:rPr lang="en-US" dirty="0"/>
              <a:t>Another option if the particular language code is not available in that list is to supply an additional 377 field from another language code list and use the second indicator value "7" with subfield $2 containing a code for a language source list (use the list of MARC-registered language lists in Language code and term source codes: </a:t>
            </a:r>
            <a:r>
              <a:rPr lang="en-US" dirty="0">
                <a:hlinkClick r:id="rId3"/>
              </a:rPr>
              <a:t>http://www.loc.gov/standards/sourcelist/language.html</a:t>
            </a:r>
            <a:r>
              <a:rPr lang="en-US" dirty="0"/>
              <a:t>). </a:t>
            </a:r>
          </a:p>
          <a:p>
            <a:pPr eaLnBrk="1" hangingPunct="1">
              <a:spcBef>
                <a:spcPct val="0"/>
              </a:spcBef>
            </a:pPr>
            <a:endParaRPr lang="en-US" dirty="0"/>
          </a:p>
          <a:p>
            <a:pPr eaLnBrk="1" hangingPunct="1">
              <a:spcBef>
                <a:spcPct val="0"/>
              </a:spcBef>
            </a:pPr>
            <a:r>
              <a:rPr lang="en-US" dirty="0"/>
              <a:t>For example:</a:t>
            </a:r>
          </a:p>
          <a:p>
            <a:pPr eaLnBrk="1" hangingPunct="1">
              <a:spcBef>
                <a:spcPct val="0"/>
              </a:spcBef>
            </a:pPr>
            <a:r>
              <a:rPr lang="en-US" dirty="0"/>
              <a:t>377 __  </a:t>
            </a:r>
            <a:r>
              <a:rPr lang="en-US" dirty="0" err="1"/>
              <a:t>bnt</a:t>
            </a:r>
            <a:r>
              <a:rPr lang="en-US" dirty="0"/>
              <a:t> $l </a:t>
            </a:r>
            <a:r>
              <a:rPr lang="en-US" dirty="0" err="1"/>
              <a:t>Ronga</a:t>
            </a:r>
            <a:endParaRPr lang="en-US" dirty="0"/>
          </a:p>
          <a:p>
            <a:pPr eaLnBrk="1" hangingPunct="1">
              <a:spcBef>
                <a:spcPct val="0"/>
              </a:spcBef>
            </a:pPr>
            <a:r>
              <a:rPr lang="en-US" dirty="0"/>
              <a:t>377 _7  </a:t>
            </a:r>
            <a:r>
              <a:rPr lang="en-US" dirty="0" err="1"/>
              <a:t>rng</a:t>
            </a:r>
            <a:r>
              <a:rPr lang="en-US" dirty="0"/>
              <a:t> $2 iso639-3</a:t>
            </a:r>
          </a:p>
          <a:p>
            <a:pPr eaLnBrk="1" hangingPunct="1">
              <a:spcBef>
                <a:spcPct val="0"/>
              </a:spcBef>
            </a:pPr>
            <a:r>
              <a:rPr lang="en-US" dirty="0"/>
              <a:t>377 _7  rong1268 $2 </a:t>
            </a:r>
            <a:r>
              <a:rPr lang="en-US" dirty="0" err="1"/>
              <a:t>glotto</a:t>
            </a:r>
            <a:endParaRPr lang="en-US" dirty="0"/>
          </a:p>
          <a:p>
            <a:pPr eaLnBrk="1" hangingPunct="1">
              <a:spcBef>
                <a:spcPct val="0"/>
              </a:spcBef>
            </a:pPr>
            <a:endParaRPr lang="en-US" dirty="0"/>
          </a:p>
          <a:p>
            <a:pPr eaLnBrk="1" hangingPunct="1">
              <a:spcBef>
                <a:spcPct val="0"/>
              </a:spcBef>
            </a:pPr>
            <a:r>
              <a:rPr lang="en-US" dirty="0"/>
              <a:t>“</a:t>
            </a:r>
            <a:r>
              <a:rPr lang="en-US" dirty="0" err="1"/>
              <a:t>rng</a:t>
            </a:r>
            <a:r>
              <a:rPr lang="en-US" dirty="0"/>
              <a:t>” is the ISO 639-3 code for </a:t>
            </a:r>
            <a:r>
              <a:rPr lang="en-US" dirty="0" err="1"/>
              <a:t>Ronga</a:t>
            </a:r>
            <a:r>
              <a:rPr lang="en-US" dirty="0"/>
              <a:t>; “rong1268” is the code for </a:t>
            </a:r>
            <a:r>
              <a:rPr lang="en-US" dirty="0" err="1"/>
              <a:t>Ronga</a:t>
            </a:r>
            <a:r>
              <a:rPr lang="en-US" dirty="0"/>
              <a:t> in </a:t>
            </a:r>
            <a:r>
              <a:rPr lang="en-US" dirty="0" err="1"/>
              <a:t>Glottolog</a:t>
            </a:r>
            <a:r>
              <a:rPr lang="en-US" dirty="0"/>
              <a:t>.  In the MARC Code List for Languages, </a:t>
            </a:r>
            <a:r>
              <a:rPr lang="en-US" dirty="0" err="1"/>
              <a:t>Ronga</a:t>
            </a:r>
            <a:r>
              <a:rPr lang="en-US" dirty="0"/>
              <a:t> is included in the collective code “</a:t>
            </a:r>
            <a:r>
              <a:rPr lang="en-US" dirty="0" err="1"/>
              <a:t>bnt</a:t>
            </a:r>
            <a:r>
              <a:rPr lang="en-US" dirty="0"/>
              <a:t>” for Bantu (Other) languages.</a:t>
            </a:r>
          </a:p>
          <a:p>
            <a:pPr eaLnBrk="1" hangingPunct="1">
              <a:spcBef>
                <a:spcPct val="0"/>
              </a:spcBef>
            </a:pPr>
            <a:endParaRPr lang="en-US" dirty="0"/>
          </a:p>
        </p:txBody>
      </p:sp>
    </p:spTree>
    <p:extLst>
      <p:ext uri="{BB962C8B-B14F-4D97-AF65-F5344CB8AC3E}">
        <p14:creationId xmlns:p14="http://schemas.microsoft.com/office/powerpoint/2010/main" val="278439767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p:cNvSpPr>
          <p:nvPr>
            <p:ph type="sldImg"/>
          </p:nvPr>
        </p:nvSpPr>
        <p:spPr bwMode="auto">
          <a:noFill/>
          <a:ln>
            <a:solidFill>
              <a:srgbClr val="000000"/>
            </a:solidFill>
            <a:miter lim="800000"/>
            <a:headEnd/>
            <a:tailEnd/>
          </a:ln>
        </p:spPr>
      </p:sp>
      <p:sp>
        <p:nvSpPr>
          <p:cNvPr id="1310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October 15, 2024: new slide	</a:t>
            </a:r>
          </a:p>
          <a:p>
            <a:pPr eaLnBrk="1" hangingPunct="1">
              <a:spcBef>
                <a:spcPct val="0"/>
              </a:spcBef>
            </a:pPr>
            <a:endParaRPr lang="en-US" dirty="0"/>
          </a:p>
          <a:p>
            <a:pPr eaLnBrk="1" hangingPunct="1">
              <a:spcBef>
                <a:spcPct val="0"/>
              </a:spcBef>
            </a:pPr>
            <a:r>
              <a:rPr lang="en-US" dirty="0"/>
              <a:t>The languages of this person are Clallam and English.  Clallam does not have its own MARC code.  The MARC code “</a:t>
            </a:r>
            <a:r>
              <a:rPr lang="en-US" dirty="0" err="1"/>
              <a:t>sal</a:t>
            </a:r>
            <a:r>
              <a:rPr lang="en-US" dirty="0"/>
              <a:t>”, a collective code for Salishan languages, is used instead.</a:t>
            </a:r>
          </a:p>
          <a:p>
            <a:pPr eaLnBrk="1" hangingPunct="1">
              <a:spcBef>
                <a:spcPct val="0"/>
              </a:spcBef>
            </a:pPr>
            <a:r>
              <a:rPr lang="en-US" dirty="0"/>
              <a:t>When a collective code is used, the specific language can be recorded in subfield $</a:t>
            </a:r>
            <a:r>
              <a:rPr lang="en-US" dirty="0" err="1"/>
              <a:t>l.</a:t>
            </a:r>
            <a:r>
              <a:rPr lang="en-US" dirty="0"/>
              <a:t>  </a:t>
            </a:r>
          </a:p>
          <a:p>
            <a:pPr eaLnBrk="1" hangingPunct="1">
              <a:spcBef>
                <a:spcPct val="0"/>
              </a:spcBef>
            </a:pPr>
            <a:endParaRPr lang="en-US" dirty="0"/>
          </a:p>
          <a:p>
            <a:pPr eaLnBrk="1" hangingPunct="1">
              <a:spcBef>
                <a:spcPct val="0"/>
              </a:spcBef>
            </a:pPr>
            <a:r>
              <a:rPr lang="en-US" dirty="0"/>
              <a:t>However, ISO 639-3 and </a:t>
            </a:r>
            <a:r>
              <a:rPr lang="en-US" dirty="0" err="1"/>
              <a:t>Glottolog</a:t>
            </a:r>
            <a:r>
              <a:rPr lang="en-US" dirty="0"/>
              <a:t> have codes specifically for the Clallam language.  The cataloger decided to add codes from both these language code lists.</a:t>
            </a:r>
          </a:p>
        </p:txBody>
      </p:sp>
    </p:spTree>
    <p:extLst>
      <p:ext uri="{BB962C8B-B14F-4D97-AF65-F5344CB8AC3E}">
        <p14:creationId xmlns:p14="http://schemas.microsoft.com/office/powerpoint/2010/main" val="88863024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p:cNvSpPr>
          <p:nvPr>
            <p:ph type="sldImg"/>
          </p:nvPr>
        </p:nvSpPr>
        <p:spPr bwMode="auto">
          <a:noFill/>
          <a:ln>
            <a:solidFill>
              <a:srgbClr val="000000"/>
            </a:solidFill>
            <a:miter lim="800000"/>
            <a:headEnd/>
            <a:tailEnd/>
          </a:ln>
        </p:spPr>
      </p:sp>
      <p:sp>
        <p:nvSpPr>
          <p:cNvPr id="133122"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May 1, 2013</a:t>
            </a:r>
          </a:p>
          <a:p>
            <a:pPr defTabSz="918189" eaLnBrk="1" hangingPunct="1">
              <a:spcBef>
                <a:spcPct val="0"/>
              </a:spcBef>
              <a:defRPr/>
            </a:pPr>
            <a:endParaRPr lang="en-US" dirty="0"/>
          </a:p>
          <a:p>
            <a:pPr eaLnBrk="1" hangingPunct="1">
              <a:spcBef>
                <a:spcPct val="0"/>
              </a:spcBef>
            </a:pPr>
            <a:r>
              <a:rPr lang="en-US" dirty="0"/>
              <a:t>Please note the preferred format of the 678 field.</a:t>
            </a:r>
          </a:p>
          <a:p>
            <a:pPr eaLnBrk="1" hangingPunct="1">
              <a:spcBef>
                <a:spcPct val="0"/>
              </a:spcBef>
            </a:pPr>
            <a:endParaRPr lang="en-US" dirty="0"/>
          </a:p>
          <a:p>
            <a:pPr eaLnBrk="1" hangingPunct="1">
              <a:spcBef>
                <a:spcPct val="0"/>
              </a:spcBef>
            </a:pPr>
            <a:r>
              <a:rPr lang="en-US" dirty="0"/>
              <a:t>The information in the note needs to be justified elsewhere in the NAR, either in separate specific fields or in one or more 670 fields. </a:t>
            </a:r>
          </a:p>
          <a:p>
            <a:pPr eaLnBrk="1" hangingPunct="1">
              <a:spcBef>
                <a:spcPct val="0"/>
              </a:spcBef>
            </a:pPr>
            <a:endParaRPr lang="en-US" dirty="0"/>
          </a:p>
          <a:p>
            <a:pPr eaLnBrk="1" hangingPunct="1">
              <a:spcBef>
                <a:spcPct val="0"/>
              </a:spcBef>
            </a:pPr>
            <a:r>
              <a:rPr lang="en-US" dirty="0"/>
              <a:t>The 678 field was previously used to preserve useful biographical/historical information pertaining to the 1XX when manual NARs and SARs were converted to machine-readable form.  When adding biographical or historical information to NARs, the 678 note field should be upgraded to contain full sentences. </a:t>
            </a:r>
          </a:p>
        </p:txBody>
      </p:sp>
    </p:spTree>
    <p:extLst>
      <p:ext uri="{BB962C8B-B14F-4D97-AF65-F5344CB8AC3E}">
        <p14:creationId xmlns:p14="http://schemas.microsoft.com/office/powerpoint/2010/main" val="266378897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p:cNvSpPr>
          <p:nvPr>
            <p:ph type="sldImg"/>
          </p:nvPr>
        </p:nvSpPr>
        <p:spPr bwMode="auto">
          <a:noFill/>
          <a:ln>
            <a:solidFill>
              <a:srgbClr val="000000"/>
            </a:solidFill>
            <a:miter lim="800000"/>
            <a:headEnd/>
            <a:tailEnd/>
          </a:ln>
        </p:spPr>
      </p:sp>
      <p:sp>
        <p:nvSpPr>
          <p:cNvPr id="133122"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August</a:t>
            </a:r>
            <a:r>
              <a:rPr lang="en-US" baseline="0" dirty="0"/>
              <a:t> 5, 2019</a:t>
            </a:r>
            <a:endParaRPr lang="en-US" dirty="0"/>
          </a:p>
        </p:txBody>
      </p:sp>
    </p:spTree>
    <p:extLst>
      <p:ext uri="{BB962C8B-B14F-4D97-AF65-F5344CB8AC3E}">
        <p14:creationId xmlns:p14="http://schemas.microsoft.com/office/powerpoint/2010/main" val="185944588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Image Placeholder 1"/>
          <p:cNvSpPr>
            <a:spLocks noGrp="1" noRot="1" noChangeAspect="1"/>
          </p:cNvSpPr>
          <p:nvPr>
            <p:ph type="sldImg"/>
          </p:nvPr>
        </p:nvSpPr>
        <p:spPr bwMode="auto">
          <a:noFill/>
          <a:ln>
            <a:solidFill>
              <a:srgbClr val="000000"/>
            </a:solidFill>
            <a:miter lim="800000"/>
            <a:headEnd/>
            <a:tailEnd/>
          </a:ln>
        </p:spPr>
      </p:sp>
      <p:sp>
        <p:nvSpPr>
          <p:cNvPr id="123906" name="Notes Placeholder 2"/>
          <p:cNvSpPr>
            <a:spLocks noGrp="1"/>
          </p:cNvSpPr>
          <p:nvPr>
            <p:ph type="body" idx="1"/>
          </p:nvPr>
        </p:nvSpPr>
        <p:spPr>
          <a:noFill/>
          <a:ln/>
        </p:spPr>
        <p:txBody>
          <a:bodyPr/>
          <a:lstStyle/>
          <a:p>
            <a:pPr defTabSz="922884">
              <a:defRPr/>
            </a:pPr>
            <a:r>
              <a:rPr lang="en-US" dirty="0"/>
              <a:t>October 3, 2024: updated third bullet to remove statement on moratorium</a:t>
            </a:r>
          </a:p>
          <a:p>
            <a:pPr defTabSz="922884">
              <a:defRPr/>
            </a:pPr>
            <a:r>
              <a:rPr lang="en-US" dirty="0"/>
              <a:t>August 5, 2019</a:t>
            </a:r>
          </a:p>
          <a:p>
            <a:pPr defTabSz="922884">
              <a:defRPr/>
            </a:pPr>
            <a:endParaRPr lang="en-US" dirty="0"/>
          </a:p>
          <a:p>
            <a:pPr defTabSz="922884">
              <a:defRPr/>
            </a:pPr>
            <a:r>
              <a:rPr lang="en-US" dirty="0"/>
              <a:t>NACO 024 Best Practices Guidelines: https://www.loc.gov/aba/pcc/naco/documents/NACO-024-Best-Practices.pdf</a:t>
            </a:r>
          </a:p>
          <a:p>
            <a:pPr defTabSz="922884">
              <a:defRPr/>
            </a:pPr>
            <a:endParaRPr lang="en-US" dirty="0"/>
          </a:p>
        </p:txBody>
      </p:sp>
      <p:sp>
        <p:nvSpPr>
          <p:cNvPr id="123907" name="Slide Number Placeholder 3"/>
          <p:cNvSpPr>
            <a:spLocks noGrp="1"/>
          </p:cNvSpPr>
          <p:nvPr>
            <p:ph type="sldNum" sz="quarter" idx="5"/>
          </p:nvPr>
        </p:nvSpPr>
        <p:spPr>
          <a:xfrm>
            <a:off x="4179552" y="9178734"/>
            <a:ext cx="3197434" cy="483526"/>
          </a:xfrm>
          <a:prstGeom prst="rect">
            <a:avLst/>
          </a:prstGeom>
          <a:noFill/>
        </p:spPr>
        <p:txBody>
          <a:bodyPr lIns="92289" tIns="46144" rIns="92289" bIns="46144"/>
          <a:lstStyle/>
          <a:p>
            <a:fld id="{7A22EA7D-FEF6-4954-8247-E372D001F9DC}" type="slidenum">
              <a:rPr lang="en-US" smtClean="0"/>
              <a:pPr/>
              <a:t>82</a:t>
            </a:fld>
            <a:endParaRPr lang="en-US"/>
          </a:p>
        </p:txBody>
      </p:sp>
    </p:spTree>
    <p:extLst>
      <p:ext uri="{BB962C8B-B14F-4D97-AF65-F5344CB8AC3E}">
        <p14:creationId xmlns:p14="http://schemas.microsoft.com/office/powerpoint/2010/main" val="412735400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1167">
              <a:defRPr/>
            </a:pPr>
            <a:r>
              <a:rPr lang="en-US" dirty="0"/>
              <a:t>October 3, 2024: updated notes to remove statement on moratorium on adding identifiers in 024</a:t>
            </a:r>
          </a:p>
          <a:p>
            <a:r>
              <a:rPr lang="en-US" dirty="0"/>
              <a:t>February 28, 2020: updated notes</a:t>
            </a:r>
          </a:p>
          <a:p>
            <a:endParaRPr lang="en-US" dirty="0"/>
          </a:p>
          <a:p>
            <a:r>
              <a:rPr lang="en-US" dirty="0"/>
              <a:t>Example</a:t>
            </a:r>
            <a:r>
              <a:rPr lang="en-US" baseline="0" dirty="0"/>
              <a:t> of NAR with LCCN in 010 and other standard identifiers in 024.  </a:t>
            </a:r>
          </a:p>
          <a:p>
            <a:endParaRPr lang="en-US" baseline="0" dirty="0"/>
          </a:p>
          <a:p>
            <a:r>
              <a:rPr lang="en-US" baseline="0" dirty="0"/>
              <a:t>In case anyone notices: there is also a $z in the 010, which represents the LCCN of a cancelled name authority record that was a duplicate record.</a:t>
            </a:r>
            <a:endParaRPr lang="en-US" dirty="0"/>
          </a:p>
        </p:txBody>
      </p:sp>
    </p:spTree>
    <p:extLst>
      <p:ext uri="{BB962C8B-B14F-4D97-AF65-F5344CB8AC3E}">
        <p14:creationId xmlns:p14="http://schemas.microsoft.com/office/powerpoint/2010/main" val="280142834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October 3, 2024: updated image to delete 375 and 667 note about URIs that is no longer made; updated instructor note</a:t>
            </a:r>
          </a:p>
          <a:p>
            <a:r>
              <a:rPr lang="en-US" dirty="0"/>
              <a:t>August 16, 2023: updated notes to indicate that URIs may be added to authority records </a:t>
            </a:r>
          </a:p>
          <a:p>
            <a:r>
              <a:rPr lang="en-US" dirty="0"/>
              <a:t>February 28, 2020: new slide</a:t>
            </a:r>
          </a:p>
          <a:p>
            <a:endParaRPr lang="en-US" dirty="0"/>
          </a:p>
          <a:p>
            <a:pPr defTabSz="922884">
              <a:defRPr/>
            </a:pPr>
            <a:r>
              <a:rPr lang="en-US" baseline="0" dirty="0"/>
              <a:t>URIs may be found included in 024, 3XX, and 5XX fields, in subfields $0 and/or $1. They may be added by NACO participants. </a:t>
            </a:r>
            <a:r>
              <a:rPr lang="en-US" dirty="0"/>
              <a:t>They should not be removed or edited unless incorrect.  $0 points is used for links to authority records.  $1 is used for real world object URIs.  The PCC is developing guidelines for including $0 and $1 in both bibliographic and authority records.  For 024, follow the NACO 024 Best Practices Guidelines: https://www.loc.gov/aba/pcc/naco/documents/NACO-024-Best-Practices.pdf</a:t>
            </a:r>
          </a:p>
          <a:p>
            <a:pPr defTabSz="922884">
              <a:defRPr/>
            </a:pPr>
            <a:endParaRPr lang="en-US" dirty="0"/>
          </a:p>
          <a:p>
            <a:pPr defTabSz="922884">
              <a:defRPr/>
            </a:pPr>
            <a:r>
              <a:rPr lang="en-US" dirty="0"/>
              <a:t>During the PCC URI MARC Pilot, a 667 note was added to NARs: “URIs added to this record for the PCC URI MARC Pilot. Please do not remove or edit the URIs.”  This note should no longer be used, and may be deleted from existing NARs when an NAR is being revised.</a:t>
            </a:r>
          </a:p>
          <a:p>
            <a:pPr defTabSz="922884">
              <a:defRPr/>
            </a:pPr>
            <a:endParaRPr lang="en-US" dirty="0"/>
          </a:p>
          <a:p>
            <a:pPr defTabSz="922884">
              <a:defRPr/>
            </a:pPr>
            <a:endParaRPr lang="en-US" dirty="0"/>
          </a:p>
        </p:txBody>
      </p:sp>
    </p:spTree>
    <p:extLst>
      <p:ext uri="{BB962C8B-B14F-4D97-AF65-F5344CB8AC3E}">
        <p14:creationId xmlns:p14="http://schemas.microsoft.com/office/powerpoint/2010/main" val="350201020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October 3, 2024: new slide </a:t>
            </a:r>
          </a:p>
          <a:p>
            <a:endParaRPr lang="en-US" dirty="0"/>
          </a:p>
          <a:p>
            <a:r>
              <a:rPr lang="en-US" i="1" dirty="0"/>
              <a:t>Reminder: </a:t>
            </a:r>
            <a:r>
              <a:rPr lang="en-US" dirty="0"/>
              <a:t>Module 1 covered the use of authority field 053 to record LC classification numbers for literary authors.</a:t>
            </a:r>
          </a:p>
        </p:txBody>
      </p:sp>
    </p:spTree>
    <p:extLst>
      <p:ext uri="{BB962C8B-B14F-4D97-AF65-F5344CB8AC3E}">
        <p14:creationId xmlns:p14="http://schemas.microsoft.com/office/powerpoint/2010/main" val="93516588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p:cNvSpPr>
            <a:spLocks noGrp="1" noRot="1" noChangeAspect="1"/>
          </p:cNvSpPr>
          <p:nvPr>
            <p:ph type="sldImg"/>
          </p:nvPr>
        </p:nvSpPr>
        <p:spPr bwMode="auto">
          <a:noFill/>
          <a:ln>
            <a:solidFill>
              <a:srgbClr val="000000"/>
            </a:solidFill>
            <a:miter lim="800000"/>
            <a:headEnd/>
            <a:tailEnd/>
          </a:ln>
        </p:spPr>
      </p:sp>
      <p:sp>
        <p:nvSpPr>
          <p:cNvPr id="135170"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May 1, 2013</a:t>
            </a:r>
          </a:p>
          <a:p>
            <a:pPr defTabSz="918189" eaLnBrk="1" hangingPunct="1">
              <a:spcBef>
                <a:spcPct val="0"/>
              </a:spcBef>
              <a:defRPr/>
            </a:pPr>
            <a:endParaRPr lang="en-US" dirty="0"/>
          </a:p>
          <a:p>
            <a:pPr eaLnBrk="1" hangingPunct="1">
              <a:spcBef>
                <a:spcPct val="0"/>
              </a:spcBef>
            </a:pPr>
            <a:r>
              <a:rPr lang="en-US" dirty="0"/>
              <a:t>EXERCISE 5: </a:t>
            </a:r>
          </a:p>
          <a:p>
            <a:pPr eaLnBrk="1" hangingPunct="1">
              <a:spcBef>
                <a:spcPct val="0"/>
              </a:spcBef>
            </a:pPr>
            <a:endParaRPr lang="en-US" dirty="0"/>
          </a:p>
          <a:p>
            <a:pPr eaLnBrk="1" hangingPunct="1">
              <a:spcBef>
                <a:spcPct val="0"/>
              </a:spcBef>
            </a:pPr>
            <a:r>
              <a:rPr lang="en-US" dirty="0"/>
              <a:t>1. Record Paz’s affiliation.</a:t>
            </a:r>
          </a:p>
          <a:p>
            <a:pPr eaLnBrk="1" hangingPunct="1">
              <a:spcBef>
                <a:spcPct val="0"/>
              </a:spcBef>
            </a:pPr>
            <a:r>
              <a:rPr lang="en-US" dirty="0"/>
              <a:t>   Reference for affiliation: </a:t>
            </a:r>
            <a:r>
              <a:rPr lang="en-US" i="1" u="sng" dirty="0"/>
              <a:t>The collected poems of Octavio Paz, 1957-1987</a:t>
            </a:r>
            <a:r>
              <a:rPr lang="en-US" dirty="0"/>
              <a:t>, 1991: p. xv (“Paz taught at Cambridge University, the University of Texas, and Harvard”)</a:t>
            </a:r>
          </a:p>
          <a:p>
            <a:pPr eaLnBrk="1" hangingPunct="1">
              <a:spcBef>
                <a:spcPct val="0"/>
              </a:spcBef>
            </a:pPr>
            <a:r>
              <a:rPr lang="en-US" dirty="0"/>
              <a:t>2. Record language attribute on the worksheet.</a:t>
            </a:r>
          </a:p>
          <a:p>
            <a:pPr eaLnBrk="1" hangingPunct="1">
              <a:spcBef>
                <a:spcPct val="0"/>
              </a:spcBef>
            </a:pPr>
            <a:r>
              <a:rPr lang="en-US" dirty="0"/>
              <a:t>3. Record Octavio Paz’s occupation and field of activity (whatever you think is appropriate). </a:t>
            </a:r>
          </a:p>
          <a:p>
            <a:pPr eaLnBrk="1" hangingPunct="1">
              <a:spcBef>
                <a:spcPct val="0"/>
              </a:spcBef>
            </a:pPr>
            <a:endParaRPr lang="en-US" dirty="0"/>
          </a:p>
        </p:txBody>
      </p:sp>
    </p:spTree>
    <p:extLst>
      <p:ext uri="{BB962C8B-B14F-4D97-AF65-F5344CB8AC3E}">
        <p14:creationId xmlns:p14="http://schemas.microsoft.com/office/powerpoint/2010/main" val="35213264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p:cNvSpPr>
            <a:spLocks noGrp="1" noRot="1" noChangeAspect="1"/>
          </p:cNvSpPr>
          <p:nvPr>
            <p:ph type="sldImg"/>
          </p:nvPr>
        </p:nvSpPr>
        <p:spPr bwMode="auto">
          <a:noFill/>
          <a:ln>
            <a:solidFill>
              <a:srgbClr val="000000"/>
            </a:solidFill>
            <a:miter lim="800000"/>
            <a:headEnd/>
            <a:tailEnd/>
          </a:ln>
        </p:spPr>
      </p:sp>
      <p:sp>
        <p:nvSpPr>
          <p:cNvPr id="137218"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May 1, 2013</a:t>
            </a:r>
          </a:p>
          <a:p>
            <a:pPr eaLnBrk="1" hangingPunct="1">
              <a:spcBef>
                <a:spcPct val="0"/>
              </a:spcBef>
            </a:pPr>
            <a:endParaRPr lang="en-US" dirty="0"/>
          </a:p>
        </p:txBody>
      </p:sp>
    </p:spTree>
    <p:extLst>
      <p:ext uri="{BB962C8B-B14F-4D97-AF65-F5344CB8AC3E}">
        <p14:creationId xmlns:p14="http://schemas.microsoft.com/office/powerpoint/2010/main" val="403155505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Image Placeholder 1"/>
          <p:cNvSpPr>
            <a:spLocks noGrp="1" noRot="1" noChangeAspect="1"/>
          </p:cNvSpPr>
          <p:nvPr>
            <p:ph type="sldImg"/>
          </p:nvPr>
        </p:nvSpPr>
        <p:spPr bwMode="auto">
          <a:noFill/>
          <a:ln>
            <a:solidFill>
              <a:srgbClr val="000000"/>
            </a:solidFill>
            <a:miter lim="800000"/>
            <a:headEnd/>
            <a:tailEnd/>
          </a:ln>
        </p:spPr>
      </p:sp>
      <p:sp>
        <p:nvSpPr>
          <p:cNvPr id="139266"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December 12, 2016: removed “constructed using a variant name for that person” from third bullet point per November 2016 RSC decision</a:t>
            </a:r>
          </a:p>
          <a:p>
            <a:pPr defTabSz="918189" eaLnBrk="1" hangingPunct="1">
              <a:spcBef>
                <a:spcPct val="0"/>
              </a:spcBef>
              <a:defRPr/>
            </a:pPr>
            <a:endParaRPr lang="en-US" dirty="0"/>
          </a:p>
          <a:p>
            <a:pPr eaLnBrk="1" hangingPunct="1">
              <a:spcBef>
                <a:spcPct val="0"/>
              </a:spcBef>
            </a:pPr>
            <a:r>
              <a:rPr lang="en-US" dirty="0"/>
              <a:t>Until now we have been discussing the elements identifying a person and how to construct them. Instructions on constructing Access Points for Persons (called headings in AACR2) using these elements are in the last section of Chapter 9 (i.e., 9.19). </a:t>
            </a:r>
          </a:p>
        </p:txBody>
      </p:sp>
    </p:spTree>
    <p:extLst>
      <p:ext uri="{BB962C8B-B14F-4D97-AF65-F5344CB8AC3E}">
        <p14:creationId xmlns:p14="http://schemas.microsoft.com/office/powerpoint/2010/main" val="122417400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Image Placeholder 1"/>
          <p:cNvSpPr>
            <a:spLocks noGrp="1" noRot="1" noChangeAspect="1"/>
          </p:cNvSpPr>
          <p:nvPr>
            <p:ph type="sldImg"/>
          </p:nvPr>
        </p:nvSpPr>
        <p:spPr bwMode="auto">
          <a:noFill/>
          <a:ln>
            <a:solidFill>
              <a:srgbClr val="000000"/>
            </a:solidFill>
            <a:miter lim="800000"/>
            <a:headEnd/>
            <a:tailEnd/>
          </a:ln>
        </p:spPr>
      </p:sp>
      <p:sp>
        <p:nvSpPr>
          <p:cNvPr id="141314"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November 24, 2015</a:t>
            </a:r>
          </a:p>
          <a:p>
            <a:pPr defTabSz="918189" eaLnBrk="1" hangingPunct="1">
              <a:spcBef>
                <a:spcPct val="0"/>
              </a:spcBef>
              <a:defRPr/>
            </a:pPr>
            <a:endParaRPr lang="en-US" dirty="0"/>
          </a:p>
          <a:p>
            <a:pPr eaLnBrk="1" hangingPunct="1">
              <a:spcBef>
                <a:spcPct val="0"/>
              </a:spcBef>
            </a:pPr>
            <a:r>
              <a:rPr lang="en-US" dirty="0"/>
              <a:t>Preferred name for the person: RDA 9.2.2</a:t>
            </a:r>
          </a:p>
          <a:p>
            <a:pPr eaLnBrk="1" hangingPunct="1">
              <a:spcBef>
                <a:spcPct val="0"/>
              </a:spcBef>
            </a:pPr>
            <a:r>
              <a:rPr lang="en-US" dirty="0"/>
              <a:t>	For persons, the preferred name is the basis for the authorized access point.  Possible additions to the preferred name with a prescribed order are described in RDA; in the instruction for each of those elements, there is a link back to the element itself for guidance on how to construct the element.</a:t>
            </a:r>
          </a:p>
          <a:p>
            <a:pPr eaLnBrk="1" hangingPunct="1">
              <a:spcBef>
                <a:spcPct val="0"/>
              </a:spcBef>
            </a:pPr>
            <a:r>
              <a:rPr lang="en-US" dirty="0"/>
              <a:t>	Even though the RDA 9.19.1.3 instructs catalogers to add the date of birth and/or date of death, if necessary, to distinguish one access point from another, LC-PCC PS for 9.19.1.3 instructs us to </a:t>
            </a:r>
            <a:r>
              <a:rPr lang="en-US" u="sng" dirty="0"/>
              <a:t>follow the RDA option and add a date of birth and/or date of death</a:t>
            </a:r>
            <a:r>
              <a:rPr lang="en-US" dirty="0"/>
              <a:t> if available when establishing the authorized access point even if not needed to distinguish between access points. </a:t>
            </a:r>
          </a:p>
          <a:p>
            <a:pPr eaLnBrk="1" hangingPunct="1">
              <a:spcBef>
                <a:spcPct val="0"/>
              </a:spcBef>
            </a:pPr>
            <a:r>
              <a:rPr lang="en-US" dirty="0"/>
              <a:t>	If an addition, such as fuller form of name, and/or profession or occupation, is needed to differentiate the access point for one person from the access point for another (either because dates of birth/death are not available or because there is still a conflict), apply cataloger judgment in the choice of the other attribute to add.  There is no priority order (the priority order in RDA 9.19.1.1 was removed in the 2014 RDA revision). </a:t>
            </a:r>
          </a:p>
          <a:p>
            <a:pPr eaLnBrk="1" hangingPunct="1">
              <a:spcBef>
                <a:spcPct val="0"/>
              </a:spcBef>
            </a:pPr>
            <a:r>
              <a:rPr lang="en-US" dirty="0"/>
              <a:t>	Note: The RDA practice for adding fuller form of name varied during the test period and the first couple of years after.  The current LC-PCC policy allows catalogers to add a fuller form of name if considered important for identification (LC‐PCC PS for 9.19.1.4, Option (Fuller form of name)).</a:t>
            </a:r>
          </a:p>
        </p:txBody>
      </p:sp>
    </p:spTree>
    <p:extLst>
      <p:ext uri="{BB962C8B-B14F-4D97-AF65-F5344CB8AC3E}">
        <p14:creationId xmlns:p14="http://schemas.microsoft.com/office/powerpoint/2010/main" val="85223644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Slide Image Placeholder 1"/>
          <p:cNvSpPr>
            <a:spLocks noGrp="1" noRot="1" noChangeAspect="1"/>
          </p:cNvSpPr>
          <p:nvPr>
            <p:ph type="sldImg"/>
          </p:nvPr>
        </p:nvSpPr>
        <p:spPr bwMode="auto">
          <a:noFill/>
          <a:ln>
            <a:solidFill>
              <a:srgbClr val="000000"/>
            </a:solidFill>
            <a:miter lim="800000"/>
            <a:headEnd/>
            <a:tailEnd/>
          </a:ln>
        </p:spPr>
      </p:sp>
      <p:sp>
        <p:nvSpPr>
          <p:cNvPr id="143362" name="Notes Placeholder 2"/>
          <p:cNvSpPr>
            <a:spLocks noGrp="1"/>
          </p:cNvSpPr>
          <p:nvPr>
            <p:ph type="body" idx="1"/>
          </p:nvPr>
        </p:nvSpPr>
        <p:spPr bwMode="auto">
          <a:noFill/>
        </p:spPr>
        <p:txBody>
          <a:bodyPr wrap="square" numCol="1" anchor="t" anchorCtr="0" compatLnSpc="1">
            <a:prstTxWarp prst="textNoShape">
              <a:avLst/>
            </a:prstTxWarp>
          </a:bodyPr>
          <a:lstStyle/>
          <a:p>
            <a:pPr defTabSz="933499" eaLnBrk="1" hangingPunct="1">
              <a:spcBef>
                <a:spcPct val="0"/>
              </a:spcBef>
              <a:defRPr/>
            </a:pPr>
            <a:r>
              <a:rPr lang="en-US" baseline="0" dirty="0"/>
              <a:t>March 1, 2019: added access point instruction numbers to each bullet and added examples to last bullet point</a:t>
            </a:r>
            <a:endParaRPr lang="en-US" dirty="0"/>
          </a:p>
          <a:p>
            <a:pPr eaLnBrk="1" hangingPunct="1">
              <a:spcBef>
                <a:spcPct val="0"/>
              </a:spcBef>
            </a:pPr>
            <a:endParaRPr lang="en-US" dirty="0"/>
          </a:p>
          <a:p>
            <a:pPr eaLnBrk="1" hangingPunct="1">
              <a:spcBef>
                <a:spcPct val="0"/>
              </a:spcBef>
            </a:pPr>
            <a:r>
              <a:rPr lang="en-US" b="1" dirty="0"/>
              <a:t>This slide shows </a:t>
            </a:r>
            <a:r>
              <a:rPr lang="en-US" b="1" i="1" dirty="0"/>
              <a:t>required</a:t>
            </a:r>
            <a:r>
              <a:rPr lang="en-US" b="1" dirty="0"/>
              <a:t> additions to the authorized access point.</a:t>
            </a:r>
          </a:p>
          <a:p>
            <a:pPr eaLnBrk="1" hangingPunct="1">
              <a:spcBef>
                <a:spcPct val="0"/>
              </a:spcBef>
            </a:pPr>
            <a:endParaRPr lang="en-US" i="1" dirty="0"/>
          </a:p>
          <a:p>
            <a:pPr eaLnBrk="1" hangingPunct="1">
              <a:spcBef>
                <a:spcPct val="0"/>
              </a:spcBef>
            </a:pPr>
            <a:r>
              <a:rPr lang="en-US" i="1" dirty="0"/>
              <a:t>Exceptions:</a:t>
            </a:r>
          </a:p>
          <a:p>
            <a:pPr eaLnBrk="1" hangingPunct="1">
              <a:spcBef>
                <a:spcPct val="0"/>
              </a:spcBef>
            </a:pPr>
            <a:endParaRPr lang="en-US" i="1" dirty="0"/>
          </a:p>
          <a:p>
            <a:pPr eaLnBrk="1" hangingPunct="1">
              <a:spcBef>
                <a:spcPct val="0"/>
              </a:spcBef>
            </a:pPr>
            <a:r>
              <a:rPr lang="en-US" u="sng" dirty="0"/>
              <a:t>Title of nobility</a:t>
            </a:r>
            <a:r>
              <a:rPr lang="en-US" dirty="0"/>
              <a:t>. Add a title of nobility only if the title or part of the title commonly appears with the name in manifestations associated with the person or in reference sources. Disregard, in this context, reference sources dealing with the nobility. In case of doubt, add the title.</a:t>
            </a:r>
          </a:p>
          <a:p>
            <a:pPr eaLnBrk="1" hangingPunct="1">
              <a:spcBef>
                <a:spcPct val="0"/>
              </a:spcBef>
            </a:pPr>
            <a:endParaRPr lang="en-US" dirty="0"/>
          </a:p>
          <a:p>
            <a:pPr eaLnBrk="1" hangingPunct="1">
              <a:spcBef>
                <a:spcPct val="0"/>
              </a:spcBef>
            </a:pPr>
            <a:r>
              <a:rPr lang="en-US" u="sng" dirty="0"/>
              <a:t>Saint</a:t>
            </a:r>
            <a:r>
              <a:rPr lang="en-US" dirty="0"/>
              <a:t>. Do not add Saint to an access point representing a pope or an emperor, empress, king, or queen.</a:t>
            </a:r>
          </a:p>
        </p:txBody>
      </p:sp>
    </p:spTree>
    <p:extLst>
      <p:ext uri="{BB962C8B-B14F-4D97-AF65-F5344CB8AC3E}">
        <p14:creationId xmlns:p14="http://schemas.microsoft.com/office/powerpoint/2010/main" val="358339720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Slide Image Placeholder 1"/>
          <p:cNvSpPr>
            <a:spLocks noGrp="1" noRot="1" noChangeAspect="1"/>
          </p:cNvSpPr>
          <p:nvPr>
            <p:ph type="sldImg"/>
          </p:nvPr>
        </p:nvSpPr>
        <p:spPr bwMode="auto">
          <a:noFill/>
          <a:ln>
            <a:solidFill>
              <a:srgbClr val="000000"/>
            </a:solidFill>
            <a:miter lim="800000"/>
            <a:headEnd/>
            <a:tailEnd/>
          </a:ln>
        </p:spPr>
      </p:sp>
      <p:sp>
        <p:nvSpPr>
          <p:cNvPr id="145410" name="Notes Placeholder 2"/>
          <p:cNvSpPr>
            <a:spLocks noGrp="1"/>
          </p:cNvSpPr>
          <p:nvPr>
            <p:ph type="body" idx="1"/>
          </p:nvPr>
        </p:nvSpPr>
        <p:spPr bwMode="auto">
          <a:noFill/>
        </p:spPr>
        <p:txBody>
          <a:bodyPr wrap="square" numCol="1" anchor="t" anchorCtr="0" compatLnSpc="1">
            <a:prstTxWarp prst="textNoShape">
              <a:avLst/>
            </a:prstTxWarp>
          </a:bodyPr>
          <a:lstStyle/>
          <a:p>
            <a:pPr defTabSz="932537" eaLnBrk="1" hangingPunct="1">
              <a:spcBef>
                <a:spcPct val="0"/>
              </a:spcBef>
              <a:defRPr/>
            </a:pPr>
            <a:r>
              <a:rPr lang="en-US" dirty="0"/>
              <a:t>November 15, 2019: added instruction numbers to each bullet</a:t>
            </a:r>
          </a:p>
          <a:p>
            <a:pPr defTabSz="932537" eaLnBrk="1" hangingPunct="1">
              <a:spcBef>
                <a:spcPct val="0"/>
              </a:spcBef>
            </a:pPr>
            <a:endParaRPr lang="en-US" i="1" dirty="0"/>
          </a:p>
          <a:p>
            <a:pPr defTabSz="932537" eaLnBrk="1" hangingPunct="1">
              <a:spcBef>
                <a:spcPct val="0"/>
              </a:spcBef>
            </a:pPr>
            <a:r>
              <a:rPr lang="en-US" b="1" i="0" dirty="0"/>
              <a:t>This slide shows additions to authorized access points that are required </a:t>
            </a:r>
            <a:r>
              <a:rPr lang="en-US" b="1" i="1" dirty="0"/>
              <a:t>only </a:t>
            </a:r>
            <a:r>
              <a:rPr lang="en-US" b="1" i="0" dirty="0"/>
              <a:t>if needed to differentiate.</a:t>
            </a:r>
            <a:endParaRPr lang="en-US" b="0" i="1" dirty="0"/>
          </a:p>
          <a:p>
            <a:pPr defTabSz="932537" eaLnBrk="1" hangingPunct="1">
              <a:spcBef>
                <a:spcPct val="0"/>
              </a:spcBef>
            </a:pPr>
            <a:endParaRPr lang="en-US" b="0" i="1" dirty="0"/>
          </a:p>
          <a:p>
            <a:pPr defTabSz="932537" eaLnBrk="1" hangingPunct="1">
              <a:spcBef>
                <a:spcPct val="0"/>
              </a:spcBef>
            </a:pPr>
            <a:r>
              <a:rPr lang="en-US" b="0" i="0" u="none" dirty="0"/>
              <a:t>Remember,</a:t>
            </a:r>
            <a:r>
              <a:rPr lang="en-US" b="0" i="0" u="none" baseline="0" dirty="0"/>
              <a:t> the term indicating profession or occupation is required if the person’s name does not convey the idea of a person. Otherwise it is not required, but may be used to differentiate.</a:t>
            </a:r>
          </a:p>
          <a:p>
            <a:pPr defTabSz="932537" eaLnBrk="1" hangingPunct="1">
              <a:spcBef>
                <a:spcPct val="0"/>
              </a:spcBef>
            </a:pPr>
            <a:endParaRPr lang="en-US" b="0" i="0" u="none" baseline="0" dirty="0"/>
          </a:p>
          <a:p>
            <a:pPr defTabSz="932537" eaLnBrk="1" hangingPunct="1">
              <a:spcBef>
                <a:spcPct val="0"/>
              </a:spcBef>
            </a:pPr>
            <a:r>
              <a:rPr lang="en-US" b="0" i="0" u="none" baseline="0" dirty="0"/>
              <a:t>Other designation can include just about anything, including “Author of …”</a:t>
            </a:r>
          </a:p>
          <a:p>
            <a:pPr defTabSz="932537" eaLnBrk="1" hangingPunct="1">
              <a:spcBef>
                <a:spcPct val="0"/>
              </a:spcBef>
            </a:pPr>
            <a:endParaRPr lang="en-US" b="0" i="0" u="none" baseline="0" dirty="0"/>
          </a:p>
          <a:p>
            <a:pPr defTabSz="932537" eaLnBrk="1" hangingPunct="1">
              <a:spcBef>
                <a:spcPct val="0"/>
              </a:spcBef>
            </a:pPr>
            <a:r>
              <a:rPr lang="en-US" b="0" i="0" u="none" baseline="0" dirty="0"/>
              <a:t>Other term of rank, </a:t>
            </a:r>
            <a:r>
              <a:rPr lang="en-US" b="0" i="0" u="none" baseline="0" dirty="0" err="1"/>
              <a:t>honour</a:t>
            </a:r>
            <a:r>
              <a:rPr lang="en-US" b="0" i="0" u="none" baseline="0" dirty="0"/>
              <a:t>, or office (e.g., Sir, Reverend, Ph. D.) is added to an authorized access point if it appears with the name and is needed to differentiate. In new authority records, this may be added if the cataloger considers it important for identification; do not add to or remove from an existing authorized access point unless otherwise changing the access point (LC-PCC PS 9.19.1.7).</a:t>
            </a:r>
          </a:p>
          <a:p>
            <a:pPr defTabSz="932537" eaLnBrk="1" hangingPunct="1">
              <a:spcBef>
                <a:spcPct val="0"/>
              </a:spcBef>
            </a:pPr>
            <a:endParaRPr lang="en-US" b="0" i="0" u="none" baseline="0" dirty="0"/>
          </a:p>
          <a:p>
            <a:pPr defTabSz="932537" eaLnBrk="1" hangingPunct="1">
              <a:spcBef>
                <a:spcPct val="0"/>
              </a:spcBef>
            </a:pPr>
            <a:r>
              <a:rPr lang="en-US" b="0" i="0" u="none" baseline="0" dirty="0"/>
              <a:t>Likewise, elements in RDA 9.6 may be added to an authorized access point in new authority records if the cataloger considers it important for identification. In existing authority records, do not add or remove an Other Designation unless otherwise changing the access point (LC-PCC PS 1.19.1.2.6).</a:t>
            </a:r>
            <a:endParaRPr lang="en-US" b="0" i="0" u="none" dirty="0"/>
          </a:p>
        </p:txBody>
      </p:sp>
    </p:spTree>
    <p:extLst>
      <p:ext uri="{BB962C8B-B14F-4D97-AF65-F5344CB8AC3E}">
        <p14:creationId xmlns:p14="http://schemas.microsoft.com/office/powerpoint/2010/main" val="271476695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Rot="1" noChangeAspect="1" noTextEdit="1"/>
          </p:cNvSpPr>
          <p:nvPr>
            <p:ph type="sldImg"/>
          </p:nvPr>
        </p:nvSpPr>
        <p:spPr bwMode="auto">
          <a:noFill/>
          <a:ln>
            <a:solidFill>
              <a:srgbClr val="000000"/>
            </a:solidFill>
            <a:miter lim="800000"/>
            <a:headEnd/>
            <a:tailEnd/>
          </a:ln>
        </p:spPr>
      </p:sp>
      <p:sp>
        <p:nvSpPr>
          <p:cNvPr id="147458" name="Rectangle 3"/>
          <p:cNvSpPr>
            <a:spLocks noGrp="1"/>
          </p:cNvSpPr>
          <p:nvPr>
            <p:ph type="body" idx="1"/>
          </p:nvPr>
        </p:nvSpPr>
        <p:spPr bwMode="auto">
          <a:noFill/>
        </p:spPr>
        <p:txBody>
          <a:bodyPr wrap="square" numCol="1" anchor="t" anchorCtr="0" compatLnSpc="1">
            <a:prstTxWarp prst="textNoShape">
              <a:avLst/>
            </a:prstTxWarp>
          </a:bodyPr>
          <a:lstStyle/>
          <a:p>
            <a:pPr defTabSz="918189">
              <a:defRPr/>
            </a:pPr>
            <a:r>
              <a:rPr lang="en-US" dirty="0"/>
              <a:t>November 15, 2019: added some additional examples and subfield coding; added instructor note</a:t>
            </a:r>
          </a:p>
          <a:p>
            <a:pPr defTabSz="918189">
              <a:defRPr/>
            </a:pPr>
            <a:endParaRPr lang="en-US" dirty="0"/>
          </a:p>
          <a:p>
            <a:pPr defTabSz="918189">
              <a:defRPr/>
            </a:pPr>
            <a:r>
              <a:rPr lang="en-US" dirty="0">
                <a:hlinkClick r:id="rId3"/>
              </a:rPr>
              <a:t>other designation associated with person▼</a:t>
            </a:r>
            <a:r>
              <a:rPr lang="en-US" dirty="0"/>
              <a:t>: A term other than a title that is associated with a person  </a:t>
            </a:r>
          </a:p>
          <a:p>
            <a:pPr defTabSz="918189">
              <a:defRPr/>
            </a:pPr>
            <a:endParaRPr lang="en-US" dirty="0"/>
          </a:p>
          <a:p>
            <a:pPr defTabSz="918189">
              <a:defRPr/>
            </a:pPr>
            <a:r>
              <a:rPr lang="en-US" dirty="0"/>
              <a:t>Other designations (RDA 9.6) include:</a:t>
            </a:r>
          </a:p>
          <a:p>
            <a:pPr defTabSz="918189">
              <a:defRPr/>
            </a:pPr>
            <a:r>
              <a:rPr lang="en-US" dirty="0"/>
              <a:t>Saints</a:t>
            </a:r>
          </a:p>
          <a:p>
            <a:r>
              <a:rPr lang="en-US" dirty="0"/>
              <a:t>Spirits</a:t>
            </a:r>
          </a:p>
          <a:p>
            <a:r>
              <a:rPr lang="en-US" dirty="0"/>
              <a:t>Persons Named in Sacred Scriptures or Apocryphal Books</a:t>
            </a:r>
          </a:p>
          <a:p>
            <a:r>
              <a:rPr lang="en-US" dirty="0"/>
              <a:t>Fictitious and Legendary Persons</a:t>
            </a:r>
          </a:p>
          <a:p>
            <a:r>
              <a:rPr lang="en-US" dirty="0"/>
              <a:t>Real Non-human Entities</a:t>
            </a:r>
          </a:p>
          <a:p>
            <a:r>
              <a:rPr lang="en-US" dirty="0"/>
              <a:t>Other Designation - a catch-all for anything designation that doesn’t fit any of the other categories</a:t>
            </a:r>
          </a:p>
          <a:p>
            <a:endParaRPr lang="en-US" dirty="0"/>
          </a:p>
          <a:p>
            <a:r>
              <a:rPr lang="en-US" dirty="0"/>
              <a:t>The last example (Ph. D. in physics) is an other designation, not a term of rank, </a:t>
            </a:r>
            <a:r>
              <a:rPr lang="en-US" dirty="0" err="1"/>
              <a:t>honour</a:t>
            </a:r>
            <a:r>
              <a:rPr lang="en-US" dirty="0"/>
              <a:t>, or office (9.4.1.9 and 9.19.1.7).  “Ph. D.” by itself, however, is considered a term of rank, </a:t>
            </a:r>
            <a:r>
              <a:rPr lang="en-US" dirty="0" err="1"/>
              <a:t>honour</a:t>
            </a:r>
            <a:r>
              <a:rPr lang="en-US" dirty="0"/>
              <a:t>, or office.  Titles and terms of rank, </a:t>
            </a:r>
            <a:r>
              <a:rPr lang="en-US" dirty="0" err="1"/>
              <a:t>honour</a:t>
            </a:r>
            <a:r>
              <a:rPr lang="en-US" dirty="0"/>
              <a:t>, or office are not enclosed in parentheses and preceded by a comma:  Liu, Zhen, $c Ph. D.</a:t>
            </a:r>
          </a:p>
          <a:p>
            <a:endParaRPr lang="en-US" dirty="0"/>
          </a:p>
          <a:p>
            <a:pPr defTabSz="918189">
              <a:defRPr/>
            </a:pPr>
            <a:endParaRPr lang="en-US" dirty="0"/>
          </a:p>
          <a:p>
            <a:endParaRPr lang="en-US" dirty="0"/>
          </a:p>
        </p:txBody>
      </p:sp>
    </p:spTree>
    <p:extLst>
      <p:ext uri="{BB962C8B-B14F-4D97-AF65-F5344CB8AC3E}">
        <p14:creationId xmlns:p14="http://schemas.microsoft.com/office/powerpoint/2010/main" val="383068154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Slide Image Placeholder 1"/>
          <p:cNvSpPr>
            <a:spLocks noGrp="1" noRot="1" noChangeAspect="1"/>
          </p:cNvSpPr>
          <p:nvPr>
            <p:ph type="sldImg"/>
          </p:nvPr>
        </p:nvSpPr>
        <p:spPr bwMode="auto">
          <a:noFill/>
          <a:ln>
            <a:solidFill>
              <a:srgbClr val="000000"/>
            </a:solidFill>
            <a:miter lim="800000"/>
            <a:headEnd/>
            <a:tailEnd/>
          </a:ln>
        </p:spPr>
      </p:sp>
      <p:sp>
        <p:nvSpPr>
          <p:cNvPr id="149506"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March 1, 2019: added clarification about</a:t>
            </a:r>
            <a:r>
              <a:rPr lang="en-US" baseline="0" dirty="0"/>
              <a:t> order of elements in access points</a:t>
            </a:r>
            <a:endParaRPr lang="en-US" dirty="0"/>
          </a:p>
          <a:p>
            <a:pPr defTabSz="918189" eaLnBrk="1" hangingPunct="1">
              <a:spcBef>
                <a:spcPct val="0"/>
              </a:spcBef>
              <a:defRPr/>
            </a:pPr>
            <a:endParaRPr lang="en-US" dirty="0"/>
          </a:p>
          <a:p>
            <a:pPr eaLnBrk="1" hangingPunct="1">
              <a:spcBef>
                <a:spcPct val="0"/>
              </a:spcBef>
            </a:pPr>
            <a:r>
              <a:rPr lang="en-US" dirty="0"/>
              <a:t>Go to </a:t>
            </a:r>
            <a:r>
              <a:rPr lang="en-US" u="sng" dirty="0"/>
              <a:t>LC-PCC PS for 9.19.1.1 </a:t>
            </a:r>
            <a:r>
              <a:rPr lang="en-US" dirty="0"/>
              <a:t>for the PCC practice on giving dates for persons:</a:t>
            </a:r>
          </a:p>
          <a:p>
            <a:pPr eaLnBrk="1" hangingPunct="1">
              <a:spcBef>
                <a:spcPct val="0"/>
              </a:spcBef>
            </a:pPr>
            <a:endParaRPr lang="en-US" dirty="0"/>
          </a:p>
          <a:p>
            <a:pPr eaLnBrk="1" hangingPunct="1">
              <a:spcBef>
                <a:spcPct val="0"/>
              </a:spcBef>
            </a:pPr>
            <a:r>
              <a:rPr lang="en-US" i="1" dirty="0"/>
              <a:t>Birth/death date</a:t>
            </a:r>
            <a:r>
              <a:rPr lang="en-US" dirty="0"/>
              <a:t>: Date of birth and Date of death are core elements, and are always added to newly established access points when known.</a:t>
            </a:r>
          </a:p>
          <a:p>
            <a:pPr eaLnBrk="1" hangingPunct="1">
              <a:spcBef>
                <a:spcPct val="0"/>
              </a:spcBef>
            </a:pPr>
            <a:endParaRPr lang="en-US" dirty="0"/>
          </a:p>
          <a:p>
            <a:pPr eaLnBrk="1" hangingPunct="1">
              <a:spcBef>
                <a:spcPct val="0"/>
              </a:spcBef>
            </a:pPr>
            <a:r>
              <a:rPr lang="en-US" dirty="0"/>
              <a:t>If giving both a date of birth and a date of death or giving a span of dates for period of activity, separate the dates with a hyphen. If giving only a date of birth, use a hyphen after the date; do not use the term “born” with the date. If giving only a date of death, use a hyphen before the date; do not use the term “died” with the date. </a:t>
            </a:r>
          </a:p>
          <a:p>
            <a:pPr eaLnBrk="1" hangingPunct="1">
              <a:spcBef>
                <a:spcPct val="0"/>
              </a:spcBef>
            </a:pPr>
            <a:endParaRPr lang="en-US" dirty="0"/>
          </a:p>
          <a:p>
            <a:pPr eaLnBrk="1" hangingPunct="1">
              <a:spcBef>
                <a:spcPct val="0"/>
              </a:spcBef>
            </a:pPr>
            <a:r>
              <a:rPr lang="en-US" i="1" dirty="0"/>
              <a:t>Period of activity</a:t>
            </a:r>
            <a:r>
              <a:rPr lang="en-US" dirty="0"/>
              <a:t>: If the person’s date of birth and date of death are both unknown, record a date or range of dates indicative of the person’s period of activity.  Use “active” and “century” per LC-PCC PS (disregard the RDA examples that use ”flourished”). The term "active" should appear before the first period of activity date (e.g., "active 12th century”).</a:t>
            </a:r>
          </a:p>
          <a:p>
            <a:pPr eaLnBrk="1" hangingPunct="1">
              <a:spcBef>
                <a:spcPct val="0"/>
              </a:spcBef>
            </a:pPr>
            <a:endParaRPr lang="en-US" dirty="0"/>
          </a:p>
          <a:p>
            <a:pPr eaLnBrk="1" hangingPunct="1">
              <a:spcBef>
                <a:spcPct val="0"/>
              </a:spcBef>
            </a:pPr>
            <a:r>
              <a:rPr lang="en-US" dirty="0"/>
              <a:t>Order of elements in access point: This is PCC policy, not RDA. See DCM Z1, 100 field.</a:t>
            </a:r>
          </a:p>
          <a:p>
            <a:pPr eaLnBrk="1" hangingPunct="1">
              <a:spcBef>
                <a:spcPct val="0"/>
              </a:spcBef>
            </a:pPr>
            <a:endParaRPr lang="en-US" dirty="0"/>
          </a:p>
          <a:p>
            <a:pPr eaLnBrk="1" hangingPunct="1">
              <a:spcBef>
                <a:spcPct val="0"/>
              </a:spcBef>
            </a:pPr>
            <a:r>
              <a:rPr lang="en-US" dirty="0"/>
              <a:t>Next slide: examples.</a:t>
            </a:r>
          </a:p>
          <a:p>
            <a:pPr eaLnBrk="1" hangingPunct="1">
              <a:spcBef>
                <a:spcPct val="0"/>
              </a:spcBef>
            </a:pPr>
            <a:endParaRPr lang="en-US" dirty="0"/>
          </a:p>
          <a:p>
            <a:pPr eaLnBrk="1" hangingPunct="1">
              <a:spcBef>
                <a:spcPct val="0"/>
              </a:spcBef>
            </a:pPr>
            <a:endParaRPr lang="en-US" dirty="0"/>
          </a:p>
        </p:txBody>
      </p:sp>
    </p:spTree>
    <p:extLst>
      <p:ext uri="{BB962C8B-B14F-4D97-AF65-F5344CB8AC3E}">
        <p14:creationId xmlns:p14="http://schemas.microsoft.com/office/powerpoint/2010/main" val="3630588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Image Placeholder 1"/>
          <p:cNvSpPr>
            <a:spLocks noGrp="1" noRot="1" noChangeAspect="1"/>
          </p:cNvSpPr>
          <p:nvPr>
            <p:ph type="sldImg"/>
          </p:nvPr>
        </p:nvSpPr>
        <p:spPr bwMode="auto">
          <a:noFill/>
          <a:ln>
            <a:solidFill>
              <a:srgbClr val="000000"/>
            </a:solidFill>
            <a:miter lim="800000"/>
            <a:headEnd/>
            <a:tailEnd/>
          </a:ln>
        </p:spPr>
      </p:sp>
      <p:sp>
        <p:nvSpPr>
          <p:cNvPr id="151554" name="Notes Placeholder 2"/>
          <p:cNvSpPr>
            <a:spLocks noGrp="1"/>
          </p:cNvSpPr>
          <p:nvPr>
            <p:ph type="body" idx="1"/>
          </p:nvPr>
        </p:nvSpPr>
        <p:spPr bwMode="auto">
          <a:xfrm>
            <a:off x="446117" y="4184017"/>
            <a:ext cx="6118167" cy="4889829"/>
          </a:xfrm>
          <a:noFill/>
        </p:spPr>
        <p:txBody>
          <a:bodyPr wrap="square" numCol="1" anchor="t" anchorCtr="0" compatLnSpc="1">
            <a:prstTxWarp prst="textNoShape">
              <a:avLst/>
            </a:prstTxWarp>
          </a:bodyPr>
          <a:lstStyle/>
          <a:p>
            <a:pPr defTabSz="918189" eaLnBrk="1" hangingPunct="1">
              <a:spcBef>
                <a:spcPct val="0"/>
              </a:spcBef>
              <a:defRPr/>
            </a:pPr>
            <a:r>
              <a:rPr lang="en-US" dirty="0"/>
              <a:t>October 15, 2024: added note about the same year followed by a hyphen and preceded by a hyphen normalizing to the same thing</a:t>
            </a:r>
          </a:p>
          <a:p>
            <a:pPr defTabSz="918189" eaLnBrk="1" hangingPunct="1">
              <a:spcBef>
                <a:spcPct val="0"/>
              </a:spcBef>
              <a:defRPr/>
            </a:pPr>
            <a:r>
              <a:rPr lang="en-US" dirty="0"/>
              <a:t>November 15, 2019: added </a:t>
            </a:r>
            <a:r>
              <a:rPr lang="en-US" dirty="0" err="1"/>
              <a:t>Lestat</a:t>
            </a:r>
            <a:r>
              <a:rPr lang="en-US" dirty="0"/>
              <a:t> example and subfield coding</a:t>
            </a:r>
          </a:p>
          <a:p>
            <a:pPr defTabSz="918189" eaLnBrk="1" hangingPunct="1">
              <a:spcBef>
                <a:spcPct val="0"/>
              </a:spcBef>
              <a:defRPr/>
            </a:pPr>
            <a:r>
              <a:rPr lang="en-US" dirty="0"/>
              <a:t>March 1, 2019: added Bach and Wang examples</a:t>
            </a:r>
          </a:p>
          <a:p>
            <a:pPr defTabSz="918189" eaLnBrk="1" hangingPunct="1">
              <a:spcBef>
                <a:spcPct val="0"/>
              </a:spcBef>
              <a:defRPr/>
            </a:pPr>
            <a:endParaRPr lang="en-US" dirty="0"/>
          </a:p>
          <a:p>
            <a:pPr marL="172160" indent="-172160" eaLnBrk="1" hangingPunct="1">
              <a:spcBef>
                <a:spcPct val="0"/>
              </a:spcBef>
              <a:buFontTx/>
              <a:buChar char="-"/>
            </a:pPr>
            <a:r>
              <a:rPr lang="en-US" dirty="0"/>
              <a:t>RDA Appendix B does not contain any abbreviations for months.  Other terms associated with dates that were abbreviated in AACR (b., d., fl., cent.) are spelled out if used in RDA records because abbreviations should not be used.  “ca.” is replaced by “approximately”.</a:t>
            </a:r>
          </a:p>
          <a:p>
            <a:pPr marL="172160" indent="-172160" eaLnBrk="1" hangingPunct="1">
              <a:spcBef>
                <a:spcPct val="0"/>
              </a:spcBef>
              <a:buFontTx/>
              <a:buChar char="-"/>
            </a:pPr>
            <a:endParaRPr lang="en-US" dirty="0"/>
          </a:p>
          <a:p>
            <a:pPr marL="172160" indent="-172160" defTabSz="922884" eaLnBrk="1" hangingPunct="1">
              <a:spcBef>
                <a:spcPct val="0"/>
              </a:spcBef>
              <a:defRPr/>
            </a:pPr>
            <a:r>
              <a:rPr lang="en-US" dirty="0"/>
              <a:t>- 9.3.2  </a:t>
            </a:r>
            <a:r>
              <a:rPr lang="en-US" b="1" dirty="0"/>
              <a:t>Date of birth</a:t>
            </a:r>
            <a:r>
              <a:rPr lang="en-US" dirty="0"/>
              <a:t> is the year a person was born.  Date of birth may also include the month and day of the person’s birth.  LC-PCC PS for 9.3.1.3: </a:t>
            </a:r>
            <a:r>
              <a:rPr lang="en-US" i="1" dirty="0"/>
              <a:t>LC practice/PCC practice:</a:t>
            </a:r>
            <a:r>
              <a:rPr lang="en-US" dirty="0"/>
              <a:t> Record the month in English.</a:t>
            </a:r>
          </a:p>
          <a:p>
            <a:pPr marL="172160" indent="-172160" eaLnBrk="1" hangingPunct="1">
              <a:spcBef>
                <a:spcPct val="0"/>
              </a:spcBef>
            </a:pPr>
            <a:r>
              <a:rPr lang="en-US" dirty="0"/>
              <a:t>- 9.3.2.3  Record the person’s date of birth applying the basic instructions on recording dates associated with persons given under 9.3.1. </a:t>
            </a:r>
            <a:r>
              <a:rPr lang="en-US" b="1" dirty="0"/>
              <a:t> </a:t>
            </a:r>
            <a:r>
              <a:rPr lang="en-US" dirty="0"/>
              <a:t>If the person was born in the same year as another person with the same name, record the date of birth in the form [year] [month] [day]. Record the month in the language and script preferred by the agency creating the data. LC-PCC PS for 9.3.2.3: </a:t>
            </a:r>
            <a:r>
              <a:rPr lang="en-US" i="1" dirty="0"/>
              <a:t>LC practice/PCC practice:</a:t>
            </a:r>
            <a:r>
              <a:rPr lang="en-US" dirty="0"/>
              <a:t> Use a hyphen after date of birth when recording the date in an authorized access point; do not use the term “born” with the date.</a:t>
            </a:r>
          </a:p>
          <a:p>
            <a:pPr defTabSz="922884" eaLnBrk="1" hangingPunct="1">
              <a:spcBef>
                <a:spcPct val="0"/>
              </a:spcBef>
              <a:defRPr/>
            </a:pPr>
            <a:r>
              <a:rPr lang="en-US" dirty="0"/>
              <a:t>- 9.3.3  </a:t>
            </a:r>
            <a:r>
              <a:rPr lang="en-US" b="1" dirty="0"/>
              <a:t>Date of death</a:t>
            </a:r>
            <a:r>
              <a:rPr lang="en-US" dirty="0"/>
              <a:t> is the year a person died. Date of death may also include the month and day of the person's death. LC-PCC PS for 9.3.1.3: </a:t>
            </a:r>
            <a:r>
              <a:rPr lang="en-US" i="1" dirty="0"/>
              <a:t>LC practice/PCC practice:</a:t>
            </a:r>
            <a:r>
              <a:rPr lang="en-US" dirty="0"/>
              <a:t> Record the month in English.</a:t>
            </a:r>
          </a:p>
          <a:p>
            <a:pPr defTabSz="922884" eaLnBrk="1" hangingPunct="1">
              <a:spcBef>
                <a:spcPct val="0"/>
              </a:spcBef>
              <a:defRPr/>
            </a:pPr>
            <a:r>
              <a:rPr lang="en-US" dirty="0"/>
              <a:t>- 9.3.3.3  Record the date of death of a deceased person applying the basic instructions on recording dates associated with persons given under 9.3.1. LC-PCC PS for 9.3.3.3: </a:t>
            </a:r>
            <a:r>
              <a:rPr lang="en-US" i="1" dirty="0"/>
              <a:t>LC practice/PCC practice: </a:t>
            </a:r>
            <a:r>
              <a:rPr lang="en-US" dirty="0"/>
              <a:t>Use a hyphen before the date of death when recording the date in an authorized access point; do not use the term “died” with the date.</a:t>
            </a:r>
          </a:p>
          <a:p>
            <a:pPr marL="173041" indent="-173041" eaLnBrk="1" hangingPunct="1">
              <a:spcBef>
                <a:spcPct val="0"/>
              </a:spcBef>
              <a:buFontTx/>
              <a:buChar char="-"/>
            </a:pPr>
            <a:endParaRPr lang="en-US" dirty="0"/>
          </a:p>
          <a:p>
            <a:pPr marL="172160" indent="-172160" eaLnBrk="1" hangingPunct="1">
              <a:spcBef>
                <a:spcPct val="0"/>
              </a:spcBef>
            </a:pPr>
            <a:r>
              <a:rPr lang="en-US" i="1" dirty="0"/>
              <a:t>Note:</a:t>
            </a:r>
            <a:r>
              <a:rPr lang="en-US" dirty="0"/>
              <a:t> the various dates associated with a person (birth, death, period of activity) are </a:t>
            </a:r>
            <a:r>
              <a:rPr lang="en-US" i="1" dirty="0"/>
              <a:t>separate</a:t>
            </a:r>
            <a:r>
              <a:rPr lang="en-US" dirty="0"/>
              <a:t> elements in RDA.  But because they all map to MARC X00 subfield $d, something extra (e.g., “born”, “died”, or a hyphen between, before, or after) is needed when encoding those RDA elements in access points to give the dates meaning. Other practices would be possible under RDA (e.g. “born 1825” rather than “1825-”)</a:t>
            </a:r>
          </a:p>
          <a:p>
            <a:pPr marL="172160" indent="-172160" eaLnBrk="1" hangingPunct="1">
              <a:spcBef>
                <a:spcPct val="0"/>
              </a:spcBef>
            </a:pPr>
            <a:endParaRPr lang="en-US" dirty="0"/>
          </a:p>
          <a:p>
            <a:pPr marL="172160" indent="-172160" eaLnBrk="1" hangingPunct="1">
              <a:spcBef>
                <a:spcPct val="0"/>
              </a:spcBef>
            </a:pPr>
            <a:r>
              <a:rPr lang="en-US" i="1" dirty="0"/>
              <a:t>Note:</a:t>
            </a:r>
            <a:r>
              <a:rPr lang="en-US" dirty="0"/>
              <a:t> Smith, John, $d 1825- and Smith, John, $d -1825 mean different things, but they would normalize to the same thing, so cannot both be used as 100s in different NARs, nor can one be a 100 on one NAR and the other a 400 on </a:t>
            </a:r>
            <a:r>
              <a:rPr lang="en-US"/>
              <a:t>a different NAR.  </a:t>
            </a:r>
            <a:r>
              <a:rPr lang="en-US" dirty="0"/>
              <a:t>The cataloger would need to add something else to distinguish two people with the same preferred name one of whom was born and one of whom died in the same year.</a:t>
            </a:r>
          </a:p>
          <a:p>
            <a:pPr marL="172160" indent="-172160" eaLnBrk="1" hangingPunct="1">
              <a:spcBef>
                <a:spcPct val="0"/>
              </a:spcBef>
            </a:pPr>
            <a:endParaRPr lang="en-US" dirty="0"/>
          </a:p>
          <a:p>
            <a:pPr marL="172160" indent="-172160" eaLnBrk="1" hangingPunct="1">
              <a:spcBef>
                <a:spcPct val="0"/>
              </a:spcBef>
            </a:pPr>
            <a:r>
              <a:rPr lang="en-US" b="1" dirty="0"/>
              <a:t>Note order</a:t>
            </a:r>
            <a:r>
              <a:rPr lang="en-US" b="1" baseline="0" dirty="0"/>
              <a:t> of elements. </a:t>
            </a:r>
            <a:r>
              <a:rPr lang="en-US" b="0" i="0" baseline="0" dirty="0"/>
              <a:t>Date always comes last unless “(Spirit)” is present (see Bach example).  See also Wang and </a:t>
            </a:r>
            <a:r>
              <a:rPr lang="en-US" b="0" i="0" baseline="0" dirty="0" err="1"/>
              <a:t>Lestat</a:t>
            </a:r>
            <a:r>
              <a:rPr lang="en-US" b="0" i="0" baseline="0" dirty="0"/>
              <a:t> examples, where profession or occupation was added because the date was not sufficient to distinguish, and where other designation for fictitious/legendary character was optionally added for better identification; date still comes last.</a:t>
            </a:r>
            <a:endParaRPr lang="en-US" b="1" dirty="0"/>
          </a:p>
          <a:p>
            <a:pPr marL="172160" indent="-172160" eaLnBrk="1" hangingPunct="1">
              <a:spcBef>
                <a:spcPct val="0"/>
              </a:spcBef>
            </a:pPr>
            <a:endParaRPr lang="en-US" i="1" dirty="0"/>
          </a:p>
          <a:p>
            <a:pPr marL="172160" indent="-172160" eaLnBrk="1" hangingPunct="1">
              <a:spcBef>
                <a:spcPct val="0"/>
              </a:spcBef>
            </a:pPr>
            <a:endParaRPr lang="en-US" dirty="0"/>
          </a:p>
        </p:txBody>
      </p:sp>
    </p:spTree>
    <p:extLst>
      <p:ext uri="{BB962C8B-B14F-4D97-AF65-F5344CB8AC3E}">
        <p14:creationId xmlns:p14="http://schemas.microsoft.com/office/powerpoint/2010/main" val="72273748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p:cNvSpPr>
          <p:nvPr>
            <p:ph type="sldImg"/>
          </p:nvPr>
        </p:nvSpPr>
        <p:spPr bwMode="auto">
          <a:noFill/>
          <a:ln>
            <a:solidFill>
              <a:srgbClr val="000000"/>
            </a:solidFill>
            <a:miter lim="800000"/>
            <a:headEnd/>
            <a:tailEnd/>
          </a:ln>
        </p:spPr>
      </p:sp>
      <p:sp>
        <p:nvSpPr>
          <p:cNvPr id="153602"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September 17, 2018</a:t>
            </a:r>
            <a:endParaRPr lang="en-US" baseline="0" dirty="0"/>
          </a:p>
          <a:p>
            <a:pPr defTabSz="918189" eaLnBrk="1" hangingPunct="1">
              <a:spcBef>
                <a:spcPct val="0"/>
              </a:spcBef>
              <a:defRPr/>
            </a:pPr>
            <a:endParaRPr lang="en-US" dirty="0"/>
          </a:p>
          <a:p>
            <a:pPr eaLnBrk="1" hangingPunct="1">
              <a:spcBef>
                <a:spcPct val="0"/>
              </a:spcBef>
            </a:pPr>
            <a:r>
              <a:rPr lang="en-US" dirty="0"/>
              <a:t>When recoding a date that is not appropriate in an access point for RDA, record the AACR2 heading in a 400 field with subfield $w </a:t>
            </a:r>
            <a:r>
              <a:rPr lang="en-US" dirty="0" err="1"/>
              <a:t>nnea</a:t>
            </a:r>
            <a:r>
              <a:rPr lang="pl-PL" dirty="0"/>
              <a:t> </a:t>
            </a:r>
            <a:r>
              <a:rPr lang="en-US" dirty="0"/>
              <a:t>(unless that access point in the 400 happens to be a valid RDA variant access point).</a:t>
            </a:r>
          </a:p>
        </p:txBody>
      </p:sp>
    </p:spTree>
    <p:extLst>
      <p:ext uri="{BB962C8B-B14F-4D97-AF65-F5344CB8AC3E}">
        <p14:creationId xmlns:p14="http://schemas.microsoft.com/office/powerpoint/2010/main" val="224433638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p:cNvSpPr>
          <p:nvPr>
            <p:ph type="sldImg"/>
          </p:nvPr>
        </p:nvSpPr>
        <p:spPr bwMode="auto">
          <a:noFill/>
          <a:ln>
            <a:solidFill>
              <a:srgbClr val="000000"/>
            </a:solidFill>
            <a:miter lim="800000"/>
            <a:headEnd/>
            <a:tailEnd/>
          </a:ln>
        </p:spPr>
      </p:sp>
      <p:sp>
        <p:nvSpPr>
          <p:cNvPr id="155650"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March 20, 2017: updated to reflect current RDA language</a:t>
            </a:r>
          </a:p>
          <a:p>
            <a:pPr eaLnBrk="1" hangingPunct="1">
              <a:spcBef>
                <a:spcPct val="0"/>
              </a:spcBef>
            </a:pPr>
            <a:endParaRPr lang="en-US" dirty="0"/>
          </a:p>
          <a:p>
            <a:pPr eaLnBrk="1" hangingPunct="1">
              <a:spcBef>
                <a:spcPct val="0"/>
              </a:spcBef>
            </a:pPr>
            <a:r>
              <a:rPr lang="en-US" dirty="0"/>
              <a:t>AACR2 headings that include the fuller form of name are RDA acceptable since they are not incorrect from the point of view of the RDA rules (RDA Optional Addition).  They should be left in in authorized access points in the NARs recoded to RDA.</a:t>
            </a:r>
          </a:p>
          <a:p>
            <a:pPr eaLnBrk="1" hangingPunct="1">
              <a:spcBef>
                <a:spcPct val="0"/>
              </a:spcBef>
            </a:pPr>
            <a:endParaRPr lang="en-US" dirty="0"/>
          </a:p>
          <a:p>
            <a:pPr eaLnBrk="1" hangingPunct="1">
              <a:spcBef>
                <a:spcPct val="0"/>
              </a:spcBef>
            </a:pPr>
            <a:r>
              <a:rPr lang="en-US" dirty="0"/>
              <a:t>This concludes the overview of the additions to the Preferred Name for a person to construct Authorized Access Points. Remember, we are no longer using undifferentiated</a:t>
            </a:r>
            <a:r>
              <a:rPr lang="en-US" baseline="0" dirty="0"/>
              <a:t> name records, so we must find a way to differentiate persons with the same name. RDA gives us multiple ways of doing this.</a:t>
            </a:r>
            <a:endParaRPr lang="en-US" dirty="0"/>
          </a:p>
        </p:txBody>
      </p:sp>
    </p:spTree>
    <p:extLst>
      <p:ext uri="{BB962C8B-B14F-4D97-AF65-F5344CB8AC3E}">
        <p14:creationId xmlns:p14="http://schemas.microsoft.com/office/powerpoint/2010/main" val="326782811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Image Placeholder 1"/>
          <p:cNvSpPr>
            <a:spLocks noGrp="1" noRot="1" noChangeAspect="1"/>
          </p:cNvSpPr>
          <p:nvPr>
            <p:ph type="sldImg"/>
          </p:nvPr>
        </p:nvSpPr>
        <p:spPr bwMode="auto">
          <a:noFill/>
          <a:ln>
            <a:solidFill>
              <a:srgbClr val="000000"/>
            </a:solidFill>
            <a:miter lim="800000"/>
            <a:headEnd/>
            <a:tailEnd/>
          </a:ln>
        </p:spPr>
      </p:sp>
      <p:sp>
        <p:nvSpPr>
          <p:cNvPr id="157698"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September 17, 2018: update first sub-bullet under additions</a:t>
            </a:r>
          </a:p>
          <a:p>
            <a:r>
              <a:rPr lang="en-US" dirty="0"/>
              <a:t> </a:t>
            </a:r>
          </a:p>
          <a:p>
            <a:r>
              <a:rPr lang="en-US" dirty="0"/>
              <a:t>Any name, including the preferred name, can be used as the basis for a variant access point.</a:t>
            </a:r>
          </a:p>
          <a:p>
            <a:r>
              <a:rPr lang="en-US" dirty="0"/>
              <a:t> </a:t>
            </a:r>
          </a:p>
          <a:p>
            <a:r>
              <a:rPr lang="en-US" dirty="0"/>
              <a:t>Construct a variant access point as if it were an authorized access point; any or all additions that would be allowed in the authorized access point are appropriate in the variant access point as well. </a:t>
            </a:r>
          </a:p>
          <a:p>
            <a:r>
              <a:rPr lang="en-US" dirty="0"/>
              <a:t> </a:t>
            </a:r>
          </a:p>
          <a:p>
            <a:r>
              <a:rPr lang="en-US" i="1" dirty="0"/>
              <a:t>Note:</a:t>
            </a:r>
            <a:r>
              <a:rPr lang="en-US" dirty="0"/>
              <a:t> variant access points in different authority records can be identical (i.e., a 400 in one NAR identical to a 400 in another NAR). </a:t>
            </a:r>
          </a:p>
          <a:p>
            <a:r>
              <a:rPr lang="en-US" dirty="0"/>
              <a:t> </a:t>
            </a:r>
          </a:p>
          <a:p>
            <a:r>
              <a:rPr lang="en-US" i="1" dirty="0"/>
              <a:t>Remember: under RDA, </a:t>
            </a:r>
            <a:r>
              <a:rPr lang="en-US" dirty="0"/>
              <a:t>variant access points for a person are </a:t>
            </a:r>
            <a:r>
              <a:rPr lang="en-US" u="sng" dirty="0"/>
              <a:t>optional</a:t>
            </a:r>
            <a:r>
              <a:rPr lang="en-US" dirty="0"/>
              <a:t>: “Names and forms of the name not chosen as the preferred name </a:t>
            </a:r>
            <a:r>
              <a:rPr lang="en-US" b="1" dirty="0"/>
              <a:t>may</a:t>
            </a:r>
            <a:r>
              <a:rPr lang="en-US" dirty="0"/>
              <a:t> be recorded as variant names” (9.2).</a:t>
            </a:r>
          </a:p>
          <a:p>
            <a:pPr defTabSz="932537" eaLnBrk="1" hangingPunct="1">
              <a:spcBef>
                <a:spcPct val="0"/>
              </a:spcBef>
            </a:pPr>
            <a:endParaRPr lang="en-US" dirty="0"/>
          </a:p>
        </p:txBody>
      </p:sp>
    </p:spTree>
    <p:extLst>
      <p:ext uri="{BB962C8B-B14F-4D97-AF65-F5344CB8AC3E}">
        <p14:creationId xmlns:p14="http://schemas.microsoft.com/office/powerpoint/2010/main" val="173405160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Slide Image Placeholder 1"/>
          <p:cNvSpPr>
            <a:spLocks noGrp="1" noRot="1" noChangeAspect="1"/>
          </p:cNvSpPr>
          <p:nvPr>
            <p:ph type="sldImg"/>
          </p:nvPr>
        </p:nvSpPr>
        <p:spPr bwMode="auto">
          <a:noFill/>
          <a:ln>
            <a:solidFill>
              <a:srgbClr val="000000"/>
            </a:solidFill>
            <a:miter lim="800000"/>
            <a:headEnd/>
            <a:tailEnd/>
          </a:ln>
        </p:spPr>
      </p:sp>
      <p:sp>
        <p:nvSpPr>
          <p:cNvPr id="159746"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May 1, 2013</a:t>
            </a:r>
          </a:p>
          <a:p>
            <a:pPr defTabSz="918189" eaLnBrk="1" hangingPunct="1">
              <a:spcBef>
                <a:spcPct val="0"/>
              </a:spcBef>
              <a:defRPr/>
            </a:pPr>
            <a:endParaRPr lang="en-US" dirty="0"/>
          </a:p>
          <a:p>
            <a:pPr eaLnBrk="1" hangingPunct="1">
              <a:spcBef>
                <a:spcPct val="0"/>
              </a:spcBef>
            </a:pPr>
            <a:r>
              <a:rPr lang="en-US" dirty="0"/>
              <a:t>Here are a couple of examples of additions made to differentiate between the variant access point and the authorized access point for another person.</a:t>
            </a:r>
          </a:p>
          <a:p>
            <a:pPr eaLnBrk="1" hangingPunct="1">
              <a:spcBef>
                <a:spcPct val="0"/>
              </a:spcBef>
            </a:pPr>
            <a:endParaRPr lang="en-US" dirty="0"/>
          </a:p>
          <a:p>
            <a:pPr eaLnBrk="1" hangingPunct="1">
              <a:spcBef>
                <a:spcPct val="0"/>
              </a:spcBef>
            </a:pPr>
            <a:r>
              <a:rPr lang="en-US" dirty="0"/>
              <a:t>100 1_ Hayward, William $q (William L.)</a:t>
            </a:r>
          </a:p>
          <a:p>
            <a:pPr eaLnBrk="1" hangingPunct="1">
              <a:spcBef>
                <a:spcPct val="0"/>
              </a:spcBef>
            </a:pPr>
            <a:r>
              <a:rPr lang="en-US" dirty="0"/>
              <a:t>400 1_ Hayward, Bill, $d 1941-2008  </a:t>
            </a:r>
            <a:r>
              <a:rPr lang="en-US" dirty="0">
                <a:sym typeface="Wingdings" pitchFamily="2" charset="2"/>
              </a:rPr>
              <a:t> </a:t>
            </a:r>
            <a:r>
              <a:rPr lang="en-US" u="sng" dirty="0">
                <a:sym typeface="Wingdings" pitchFamily="2" charset="2"/>
              </a:rPr>
              <a:t>CONFLICTS WITH</a:t>
            </a:r>
            <a:r>
              <a:rPr lang="en-US" dirty="0">
                <a:sym typeface="Wingdings" pitchFamily="2" charset="2"/>
              </a:rPr>
              <a:t> </a:t>
            </a:r>
            <a:r>
              <a:rPr lang="en-US" dirty="0"/>
              <a:t>n 93077146</a:t>
            </a:r>
          </a:p>
          <a:p>
            <a:pPr eaLnBrk="1" hangingPunct="1">
              <a:spcBef>
                <a:spcPct val="0"/>
              </a:spcBef>
            </a:pPr>
            <a:r>
              <a:rPr lang="en-US" dirty="0"/>
              <a:t>670 __ The hired hand, c2003: $b credits (William Hayward)</a:t>
            </a:r>
          </a:p>
          <a:p>
            <a:pPr eaLnBrk="1" hangingPunct="1">
              <a:spcBef>
                <a:spcPct val="0"/>
              </a:spcBef>
            </a:pPr>
            <a:r>
              <a:rPr lang="en-US" dirty="0"/>
              <a:t>670 __ IMDb, 22 Feb. 2006 $b (William Hayward (I), sometimes credited as Bill Hayward, William L. Hayward; producer, 1960s- )</a:t>
            </a:r>
          </a:p>
          <a:p>
            <a:pPr eaLnBrk="1" hangingPunct="1">
              <a:spcBef>
                <a:spcPct val="0"/>
              </a:spcBef>
            </a:pPr>
            <a:r>
              <a:rPr lang="en-US" dirty="0"/>
              <a:t>670 __ New York times WWW site, Mar. 24, 2008 $b (in obituary published Mar. 22: William L. Hayward, known as Bill; b. William Leland Hayward III, Mar. 27, 1941, Los Angeles; found dead Mar. 9, Castaic, Calif., aged 66; lawyer and producer whose best-known films include Haywire, a television movie based on a memoir by his sister Brooke about their charmed, tragic Hollywood family)</a:t>
            </a:r>
          </a:p>
          <a:p>
            <a:pPr eaLnBrk="1" hangingPunct="1">
              <a:spcBef>
                <a:spcPct val="0"/>
              </a:spcBef>
            </a:pPr>
            <a:endParaRPr lang="en-US" dirty="0"/>
          </a:p>
          <a:p>
            <a:pPr eaLnBrk="1" hangingPunct="1">
              <a:spcBef>
                <a:spcPct val="0"/>
              </a:spcBef>
            </a:pPr>
            <a:r>
              <a:rPr lang="en-US" dirty="0"/>
              <a:t>100 1_ </a:t>
            </a:r>
            <a:r>
              <a:rPr lang="en-US" dirty="0" err="1"/>
              <a:t>Cerioni</a:t>
            </a:r>
            <a:r>
              <a:rPr lang="en-US" dirty="0"/>
              <a:t>, Giorgio</a:t>
            </a:r>
          </a:p>
          <a:p>
            <a:pPr eaLnBrk="1" hangingPunct="1">
              <a:spcBef>
                <a:spcPct val="0"/>
              </a:spcBef>
            </a:pPr>
            <a:r>
              <a:rPr lang="en-US" dirty="0"/>
              <a:t>400 1_ Greenwood, George $c (Actor)  </a:t>
            </a:r>
            <a:r>
              <a:rPr lang="en-US" dirty="0">
                <a:sym typeface="Wingdings" pitchFamily="2" charset="2"/>
              </a:rPr>
              <a:t> </a:t>
            </a:r>
            <a:r>
              <a:rPr lang="en-US" u="sng" dirty="0">
                <a:sym typeface="Wingdings" pitchFamily="2" charset="2"/>
              </a:rPr>
              <a:t>CONFLICTS WITH</a:t>
            </a:r>
            <a:r>
              <a:rPr lang="en-US" dirty="0">
                <a:sym typeface="Wingdings" pitchFamily="2" charset="2"/>
              </a:rPr>
              <a:t> </a:t>
            </a:r>
            <a:r>
              <a:rPr lang="en-US" dirty="0"/>
              <a:t>nr 91034190</a:t>
            </a:r>
          </a:p>
          <a:p>
            <a:pPr eaLnBrk="1" hangingPunct="1">
              <a:spcBef>
                <a:spcPct val="0"/>
              </a:spcBef>
            </a:pPr>
            <a:r>
              <a:rPr lang="en-US" dirty="0"/>
              <a:t>400 1_ McGraw, George</a:t>
            </a:r>
          </a:p>
          <a:p>
            <a:pPr eaLnBrk="1" hangingPunct="1">
              <a:spcBef>
                <a:spcPct val="0"/>
              </a:spcBef>
            </a:pPr>
            <a:r>
              <a:rPr lang="en-US" dirty="0"/>
              <a:t>670 __ Jacob, the man who fought with God, 2005: $b credits (Giorgio </a:t>
            </a:r>
            <a:r>
              <a:rPr lang="en-US" dirty="0" err="1"/>
              <a:t>Cerioni</a:t>
            </a:r>
            <a:r>
              <a:rPr lang="en-US" dirty="0"/>
              <a:t>)</a:t>
            </a:r>
          </a:p>
          <a:p>
            <a:pPr eaLnBrk="1" hangingPunct="1">
              <a:spcBef>
                <a:spcPct val="0"/>
              </a:spcBef>
            </a:pPr>
            <a:r>
              <a:rPr lang="en-US" dirty="0"/>
              <a:t>670 __ IMDb, Mar. 10, 2006 $b (Giorgio </a:t>
            </a:r>
            <a:r>
              <a:rPr lang="en-US" dirty="0" err="1"/>
              <a:t>Cerioni</a:t>
            </a:r>
            <a:r>
              <a:rPr lang="en-US" dirty="0"/>
              <a:t>; sometimes credited as George Greenwood, George McGraw; actor)</a:t>
            </a:r>
          </a:p>
          <a:p>
            <a:pPr eaLnBrk="1" hangingPunct="1">
              <a:spcBef>
                <a:spcPct val="0"/>
              </a:spcBef>
            </a:pPr>
            <a:r>
              <a:rPr lang="en-US" dirty="0"/>
              <a:t>670 __ Virgilio Cinema website, Mar. 10, 2006 $b (Giorgio </a:t>
            </a:r>
            <a:r>
              <a:rPr lang="en-US" dirty="0" err="1"/>
              <a:t>Cerioni</a:t>
            </a:r>
            <a:r>
              <a:rPr lang="en-US" dirty="0"/>
              <a:t>; actor)</a:t>
            </a:r>
          </a:p>
        </p:txBody>
      </p:sp>
    </p:spTree>
    <p:extLst>
      <p:ext uri="{BB962C8B-B14F-4D97-AF65-F5344CB8AC3E}">
        <p14:creationId xmlns:p14="http://schemas.microsoft.com/office/powerpoint/2010/main" val="288081667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Slide Image Placeholder 1"/>
          <p:cNvSpPr>
            <a:spLocks noGrp="1" noRot="1" noChangeAspect="1"/>
          </p:cNvSpPr>
          <p:nvPr>
            <p:ph type="sldImg"/>
          </p:nvPr>
        </p:nvSpPr>
        <p:spPr bwMode="auto">
          <a:noFill/>
          <a:ln>
            <a:solidFill>
              <a:srgbClr val="000000"/>
            </a:solidFill>
            <a:miter lim="800000"/>
            <a:headEnd/>
            <a:tailEnd/>
          </a:ln>
        </p:spPr>
      </p:sp>
      <p:sp>
        <p:nvSpPr>
          <p:cNvPr id="159746"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November 4, 2019</a:t>
            </a:r>
          </a:p>
          <a:p>
            <a:pPr defTabSz="918189" eaLnBrk="1" hangingPunct="1">
              <a:spcBef>
                <a:spcPct val="0"/>
              </a:spcBef>
              <a:defRPr/>
            </a:pPr>
            <a:endParaRPr lang="en-US" dirty="0"/>
          </a:p>
          <a:p>
            <a:pPr defTabSz="918189" eaLnBrk="1" hangingPunct="1">
              <a:spcBef>
                <a:spcPct val="0"/>
              </a:spcBef>
              <a:defRPr/>
            </a:pPr>
            <a:r>
              <a:rPr lang="en-US" dirty="0"/>
              <a:t>RDA allows you to use a preferred name as the basis of a variant access point, by making different additions to the preferred name from the one in the authorized access point.</a:t>
            </a:r>
          </a:p>
          <a:p>
            <a:pPr eaLnBrk="1" hangingPunct="1">
              <a:spcBef>
                <a:spcPct val="0"/>
              </a:spcBef>
            </a:pPr>
            <a:endParaRPr lang="en-US" dirty="0"/>
          </a:p>
        </p:txBody>
      </p:sp>
    </p:spTree>
    <p:extLst>
      <p:ext uri="{BB962C8B-B14F-4D97-AF65-F5344CB8AC3E}">
        <p14:creationId xmlns:p14="http://schemas.microsoft.com/office/powerpoint/2010/main" val="246740866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Slide Image Placeholder 1"/>
          <p:cNvSpPr>
            <a:spLocks noGrp="1" noRot="1" noChangeAspect="1"/>
          </p:cNvSpPr>
          <p:nvPr>
            <p:ph type="sldImg"/>
          </p:nvPr>
        </p:nvSpPr>
        <p:spPr bwMode="auto">
          <a:noFill/>
          <a:ln>
            <a:solidFill>
              <a:srgbClr val="000000"/>
            </a:solidFill>
            <a:miter lim="800000"/>
            <a:headEnd/>
            <a:tailEnd/>
          </a:ln>
        </p:spPr>
      </p:sp>
      <p:sp>
        <p:nvSpPr>
          <p:cNvPr id="161794" name="Notes Placeholder 2"/>
          <p:cNvSpPr>
            <a:spLocks noGrp="1"/>
          </p:cNvSpPr>
          <p:nvPr>
            <p:ph type="body" idx="1"/>
          </p:nvPr>
        </p:nvSpPr>
        <p:spPr bwMode="auto">
          <a:noFill/>
        </p:spPr>
        <p:txBody>
          <a:bodyPr wrap="square" numCol="1" anchor="t" anchorCtr="0" compatLnSpc="1">
            <a:prstTxWarp prst="textNoShape">
              <a:avLst/>
            </a:prstTxWarp>
          </a:bodyPr>
          <a:lstStyle/>
          <a:p>
            <a:pPr defTabSz="932537" eaLnBrk="1" hangingPunct="1">
              <a:spcBef>
                <a:spcPct val="0"/>
              </a:spcBef>
              <a:defRPr/>
            </a:pPr>
            <a:r>
              <a:rPr lang="en-US" dirty="0"/>
              <a:t>May 1, 2013</a:t>
            </a:r>
          </a:p>
          <a:p>
            <a:pPr defTabSz="932537" eaLnBrk="1" hangingPunct="1">
              <a:spcBef>
                <a:spcPct val="0"/>
              </a:spcBef>
              <a:defRPr/>
            </a:pPr>
            <a:endParaRPr lang="en-US" dirty="0"/>
          </a:p>
          <a:p>
            <a:pPr defTabSz="932537" eaLnBrk="1" hangingPunct="1">
              <a:spcBef>
                <a:spcPct val="0"/>
              </a:spcBef>
            </a:pPr>
            <a:r>
              <a:rPr lang="en-US" dirty="0"/>
              <a:t>EXERCISE 6: </a:t>
            </a:r>
          </a:p>
          <a:p>
            <a:pPr defTabSz="932537" eaLnBrk="1" hangingPunct="1">
              <a:spcBef>
                <a:spcPct val="0"/>
              </a:spcBef>
            </a:pPr>
            <a:r>
              <a:rPr lang="en-US" dirty="0"/>
              <a:t>Let’s now look at the same two slides we used earlier: the Title Page slide and the Wikipedia slide for Octavio Paz, and finish up the authority record. </a:t>
            </a:r>
          </a:p>
          <a:p>
            <a:pPr defTabSz="932537" eaLnBrk="1" hangingPunct="1">
              <a:spcBef>
                <a:spcPct val="0"/>
              </a:spcBef>
            </a:pPr>
            <a:endParaRPr lang="en-US" dirty="0"/>
          </a:p>
          <a:p>
            <a:pPr defTabSz="932537" eaLnBrk="1" hangingPunct="1">
              <a:spcBef>
                <a:spcPct val="0"/>
              </a:spcBef>
            </a:pPr>
            <a:endParaRPr lang="en-US" dirty="0"/>
          </a:p>
          <a:p>
            <a:pPr defTabSz="932537" eaLnBrk="1" hangingPunct="1">
              <a:spcBef>
                <a:spcPct val="0"/>
              </a:spcBef>
            </a:pPr>
            <a:endParaRPr lang="en-US" dirty="0"/>
          </a:p>
        </p:txBody>
      </p:sp>
    </p:spTree>
    <p:extLst>
      <p:ext uri="{BB962C8B-B14F-4D97-AF65-F5344CB8AC3E}">
        <p14:creationId xmlns:p14="http://schemas.microsoft.com/office/powerpoint/2010/main" val="391901891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Slide Image Placeholder 1"/>
          <p:cNvSpPr>
            <a:spLocks noGrp="1" noRot="1" noChangeAspect="1"/>
          </p:cNvSpPr>
          <p:nvPr>
            <p:ph type="sldImg"/>
          </p:nvPr>
        </p:nvSpPr>
        <p:spPr bwMode="auto">
          <a:noFill/>
          <a:ln>
            <a:solidFill>
              <a:srgbClr val="000000"/>
            </a:solidFill>
            <a:miter lim="800000"/>
            <a:headEnd/>
            <a:tailEnd/>
          </a:ln>
        </p:spPr>
      </p:sp>
      <p:sp>
        <p:nvSpPr>
          <p:cNvPr id="163842"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May 1, 2013</a:t>
            </a:r>
          </a:p>
          <a:p>
            <a:pPr eaLnBrk="1" hangingPunct="1">
              <a:spcBef>
                <a:spcPct val="0"/>
              </a:spcBef>
            </a:pPr>
            <a:endParaRPr lang="en-US" dirty="0"/>
          </a:p>
        </p:txBody>
      </p:sp>
    </p:spTree>
    <p:extLst>
      <p:ext uri="{BB962C8B-B14F-4D97-AF65-F5344CB8AC3E}">
        <p14:creationId xmlns:p14="http://schemas.microsoft.com/office/powerpoint/2010/main" val="108514698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Image Placeholder 1"/>
          <p:cNvSpPr>
            <a:spLocks noGrp="1" noRot="1" noChangeAspect="1"/>
          </p:cNvSpPr>
          <p:nvPr>
            <p:ph type="sldImg"/>
          </p:nvPr>
        </p:nvSpPr>
        <p:spPr bwMode="auto">
          <a:noFill/>
          <a:ln>
            <a:solidFill>
              <a:srgbClr val="000000"/>
            </a:solidFill>
            <a:miter lim="800000"/>
            <a:headEnd/>
            <a:tailEnd/>
          </a:ln>
        </p:spPr>
      </p:sp>
      <p:sp>
        <p:nvSpPr>
          <p:cNvPr id="165890" name="Notes Placeholder 2"/>
          <p:cNvSpPr>
            <a:spLocks noGrp="1"/>
          </p:cNvSpPr>
          <p:nvPr>
            <p:ph type="body" idx="1"/>
          </p:nvPr>
        </p:nvSpPr>
        <p:spPr bwMode="auto">
          <a:noFill/>
        </p:spPr>
        <p:txBody>
          <a:bodyPr wrap="square" numCol="1" anchor="t" anchorCtr="0" compatLnSpc="1">
            <a:prstTxWarp prst="textNoShape">
              <a:avLst/>
            </a:prstTxWarp>
          </a:bodyPr>
          <a:lstStyle/>
          <a:p>
            <a:pPr defTabSz="932537" eaLnBrk="1" hangingPunct="1">
              <a:spcBef>
                <a:spcPct val="0"/>
              </a:spcBef>
              <a:defRPr/>
            </a:pPr>
            <a:r>
              <a:rPr lang="en-US" dirty="0"/>
              <a:t>May 1, 2013</a:t>
            </a:r>
          </a:p>
        </p:txBody>
      </p:sp>
    </p:spTree>
    <p:extLst>
      <p:ext uri="{BB962C8B-B14F-4D97-AF65-F5344CB8AC3E}">
        <p14:creationId xmlns:p14="http://schemas.microsoft.com/office/powerpoint/2010/main" val="309210532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Slide Image Placeholder 1"/>
          <p:cNvSpPr>
            <a:spLocks noGrp="1" noRot="1" noChangeAspect="1"/>
          </p:cNvSpPr>
          <p:nvPr>
            <p:ph type="sldImg"/>
          </p:nvPr>
        </p:nvSpPr>
        <p:spPr bwMode="auto">
          <a:noFill/>
          <a:ln>
            <a:solidFill>
              <a:srgbClr val="000000"/>
            </a:solidFill>
            <a:miter lim="800000"/>
            <a:headEnd/>
            <a:tailEnd/>
          </a:ln>
        </p:spPr>
      </p:sp>
      <p:sp>
        <p:nvSpPr>
          <p:cNvPr id="167938" name="Notes Placeholder 2"/>
          <p:cNvSpPr>
            <a:spLocks noGrp="1"/>
          </p:cNvSpPr>
          <p:nvPr>
            <p:ph type="body" idx="1"/>
          </p:nvPr>
        </p:nvSpPr>
        <p:spPr bwMode="auto">
          <a:noFill/>
        </p:spPr>
        <p:txBody>
          <a:bodyPr wrap="square" numCol="1" anchor="t" anchorCtr="0" compatLnSpc="1">
            <a:prstTxWarp prst="textNoShape">
              <a:avLst/>
            </a:prstTxWarp>
          </a:bodyPr>
          <a:lstStyle/>
          <a:p>
            <a:pPr defTabSz="932537" eaLnBrk="1" hangingPunct="1">
              <a:spcBef>
                <a:spcPct val="0"/>
              </a:spcBef>
              <a:defRPr/>
            </a:pPr>
            <a:r>
              <a:rPr lang="en-US" dirty="0"/>
              <a:t>May 1, 2013</a:t>
            </a:r>
          </a:p>
          <a:p>
            <a:pPr defTabSz="932537" eaLnBrk="1" hangingPunct="1">
              <a:spcBef>
                <a:spcPct val="0"/>
              </a:spcBef>
            </a:pPr>
            <a:endParaRPr lang="en-US" dirty="0"/>
          </a:p>
        </p:txBody>
      </p:sp>
    </p:spTree>
    <p:extLst>
      <p:ext uri="{BB962C8B-B14F-4D97-AF65-F5344CB8AC3E}">
        <p14:creationId xmlns:p14="http://schemas.microsoft.com/office/powerpoint/2010/main" val="146117077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Slide Image Placeholder 1"/>
          <p:cNvSpPr>
            <a:spLocks noGrp="1" noRot="1" noChangeAspect="1"/>
          </p:cNvSpPr>
          <p:nvPr>
            <p:ph type="sldImg"/>
          </p:nvPr>
        </p:nvSpPr>
        <p:spPr bwMode="auto">
          <a:noFill/>
          <a:ln>
            <a:solidFill>
              <a:srgbClr val="000000"/>
            </a:solidFill>
            <a:miter lim="800000"/>
            <a:headEnd/>
            <a:tailEnd/>
          </a:ln>
        </p:spPr>
      </p:sp>
      <p:sp>
        <p:nvSpPr>
          <p:cNvPr id="169986" name="Notes Placeholder 2"/>
          <p:cNvSpPr>
            <a:spLocks noGrp="1"/>
          </p:cNvSpPr>
          <p:nvPr>
            <p:ph type="body" idx="1"/>
          </p:nvPr>
        </p:nvSpPr>
        <p:spPr bwMode="auto">
          <a:noFill/>
        </p:spPr>
        <p:txBody>
          <a:bodyPr wrap="square" numCol="1" anchor="t" anchorCtr="0" compatLnSpc="1">
            <a:prstTxWarp prst="textNoShape">
              <a:avLst/>
            </a:prstTxWarp>
          </a:bodyPr>
          <a:lstStyle/>
          <a:p>
            <a:pPr defTabSz="932537" eaLnBrk="1" hangingPunct="1">
              <a:spcBef>
                <a:spcPct val="0"/>
              </a:spcBef>
              <a:defRPr/>
            </a:pPr>
            <a:r>
              <a:rPr lang="en-US" dirty="0"/>
              <a:t>March 20, 2017</a:t>
            </a:r>
          </a:p>
          <a:p>
            <a:pPr defTabSz="932537" eaLnBrk="1" hangingPunct="1">
              <a:spcBef>
                <a:spcPct val="0"/>
              </a:spcBef>
              <a:defRPr/>
            </a:pPr>
            <a:endParaRPr lang="en-US" dirty="0"/>
          </a:p>
          <a:p>
            <a:pPr defTabSz="932537" eaLnBrk="1" hangingPunct="1">
              <a:spcBef>
                <a:spcPct val="0"/>
              </a:spcBef>
            </a:pPr>
            <a:r>
              <a:rPr lang="en-US" dirty="0"/>
              <a:t>Relationships are an important part of RDA. Expressing relationships in bibliographic and authority records helps users find what they are looking for and tell users about other available resources. We need to reflect important relationships in our catalogs and resource discovery systems so metadata can be linked to other related resources.</a:t>
            </a:r>
          </a:p>
          <a:p>
            <a:pPr defTabSz="932537" eaLnBrk="1" hangingPunct="1">
              <a:spcBef>
                <a:spcPct val="0"/>
              </a:spcBef>
            </a:pPr>
            <a:endParaRPr lang="en-US" dirty="0"/>
          </a:p>
          <a:p>
            <a:pPr defTabSz="932537" eaLnBrk="1" hangingPunct="1">
              <a:spcBef>
                <a:spcPct val="0"/>
              </a:spcBef>
            </a:pPr>
            <a:r>
              <a:rPr lang="en-US" dirty="0"/>
              <a:t>In our NACO work and in this module, we are interested in relationships between entities in Group 2: Persons, Families, and Corporate Bodies, and how these entities relate to each other.</a:t>
            </a:r>
          </a:p>
          <a:p>
            <a:pPr defTabSz="932537" eaLnBrk="1" hangingPunct="1">
              <a:spcBef>
                <a:spcPct val="0"/>
              </a:spcBef>
            </a:pPr>
            <a:endParaRPr lang="en-US" dirty="0"/>
          </a:p>
          <a:p>
            <a:pPr defTabSz="932537" eaLnBrk="1" hangingPunct="1">
              <a:spcBef>
                <a:spcPct val="0"/>
              </a:spcBef>
            </a:pPr>
            <a:r>
              <a:rPr lang="en-US" dirty="0"/>
              <a:t>You’ll find the guidelines on recording the relationships between Agents (Persons, Families and Corporate bodies) in Chapter 29. Chapters 30-32 provide more details, description, purpose and scope.</a:t>
            </a:r>
          </a:p>
          <a:p>
            <a:pPr defTabSz="932537" eaLnBrk="1" hangingPunct="1">
              <a:spcBef>
                <a:spcPct val="0"/>
              </a:spcBef>
            </a:pPr>
            <a:endParaRPr lang="en-US" dirty="0"/>
          </a:p>
        </p:txBody>
      </p:sp>
    </p:spTree>
    <p:extLst>
      <p:ext uri="{BB962C8B-B14F-4D97-AF65-F5344CB8AC3E}">
        <p14:creationId xmlns:p14="http://schemas.microsoft.com/office/powerpoint/2010/main" val="33949208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Slide Image Placeholder 1"/>
          <p:cNvSpPr>
            <a:spLocks noGrp="1" noRot="1" noChangeAspect="1"/>
          </p:cNvSpPr>
          <p:nvPr>
            <p:ph type="sldImg"/>
          </p:nvPr>
        </p:nvSpPr>
        <p:spPr bwMode="auto">
          <a:noFill/>
          <a:ln>
            <a:solidFill>
              <a:srgbClr val="000000"/>
            </a:solidFill>
            <a:miter lim="800000"/>
            <a:headEnd/>
            <a:tailEnd/>
          </a:ln>
        </p:spPr>
      </p:sp>
      <p:sp>
        <p:nvSpPr>
          <p:cNvPr id="172034" name="Notes Placeholder 2"/>
          <p:cNvSpPr>
            <a:spLocks noGrp="1"/>
          </p:cNvSpPr>
          <p:nvPr>
            <p:ph type="body" idx="1"/>
          </p:nvPr>
        </p:nvSpPr>
        <p:spPr bwMode="auto">
          <a:noFill/>
        </p:spPr>
        <p:txBody>
          <a:bodyPr wrap="square" numCol="1" anchor="t" anchorCtr="0" compatLnSpc="1">
            <a:prstTxWarp prst="textNoShape">
              <a:avLst/>
            </a:prstTxWarp>
          </a:bodyPr>
          <a:lstStyle/>
          <a:p>
            <a:pPr defTabSz="932537" eaLnBrk="1" hangingPunct="1">
              <a:spcBef>
                <a:spcPct val="0"/>
              </a:spcBef>
              <a:defRPr/>
            </a:pPr>
            <a:r>
              <a:rPr lang="en-US" dirty="0"/>
              <a:t>March 20, 2017: updated to reflect current RDA language; revised final paragraph of notes based on likely workflow</a:t>
            </a:r>
          </a:p>
          <a:p>
            <a:pPr defTabSz="932537" eaLnBrk="1" hangingPunct="1">
              <a:spcBef>
                <a:spcPct val="0"/>
              </a:spcBef>
              <a:defRPr/>
            </a:pPr>
            <a:endParaRPr lang="en-US" dirty="0"/>
          </a:p>
          <a:p>
            <a:pPr defTabSz="932537" eaLnBrk="1" hangingPunct="1">
              <a:spcBef>
                <a:spcPct val="0"/>
              </a:spcBef>
            </a:pPr>
            <a:r>
              <a:rPr lang="en-US" dirty="0">
                <a:latin typeface="Arial" charset="0"/>
              </a:rPr>
              <a:t>Relationship designators are terms used to describe relationships among resources, persons, families, and corporate bodies. The terms describe relationships between entities represented by authorized access points, descriptions, and/or identifiers. </a:t>
            </a:r>
          </a:p>
          <a:p>
            <a:pPr defTabSz="932537" eaLnBrk="1" hangingPunct="1">
              <a:spcBef>
                <a:spcPct val="0"/>
              </a:spcBef>
            </a:pPr>
            <a:endParaRPr lang="en-US" dirty="0">
              <a:latin typeface="Arial" charset="0"/>
            </a:endParaRPr>
          </a:p>
          <a:p>
            <a:pPr defTabSz="932537" eaLnBrk="1" hangingPunct="1">
              <a:spcBef>
                <a:spcPct val="0"/>
              </a:spcBef>
            </a:pPr>
            <a:r>
              <a:rPr lang="en-US" dirty="0">
                <a:latin typeface="Arial" charset="0"/>
              </a:rPr>
              <a:t>New relationship elements for the new RDA may be proposed by contacting the PCC Standing Committee on Standards.  If the PCC approves, they will submit the proposal to the </a:t>
            </a:r>
            <a:r>
              <a:rPr lang="en-US" dirty="0"/>
              <a:t>North American RDA Committee (</a:t>
            </a:r>
            <a:r>
              <a:rPr lang="en-US" i="0" dirty="0"/>
              <a:t>NARDAC</a:t>
            </a:r>
            <a:r>
              <a:rPr lang="en-US" dirty="0"/>
              <a:t>), which, if it agrees, will then forward to the RDA Steering Committee for final consideration.</a:t>
            </a:r>
          </a:p>
        </p:txBody>
      </p:sp>
    </p:spTree>
    <p:extLst>
      <p:ext uri="{BB962C8B-B14F-4D97-AF65-F5344CB8AC3E}">
        <p14:creationId xmlns:p14="http://schemas.microsoft.com/office/powerpoint/2010/main" val="96477001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p:cNvSpPr>
            <a:spLocks noGrp="1" noRot="1" noChangeAspect="1"/>
          </p:cNvSpPr>
          <p:nvPr>
            <p:ph type="sldImg"/>
          </p:nvPr>
        </p:nvSpPr>
        <p:spPr bwMode="auto">
          <a:noFill/>
          <a:ln>
            <a:solidFill>
              <a:srgbClr val="000000"/>
            </a:solidFill>
            <a:miter lim="800000"/>
            <a:headEnd/>
            <a:tailEnd/>
          </a:ln>
        </p:spPr>
      </p:sp>
      <p:sp>
        <p:nvSpPr>
          <p:cNvPr id="174082"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May 23, 2018: deleted OCLC $w note from slide. March 20, 2017: updated speaker notes</a:t>
            </a:r>
          </a:p>
          <a:p>
            <a:pPr eaLnBrk="1" hangingPunct="1">
              <a:spcBef>
                <a:spcPct val="0"/>
              </a:spcBef>
            </a:pPr>
            <a:endParaRPr lang="en-US" dirty="0"/>
          </a:p>
          <a:p>
            <a:pPr eaLnBrk="1" hangingPunct="1">
              <a:spcBef>
                <a:spcPct val="0"/>
              </a:spcBef>
            </a:pPr>
            <a:r>
              <a:rPr lang="en-US" dirty="0"/>
              <a:t>NACO catalogers may use subfield $</a:t>
            </a:r>
            <a:r>
              <a:rPr lang="en-US" dirty="0" err="1"/>
              <a:t>i</a:t>
            </a:r>
            <a:r>
              <a:rPr lang="en-US" dirty="0"/>
              <a:t> (Relationship information) in NARs to provide relationship information between authorized access points </a:t>
            </a:r>
            <a:r>
              <a:rPr lang="en-US" b="1" dirty="0"/>
              <a:t>except for </a:t>
            </a:r>
            <a:r>
              <a:rPr lang="en-US" dirty="0"/>
              <a:t>multiple</a:t>
            </a:r>
            <a:r>
              <a:rPr lang="en-US" b="1" dirty="0"/>
              <a:t> </a:t>
            </a:r>
            <a:r>
              <a:rPr lang="en-US" dirty="0"/>
              <a:t>pseudonymous (more than two identities) relationships for which simple see-also references (5XX) are used with subfield $w </a:t>
            </a:r>
            <a:r>
              <a:rPr lang="en-US" dirty="0" err="1"/>
              <a:t>nnnc</a:t>
            </a:r>
            <a:r>
              <a:rPr lang="en-US" dirty="0"/>
              <a:t> coding and a 663 note. See </a:t>
            </a:r>
            <a:r>
              <a:rPr lang="en-US" dirty="0">
                <a:hlinkClick r:id="rId3"/>
              </a:rPr>
              <a:t>LC/PCC Practice for Creating NARs for Persons Who Use Pseudonyms</a:t>
            </a:r>
            <a:r>
              <a:rPr lang="en-US" dirty="0"/>
              <a:t> (http://www.loc.gov/catdir/cpso/pseud.pdf)</a:t>
            </a:r>
          </a:p>
          <a:p>
            <a:pPr eaLnBrk="1" hangingPunct="1">
              <a:spcBef>
                <a:spcPct val="0"/>
              </a:spcBef>
            </a:pPr>
            <a:endParaRPr lang="en-US" dirty="0"/>
          </a:p>
          <a:p>
            <a:pPr eaLnBrk="1" hangingPunct="1">
              <a:spcBef>
                <a:spcPct val="0"/>
              </a:spcBef>
            </a:pPr>
            <a:r>
              <a:rPr lang="en-US" dirty="0"/>
              <a:t>When otherwise modifying a NAR that contain obsolete codes in a subfield $w, PCC catalogers should upgrade the NAR as appropriate. </a:t>
            </a:r>
          </a:p>
        </p:txBody>
      </p:sp>
    </p:spTree>
    <p:extLst>
      <p:ext uri="{BB962C8B-B14F-4D97-AF65-F5344CB8AC3E}">
        <p14:creationId xmlns:p14="http://schemas.microsoft.com/office/powerpoint/2010/main" val="209336684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Slide Image Placeholder 1"/>
          <p:cNvSpPr>
            <a:spLocks noGrp="1" noRot="1" noChangeAspect="1"/>
          </p:cNvSpPr>
          <p:nvPr>
            <p:ph type="sldImg"/>
          </p:nvPr>
        </p:nvSpPr>
        <p:spPr bwMode="auto">
          <a:noFill/>
          <a:ln>
            <a:solidFill>
              <a:srgbClr val="000000"/>
            </a:solidFill>
            <a:miter lim="800000"/>
            <a:headEnd/>
            <a:tailEnd/>
          </a:ln>
        </p:spPr>
      </p:sp>
      <p:sp>
        <p:nvSpPr>
          <p:cNvPr id="176130"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May 23, 2018: moved $w to beginning of field in examples and deleted presenter note about $w display in OCLC</a:t>
            </a:r>
          </a:p>
          <a:p>
            <a:pPr defTabSz="918189" eaLnBrk="1" hangingPunct="1">
              <a:spcBef>
                <a:spcPct val="0"/>
              </a:spcBef>
              <a:defRPr/>
            </a:pPr>
            <a:r>
              <a:rPr lang="en-US" dirty="0"/>
              <a:t>December 12, 2016:</a:t>
            </a:r>
            <a:r>
              <a:rPr lang="en-US" baseline="0" dirty="0"/>
              <a:t> updated relationship designator in first example, corrected indicator in second</a:t>
            </a:r>
            <a:endParaRPr lang="en-US" dirty="0"/>
          </a:p>
          <a:p>
            <a:pPr defTabSz="918189" eaLnBrk="1" hangingPunct="1">
              <a:spcBef>
                <a:spcPct val="0"/>
              </a:spcBef>
              <a:defRPr/>
            </a:pPr>
            <a:endParaRPr lang="en-US" baseline="0" dirty="0"/>
          </a:p>
          <a:p>
            <a:pPr defTabSz="918189" eaLnBrk="1" hangingPunct="1">
              <a:spcBef>
                <a:spcPct val="0"/>
              </a:spcBef>
              <a:defRPr/>
            </a:pPr>
            <a:endParaRPr lang="en-US" dirty="0"/>
          </a:p>
        </p:txBody>
      </p:sp>
    </p:spTree>
    <p:extLst>
      <p:ext uri="{BB962C8B-B14F-4D97-AF65-F5344CB8AC3E}">
        <p14:creationId xmlns:p14="http://schemas.microsoft.com/office/powerpoint/2010/main" val="254108278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Image Placeholder 1"/>
          <p:cNvSpPr>
            <a:spLocks noGrp="1" noRot="1" noChangeAspect="1"/>
          </p:cNvSpPr>
          <p:nvPr>
            <p:ph type="sldImg"/>
          </p:nvPr>
        </p:nvSpPr>
        <p:spPr bwMode="auto">
          <a:noFill/>
          <a:ln>
            <a:solidFill>
              <a:srgbClr val="000000"/>
            </a:solidFill>
            <a:miter lim="800000"/>
            <a:headEnd/>
            <a:tailEnd/>
          </a:ln>
        </p:spPr>
      </p:sp>
      <p:sp>
        <p:nvSpPr>
          <p:cNvPr id="178178"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May 23, 2018: Moved $w to beginning of field in example</a:t>
            </a:r>
          </a:p>
        </p:txBody>
      </p:sp>
    </p:spTree>
    <p:extLst>
      <p:ext uri="{BB962C8B-B14F-4D97-AF65-F5344CB8AC3E}">
        <p14:creationId xmlns:p14="http://schemas.microsoft.com/office/powerpoint/2010/main" val="17551615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p:cNvSpPr>
            <a:spLocks noGrp="1" noRot="1" noChangeAspect="1"/>
          </p:cNvSpPr>
          <p:nvPr>
            <p:ph type="sldImg"/>
          </p:nvPr>
        </p:nvSpPr>
        <p:spPr bwMode="auto">
          <a:noFill/>
          <a:ln>
            <a:solidFill>
              <a:srgbClr val="000000"/>
            </a:solidFill>
            <a:miter lim="800000"/>
            <a:headEnd/>
            <a:tailEnd/>
          </a:ln>
        </p:spPr>
      </p:sp>
      <p:sp>
        <p:nvSpPr>
          <p:cNvPr id="180226"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February 5, 2019: replaced</a:t>
            </a:r>
            <a:r>
              <a:rPr lang="en-US" baseline="0" dirty="0"/>
              <a:t> images with higher resolution images.</a:t>
            </a:r>
            <a:endParaRPr lang="en-US" dirty="0"/>
          </a:p>
          <a:p>
            <a:pPr eaLnBrk="1" hangingPunct="1">
              <a:spcBef>
                <a:spcPct val="0"/>
              </a:spcBef>
            </a:pPr>
            <a:endParaRPr lang="en-US" dirty="0"/>
          </a:p>
        </p:txBody>
      </p:sp>
    </p:spTree>
    <p:extLst>
      <p:ext uri="{BB962C8B-B14F-4D97-AF65-F5344CB8AC3E}">
        <p14:creationId xmlns:p14="http://schemas.microsoft.com/office/powerpoint/2010/main" val="183582752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p:cNvSpPr>
            <a:spLocks noGrp="1" noRot="1" noChangeAspect="1"/>
          </p:cNvSpPr>
          <p:nvPr>
            <p:ph type="sldImg"/>
          </p:nvPr>
        </p:nvSpPr>
        <p:spPr bwMode="auto">
          <a:noFill/>
          <a:ln>
            <a:solidFill>
              <a:srgbClr val="000000"/>
            </a:solidFill>
            <a:miter lim="800000"/>
            <a:headEnd/>
            <a:tailEnd/>
          </a:ln>
        </p:spPr>
      </p:sp>
      <p:sp>
        <p:nvSpPr>
          <p:cNvPr id="182274"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May 23, 2018: moved $w to beginning of field in examples and deleted presenter note about $w display in OCLC</a:t>
            </a:r>
          </a:p>
          <a:p>
            <a:pPr defTabSz="918189" eaLnBrk="1" hangingPunct="1">
              <a:spcBef>
                <a:spcPct val="0"/>
              </a:spcBef>
              <a:defRPr/>
            </a:pPr>
            <a:r>
              <a:rPr lang="en-US" dirty="0"/>
              <a:t>March 20, 2017: updated speaker notes</a:t>
            </a:r>
          </a:p>
          <a:p>
            <a:pPr eaLnBrk="1" hangingPunct="1">
              <a:spcBef>
                <a:spcPct val="0"/>
              </a:spcBef>
            </a:pPr>
            <a:endParaRPr lang="en-US" dirty="0"/>
          </a:p>
          <a:p>
            <a:pPr eaLnBrk="1" hangingPunct="1">
              <a:spcBef>
                <a:spcPct val="0"/>
              </a:spcBef>
            </a:pPr>
            <a:r>
              <a:rPr lang="en-US" dirty="0"/>
              <a:t>When creating name authority records for a person with different identities, follow the guidelines in the Descriptive Cataloging Manual Z1 sections for MARC fields 663 and 667. More information is available in the  FAQ – LC/PCC practice for creating NARs for persons who use pseudonyms: </a:t>
            </a:r>
            <a:r>
              <a:rPr lang="en-US" b="1" dirty="0">
                <a:sym typeface="Wingdings" pitchFamily="2" charset="2"/>
              </a:rPr>
              <a:t>http://www.loc.gov/catdir/cpso/pseud.pdf</a:t>
            </a:r>
            <a:endParaRPr lang="en-US" b="1" i="1" dirty="0"/>
          </a:p>
          <a:p>
            <a:pPr eaLnBrk="1" hangingPunct="1">
              <a:spcBef>
                <a:spcPct val="0"/>
              </a:spcBef>
            </a:pPr>
            <a:endParaRPr lang="en-US" dirty="0"/>
          </a:p>
          <a:p>
            <a:pPr eaLnBrk="1" hangingPunct="1">
              <a:spcBef>
                <a:spcPct val="0"/>
              </a:spcBef>
            </a:pPr>
            <a:r>
              <a:rPr lang="en-US" dirty="0"/>
              <a:t>The “$w r + $</a:t>
            </a:r>
            <a:r>
              <a:rPr lang="en-US" dirty="0" err="1"/>
              <a:t>i</a:t>
            </a:r>
            <a:r>
              <a:rPr lang="en-US" dirty="0"/>
              <a:t> [Relationship designator]” is used </a:t>
            </a:r>
            <a:r>
              <a:rPr lang="en-US" b="1" dirty="0"/>
              <a:t>only in case of 2 identities </a:t>
            </a:r>
            <a:r>
              <a:rPr lang="en-US" dirty="0"/>
              <a:t>when </a:t>
            </a:r>
            <a:r>
              <a:rPr lang="en-US" b="1" dirty="0"/>
              <a:t>only 2 access points and NARs are created for a person</a:t>
            </a:r>
            <a:r>
              <a:rPr lang="en-US" dirty="0"/>
              <a:t>. </a:t>
            </a:r>
            <a:endParaRPr lang="en-US" dirty="0">
              <a:solidFill>
                <a:srgbClr val="0000FF"/>
              </a:solidFill>
            </a:endParaRPr>
          </a:p>
          <a:p>
            <a:pPr eaLnBrk="1" hangingPunct="1">
              <a:spcBef>
                <a:spcPct val="0"/>
              </a:spcBef>
            </a:pPr>
            <a:endParaRPr lang="en-US" dirty="0"/>
          </a:p>
          <a:p>
            <a:pPr eaLnBrk="1" hangingPunct="1">
              <a:spcBef>
                <a:spcPct val="0"/>
              </a:spcBef>
            </a:pPr>
            <a:endParaRPr lang="en-US" dirty="0"/>
          </a:p>
        </p:txBody>
      </p:sp>
    </p:spTree>
    <p:extLst>
      <p:ext uri="{BB962C8B-B14F-4D97-AF65-F5344CB8AC3E}">
        <p14:creationId xmlns:p14="http://schemas.microsoft.com/office/powerpoint/2010/main" val="152016180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Slide Image Placeholder 1"/>
          <p:cNvSpPr>
            <a:spLocks noGrp="1" noRot="1" noChangeAspect="1"/>
          </p:cNvSpPr>
          <p:nvPr>
            <p:ph type="sldImg"/>
          </p:nvPr>
        </p:nvSpPr>
        <p:spPr bwMode="auto">
          <a:noFill/>
          <a:ln>
            <a:solidFill>
              <a:srgbClr val="000000"/>
            </a:solidFill>
            <a:miter lim="800000"/>
            <a:headEnd/>
            <a:tailEnd/>
          </a:ln>
        </p:spPr>
      </p:sp>
      <p:sp>
        <p:nvSpPr>
          <p:cNvPr id="184322" name="Notes Placeholder 2"/>
          <p:cNvSpPr>
            <a:spLocks noGrp="1"/>
          </p:cNvSpPr>
          <p:nvPr>
            <p:ph type="body" idx="1"/>
          </p:nvPr>
        </p:nvSpPr>
        <p:spPr bwMode="auto">
          <a:noFill/>
        </p:spPr>
        <p:txBody>
          <a:bodyPr wrap="square" numCol="1" anchor="t" anchorCtr="0" compatLnSpc="1">
            <a:prstTxWarp prst="textNoShape">
              <a:avLst/>
            </a:prstTxWarp>
          </a:bodyPr>
          <a:lstStyle/>
          <a:p>
            <a:pPr defTabSz="932537" eaLnBrk="1" hangingPunct="1">
              <a:spcBef>
                <a:spcPct val="0"/>
              </a:spcBef>
              <a:defRPr/>
            </a:pPr>
            <a:r>
              <a:rPr lang="en-US" dirty="0"/>
              <a:t>October 15, 2024: added info on choosing the “basic” heading </a:t>
            </a:r>
            <a:r>
              <a:rPr lang="en-US"/>
              <a:t>to speaker notes</a:t>
            </a:r>
          </a:p>
          <a:p>
            <a:pPr defTabSz="932537" eaLnBrk="1" hangingPunct="1">
              <a:spcBef>
                <a:spcPct val="0"/>
              </a:spcBef>
              <a:defRPr/>
            </a:pPr>
            <a:r>
              <a:rPr lang="en-US" dirty="0"/>
              <a:t>April 25, 2017: revised 1st sub-bullet</a:t>
            </a:r>
          </a:p>
          <a:p>
            <a:pPr defTabSz="932537" eaLnBrk="1" hangingPunct="1">
              <a:spcBef>
                <a:spcPct val="0"/>
              </a:spcBef>
              <a:defRPr/>
            </a:pPr>
            <a:endParaRPr lang="en-US" dirty="0"/>
          </a:p>
          <a:p>
            <a:pPr defTabSz="932537" eaLnBrk="1" hangingPunct="1">
              <a:spcBef>
                <a:spcPct val="0"/>
              </a:spcBef>
              <a:defRPr/>
            </a:pPr>
            <a:r>
              <a:rPr lang="en-US" dirty="0"/>
              <a:t>In case of more than 2 identities, a combination of subfield $w </a:t>
            </a:r>
            <a:r>
              <a:rPr lang="en-US" dirty="0" err="1"/>
              <a:t>nnnc</a:t>
            </a:r>
            <a:r>
              <a:rPr lang="en-US" dirty="0"/>
              <a:t> and a 663 field is used instead of the</a:t>
            </a:r>
            <a:r>
              <a:rPr lang="en-US" dirty="0">
                <a:solidFill>
                  <a:srgbClr val="0000FF"/>
                </a:solidFill>
              </a:rPr>
              <a:t> subfields $i [Relationship designator] and $w r.</a:t>
            </a:r>
          </a:p>
          <a:p>
            <a:pPr defTabSz="932537" eaLnBrk="1" hangingPunct="1">
              <a:spcBef>
                <a:spcPct val="0"/>
              </a:spcBef>
            </a:pPr>
            <a:endParaRPr lang="en-US" dirty="0"/>
          </a:p>
          <a:p>
            <a:pPr defTabSz="932537" eaLnBrk="1" hangingPunct="1">
              <a:spcBef>
                <a:spcPct val="0"/>
              </a:spcBef>
            </a:pPr>
            <a:r>
              <a:rPr lang="en-US" dirty="0"/>
              <a:t>DCM Z1, 663 Complex See Also Note gives detailed instructions for constructing NARs for persons with more than 2 identities:  </a:t>
            </a:r>
          </a:p>
          <a:p>
            <a:pPr defTabSz="932537" eaLnBrk="1" hangingPunct="1">
              <a:spcBef>
                <a:spcPct val="0"/>
              </a:spcBef>
            </a:pPr>
            <a:endParaRPr lang="en-US" dirty="0"/>
          </a:p>
          <a:p>
            <a:pPr defTabSz="932537" eaLnBrk="1" hangingPunct="1">
              <a:spcBef>
                <a:spcPct val="0"/>
              </a:spcBef>
            </a:pPr>
            <a:r>
              <a:rPr lang="en-US" dirty="0"/>
              <a:t>On the authority record for the “basic” name authority record add 500 see also references with a subfield w coded “</a:t>
            </a:r>
            <a:r>
              <a:rPr lang="en-US" dirty="0" err="1"/>
              <a:t>nnnc</a:t>
            </a:r>
            <a:r>
              <a:rPr lang="en-US" dirty="0"/>
              <a:t>” from all other names used. Justify the 500 in 670 citations according to normal practice. </a:t>
            </a:r>
          </a:p>
          <a:p>
            <a:pPr defTabSz="932537" eaLnBrk="1" hangingPunct="1">
              <a:spcBef>
                <a:spcPct val="0"/>
              </a:spcBef>
            </a:pPr>
            <a:endParaRPr lang="en-US" dirty="0"/>
          </a:p>
          <a:p>
            <a:pPr defTabSz="932537" eaLnBrk="1" hangingPunct="1">
              <a:spcBef>
                <a:spcPct val="0"/>
              </a:spcBef>
            </a:pPr>
            <a:r>
              <a:rPr lang="en-US" dirty="0"/>
              <a:t>From </a:t>
            </a:r>
            <a:r>
              <a:rPr lang="en-US" i="1" dirty="0"/>
              <a:t>FAQ – LC/PCC practice for creating NARs for persons who use pseudonyms </a:t>
            </a:r>
            <a:r>
              <a:rPr lang="en-US" i="0" dirty="0"/>
              <a:t>(https://www.loc.gov/catdir/cpso/pseud.pdf)</a:t>
            </a:r>
            <a:r>
              <a:rPr lang="en-US" dirty="0"/>
              <a:t>: Choose as the basic heading the predominant (most commonly found) form of name. If it is not possible to determine a predominant form choose the real name as the basic heading.</a:t>
            </a:r>
          </a:p>
        </p:txBody>
      </p:sp>
    </p:spTree>
    <p:extLst>
      <p:ext uri="{BB962C8B-B14F-4D97-AF65-F5344CB8AC3E}">
        <p14:creationId xmlns:p14="http://schemas.microsoft.com/office/powerpoint/2010/main" val="264618537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Image Placeholder 1"/>
          <p:cNvSpPr>
            <a:spLocks noGrp="1" noRot="1" noChangeAspect="1"/>
          </p:cNvSpPr>
          <p:nvPr>
            <p:ph type="sldImg"/>
          </p:nvPr>
        </p:nvSpPr>
        <p:spPr bwMode="auto">
          <a:noFill/>
          <a:ln>
            <a:solidFill>
              <a:srgbClr val="000000"/>
            </a:solidFill>
            <a:miter lim="800000"/>
            <a:headEnd/>
            <a:tailEnd/>
          </a:ln>
        </p:spPr>
      </p:sp>
      <p:sp>
        <p:nvSpPr>
          <p:cNvPr id="186370" name="Notes Placeholder 2"/>
          <p:cNvSpPr>
            <a:spLocks noGrp="1"/>
          </p:cNvSpPr>
          <p:nvPr>
            <p:ph type="body" idx="1"/>
          </p:nvPr>
        </p:nvSpPr>
        <p:spPr bwMode="auto">
          <a:noFill/>
        </p:spPr>
        <p:txBody>
          <a:bodyPr wrap="square" numCol="1" anchor="t" anchorCtr="0" compatLnSpc="1">
            <a:prstTxWarp prst="textNoShape">
              <a:avLst/>
            </a:prstTxWarp>
          </a:bodyPr>
          <a:lstStyle/>
          <a:p>
            <a:pPr defTabSz="932537" eaLnBrk="1" hangingPunct="1">
              <a:spcBef>
                <a:spcPct val="0"/>
              </a:spcBef>
              <a:defRPr/>
            </a:pPr>
            <a:r>
              <a:rPr lang="en-US" dirty="0"/>
              <a:t>April 25, 2017: revised 1st sub-bullet</a:t>
            </a:r>
          </a:p>
          <a:p>
            <a:pPr defTabSz="932537" eaLnBrk="1" hangingPunct="1">
              <a:spcBef>
                <a:spcPct val="0"/>
              </a:spcBef>
              <a:defRPr/>
            </a:pPr>
            <a:endParaRPr lang="en-US" dirty="0"/>
          </a:p>
        </p:txBody>
      </p:sp>
    </p:spTree>
    <p:extLst>
      <p:ext uri="{BB962C8B-B14F-4D97-AF65-F5344CB8AC3E}">
        <p14:creationId xmlns:p14="http://schemas.microsoft.com/office/powerpoint/2010/main" val="294942716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Slide Image Placeholder 1"/>
          <p:cNvSpPr>
            <a:spLocks noGrp="1" noRot="1" noChangeAspect="1"/>
          </p:cNvSpPr>
          <p:nvPr>
            <p:ph type="sldImg"/>
          </p:nvPr>
        </p:nvSpPr>
        <p:spPr bwMode="auto">
          <a:noFill/>
          <a:ln>
            <a:solidFill>
              <a:srgbClr val="000000"/>
            </a:solidFill>
            <a:miter lim="800000"/>
            <a:headEnd/>
            <a:tailEnd/>
          </a:ln>
        </p:spPr>
      </p:sp>
      <p:sp>
        <p:nvSpPr>
          <p:cNvPr id="188418"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March 1, 2019: replaced slide of NAR to correct form in 663</a:t>
            </a:r>
          </a:p>
          <a:p>
            <a:pPr eaLnBrk="1" hangingPunct="1">
              <a:spcBef>
                <a:spcPct val="0"/>
              </a:spcBef>
            </a:pPr>
            <a:endParaRPr lang="en-US" dirty="0"/>
          </a:p>
        </p:txBody>
      </p:sp>
    </p:spTree>
    <p:extLst>
      <p:ext uri="{BB962C8B-B14F-4D97-AF65-F5344CB8AC3E}">
        <p14:creationId xmlns:p14="http://schemas.microsoft.com/office/powerpoint/2010/main" val="215316708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p:cNvSpPr>
            <a:spLocks noGrp="1" noRot="1" noChangeAspect="1"/>
          </p:cNvSpPr>
          <p:nvPr>
            <p:ph type="sldImg"/>
          </p:nvPr>
        </p:nvSpPr>
        <p:spPr bwMode="auto">
          <a:noFill/>
          <a:ln>
            <a:solidFill>
              <a:srgbClr val="000000"/>
            </a:solidFill>
            <a:miter lim="800000"/>
            <a:headEnd/>
            <a:tailEnd/>
          </a:ln>
        </p:spPr>
      </p:sp>
      <p:sp>
        <p:nvSpPr>
          <p:cNvPr id="190466"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September 17, 2018</a:t>
            </a:r>
          </a:p>
        </p:txBody>
      </p:sp>
    </p:spTree>
    <p:extLst>
      <p:ext uri="{BB962C8B-B14F-4D97-AF65-F5344CB8AC3E}">
        <p14:creationId xmlns:p14="http://schemas.microsoft.com/office/powerpoint/2010/main" val="253434656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Slide Image Placeholder 1"/>
          <p:cNvSpPr>
            <a:spLocks noGrp="1" noRot="1" noChangeAspect="1"/>
          </p:cNvSpPr>
          <p:nvPr>
            <p:ph type="sldImg"/>
          </p:nvPr>
        </p:nvSpPr>
        <p:spPr bwMode="auto">
          <a:noFill/>
          <a:ln>
            <a:solidFill>
              <a:srgbClr val="000000"/>
            </a:solidFill>
            <a:miter lim="800000"/>
            <a:headEnd/>
            <a:tailEnd/>
          </a:ln>
        </p:spPr>
      </p:sp>
      <p:sp>
        <p:nvSpPr>
          <p:cNvPr id="192514"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September 17, 2018</a:t>
            </a:r>
          </a:p>
          <a:p>
            <a:pPr eaLnBrk="1" hangingPunct="1">
              <a:spcBef>
                <a:spcPct val="0"/>
              </a:spcBef>
            </a:pPr>
            <a:endParaRPr lang="en-US" dirty="0"/>
          </a:p>
        </p:txBody>
      </p:sp>
    </p:spTree>
    <p:extLst>
      <p:ext uri="{BB962C8B-B14F-4D97-AF65-F5344CB8AC3E}">
        <p14:creationId xmlns:p14="http://schemas.microsoft.com/office/powerpoint/2010/main" val="334586308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Slide Image Placeholder 1"/>
          <p:cNvSpPr>
            <a:spLocks noGrp="1" noRot="1" noChangeAspect="1"/>
          </p:cNvSpPr>
          <p:nvPr>
            <p:ph type="sldImg"/>
          </p:nvPr>
        </p:nvSpPr>
        <p:spPr bwMode="auto">
          <a:noFill/>
          <a:ln>
            <a:solidFill>
              <a:srgbClr val="000000"/>
            </a:solidFill>
            <a:miter lim="800000"/>
            <a:headEnd/>
            <a:tailEnd/>
          </a:ln>
        </p:spPr>
      </p:sp>
      <p:sp>
        <p:nvSpPr>
          <p:cNvPr id="194562"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September 17, 2018</a:t>
            </a:r>
          </a:p>
          <a:p>
            <a:pPr defTabSz="918189" eaLnBrk="1" hangingPunct="1">
              <a:spcBef>
                <a:spcPct val="0"/>
              </a:spcBef>
              <a:defRPr/>
            </a:pPr>
            <a:endParaRPr lang="en-US" dirty="0"/>
          </a:p>
          <a:p>
            <a:pPr eaLnBrk="1" hangingPunct="1">
              <a:spcBef>
                <a:spcPct val="0"/>
              </a:spcBef>
            </a:pPr>
            <a:r>
              <a:rPr lang="en-US" dirty="0"/>
              <a:t>The same “technique” is used when multiple persons use the same pseudonym. The 663 note on the Shared Identity NAR would read: </a:t>
            </a:r>
          </a:p>
          <a:p>
            <a:pPr eaLnBrk="1" hangingPunct="1">
              <a:spcBef>
                <a:spcPct val="0"/>
              </a:spcBef>
            </a:pPr>
            <a:endParaRPr lang="en-US" dirty="0"/>
          </a:p>
          <a:p>
            <a:pPr eaLnBrk="1" hangingPunct="1">
              <a:spcBef>
                <a:spcPct val="0"/>
              </a:spcBef>
            </a:pPr>
            <a:r>
              <a:rPr lang="en-US" dirty="0"/>
              <a:t>663 __ $a Joint pseudonym of &lt;1st name&gt; and &lt;2nd name&gt;. For works of these authors written under their own names, search also under: $b &lt;1st name&gt; $b &lt;2nd name&gt; </a:t>
            </a:r>
          </a:p>
        </p:txBody>
      </p:sp>
    </p:spTree>
    <p:extLst>
      <p:ext uri="{BB962C8B-B14F-4D97-AF65-F5344CB8AC3E}">
        <p14:creationId xmlns:p14="http://schemas.microsoft.com/office/powerpoint/2010/main" val="190256087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Slide Image Placeholder 1"/>
          <p:cNvSpPr>
            <a:spLocks noGrp="1" noRot="1" noChangeAspect="1"/>
          </p:cNvSpPr>
          <p:nvPr>
            <p:ph type="sldImg"/>
          </p:nvPr>
        </p:nvSpPr>
        <p:spPr bwMode="auto">
          <a:noFill/>
          <a:ln>
            <a:solidFill>
              <a:srgbClr val="000000"/>
            </a:solidFill>
            <a:miter lim="800000"/>
            <a:headEnd/>
            <a:tailEnd/>
          </a:ln>
        </p:spPr>
      </p:sp>
      <p:sp>
        <p:nvSpPr>
          <p:cNvPr id="196610"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September 17, 2018</a:t>
            </a:r>
          </a:p>
          <a:p>
            <a:pPr defTabSz="918189" eaLnBrk="1" hangingPunct="1">
              <a:spcBef>
                <a:spcPct val="0"/>
              </a:spcBef>
              <a:defRPr/>
            </a:pPr>
            <a:endParaRPr lang="en-US" dirty="0"/>
          </a:p>
          <a:p>
            <a:pPr eaLnBrk="1" hangingPunct="1">
              <a:spcBef>
                <a:spcPct val="0"/>
              </a:spcBef>
            </a:pPr>
            <a:r>
              <a:rPr lang="en-US" dirty="0"/>
              <a:t>And the 663 note on the individual NARs would be: </a:t>
            </a:r>
          </a:p>
          <a:p>
            <a:pPr eaLnBrk="1" hangingPunct="1">
              <a:spcBef>
                <a:spcPct val="0"/>
              </a:spcBef>
            </a:pPr>
            <a:endParaRPr lang="en-US" dirty="0"/>
          </a:p>
          <a:p>
            <a:pPr eaLnBrk="1" hangingPunct="1">
              <a:spcBef>
                <a:spcPct val="0"/>
              </a:spcBef>
            </a:pPr>
            <a:r>
              <a:rPr lang="en-US" dirty="0"/>
              <a:t>663 __  For works of this author written in collaboration with &lt;name&gt;, search also under: $b &lt;joint identity access point&gt;</a:t>
            </a:r>
          </a:p>
        </p:txBody>
      </p:sp>
    </p:spTree>
    <p:extLst>
      <p:ext uri="{BB962C8B-B14F-4D97-AF65-F5344CB8AC3E}">
        <p14:creationId xmlns:p14="http://schemas.microsoft.com/office/powerpoint/2010/main" val="204769950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Slide Image Placeholder 1"/>
          <p:cNvSpPr>
            <a:spLocks noGrp="1" noRot="1" noChangeAspect="1"/>
          </p:cNvSpPr>
          <p:nvPr>
            <p:ph type="sldImg"/>
          </p:nvPr>
        </p:nvSpPr>
        <p:spPr bwMode="auto">
          <a:noFill/>
          <a:ln>
            <a:solidFill>
              <a:srgbClr val="000000"/>
            </a:solidFill>
            <a:miter lim="800000"/>
            <a:headEnd/>
            <a:tailEnd/>
          </a:ln>
        </p:spPr>
      </p:sp>
      <p:sp>
        <p:nvSpPr>
          <p:cNvPr id="198658"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September 17, 2018</a:t>
            </a:r>
          </a:p>
          <a:p>
            <a:pPr eaLnBrk="1" hangingPunct="1">
              <a:spcBef>
                <a:spcPct val="0"/>
              </a:spcBef>
            </a:pPr>
            <a:endParaRPr lang="en-US" dirty="0"/>
          </a:p>
        </p:txBody>
      </p:sp>
    </p:spTree>
    <p:extLst>
      <p:ext uri="{BB962C8B-B14F-4D97-AF65-F5344CB8AC3E}">
        <p14:creationId xmlns:p14="http://schemas.microsoft.com/office/powerpoint/2010/main" val="103315489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July 30, 2025: updated speaker notes</a:t>
            </a:r>
          </a:p>
          <a:p>
            <a:r>
              <a:rPr lang="en-US" dirty="0"/>
              <a:t>October 3, 2024: updated screenshot from OCLC to delete 375 field; retained 667 field to show that this note may be found in existing records; updated instructor notes</a:t>
            </a:r>
          </a:p>
          <a:p>
            <a:r>
              <a:rPr lang="en-US" dirty="0"/>
              <a:t>August 16, 2023: updated notes to indicate that URIs may be added. </a:t>
            </a:r>
          </a:p>
          <a:p>
            <a:r>
              <a:rPr lang="en-US" dirty="0"/>
              <a:t>February 28, 2020: new slide showing URIs in 5XX</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URIs may be added to 3XX and 5XX fields in accordance with PCC guidelines and best practices.  Tools such as the Authority Toolkit (https://files.library.northwestern.edu/public/oclc/documentation/) may be used to automatically add URI subfields.  Code authority record URIs in subfield $0, real world object URIs in $1, and relationship designator URIs in $4.  The recommended order of subfields is $2 $4 $0 $1.  When using RDA relationship URIs in $4, use unconstrained property URIs from the RDA Registry (https://www.rdaregistry.info/Elements/u/). Consult the URIs in MARC Pilot Resource Documents &amp; Tools website (https://wiki.lyrasis.org/pages/viewpage.action?pageId=178881300).  Note that PCC documentation on URIs is currently in the process of being revised and updated.</a:t>
            </a:r>
          </a:p>
          <a:p>
            <a:endParaRPr lang="en-US" dirty="0"/>
          </a:p>
          <a:p>
            <a:r>
              <a:rPr lang="en-US" dirty="0"/>
              <a:t>URIs were originally added as part of the PCC’s URIs in MARC Pilot project.  The 667 note “URIs added to this record for the PCC URI MARC Pilot. Please do not remove or edit the URIs” is no longer required and may be deleted when a record is being revised for any reason.  </a:t>
            </a:r>
          </a:p>
          <a:p>
            <a:endParaRPr lang="en-US" dirty="0"/>
          </a:p>
          <a:p>
            <a:pPr defTabSz="921167"/>
            <a:r>
              <a:rPr lang="en-US" i="1" dirty="0"/>
              <a:t>Reminder:</a:t>
            </a:r>
            <a:r>
              <a:rPr lang="en-US" dirty="0"/>
              <a:t> Any authorized access point given in a 5XX field must be established in its own authority record.</a:t>
            </a:r>
          </a:p>
          <a:p>
            <a:endParaRPr lang="en-US" dirty="0"/>
          </a:p>
          <a:p>
            <a:r>
              <a:rPr lang="en-US" dirty="0"/>
              <a:t>$0 - authority URI</a:t>
            </a:r>
          </a:p>
          <a:p>
            <a:r>
              <a:rPr lang="en-US" dirty="0"/>
              <a:t>$1 - real world object URI</a:t>
            </a:r>
          </a:p>
          <a:p>
            <a:r>
              <a:rPr lang="en-US" dirty="0"/>
              <a:t>$4 - relationship URI</a:t>
            </a:r>
          </a:p>
          <a:p>
            <a:endParaRPr lang="en-US" dirty="0"/>
          </a:p>
        </p:txBody>
      </p:sp>
    </p:spTree>
    <p:extLst>
      <p:ext uri="{BB962C8B-B14F-4D97-AF65-F5344CB8AC3E}">
        <p14:creationId xmlns:p14="http://schemas.microsoft.com/office/powerpoint/2010/main" val="117790021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37FEF-D86F-C398-F153-E9387FA746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B467A9-B6BF-24D5-7B57-65FD864BA4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A7A544-E118-CF49-36EB-95E14544BBD7}"/>
              </a:ext>
            </a:extLst>
          </p:cNvPr>
          <p:cNvSpPr>
            <a:spLocks noGrp="1"/>
          </p:cNvSpPr>
          <p:nvPr>
            <p:ph type="body" idx="1"/>
          </p:nvPr>
        </p:nvSpPr>
        <p:spPr/>
        <p:txBody>
          <a:bodyPr/>
          <a:lstStyle/>
          <a:p>
            <a:r>
              <a:rPr lang="en-US" dirty="0"/>
              <a:t>July 30, 2025: replaced example in slide and updated speaker notes</a:t>
            </a:r>
          </a:p>
          <a:p>
            <a:r>
              <a:rPr lang="en-US" dirty="0"/>
              <a:t>October 3, 2024: updated screenshot from OCLC to delete 375 field; retained 667 field to show that this note may be found in existing records; updated instructor notes</a:t>
            </a:r>
          </a:p>
          <a:p>
            <a:r>
              <a:rPr lang="en-US" dirty="0"/>
              <a:t>August 16, 2023: updated notes to indicate that URIs may be added. </a:t>
            </a:r>
          </a:p>
          <a:p>
            <a:r>
              <a:rPr lang="en-US" dirty="0"/>
              <a:t>February 28, 2020: new slide showing URIs in 5XX</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URIs may be added to 3XX and 5XX fields in accordance with PCC guidelines and best practices.  Tools such as the Authority Toolkit (https://files.library.northwestern.edu/public/oclc/documentation/) may be used to automatically add URI subfields. Record authority record URIs in subfield $0, real world object URIs in $1, and relationship designator URIs in $4.  The recommended order of subfields is $2 $4 $0 $1.  When using RDA relationship URIs in $4, use unconstrained property URIs from the RDA Registry (https://www.rdaregistry.info/Elements/u/).  Consult the URIs in MARC Pilot Resource Documents &amp; Tools website (https://wiki.lyrasis.org/pages/viewpage.action?pageId=178881300), but note that PCC documentation on URIs is currently in the process of being revised and updated.</a:t>
            </a:r>
          </a:p>
          <a:p>
            <a:endParaRPr lang="en-US" dirty="0"/>
          </a:p>
          <a:p>
            <a:r>
              <a:rPr lang="en-US" dirty="0"/>
              <a:t>URIs were originally added as part of the PCC’s URIs in MARC Pilot project.  The 667 note “URIs added to this record for the PCC URI MARC Pilot. Please do not remove or edit the URIs” is no longer required and may be deleted when a record is being revised for any reason.  </a:t>
            </a:r>
          </a:p>
          <a:p>
            <a:endParaRPr lang="en-US" dirty="0"/>
          </a:p>
          <a:p>
            <a:pPr defTabSz="921167"/>
            <a:r>
              <a:rPr lang="en-US" i="1" dirty="0"/>
              <a:t>Reminder:</a:t>
            </a:r>
            <a:r>
              <a:rPr lang="en-US" dirty="0"/>
              <a:t> Any authorized access point given in a 5XX field must be established in its own authority record.</a:t>
            </a:r>
          </a:p>
          <a:p>
            <a:endParaRPr lang="en-US" dirty="0"/>
          </a:p>
          <a:p>
            <a:r>
              <a:rPr lang="en-US" dirty="0"/>
              <a:t>$0 - authority URI</a:t>
            </a:r>
          </a:p>
          <a:p>
            <a:r>
              <a:rPr lang="en-US" dirty="0"/>
              <a:t>$1 - real world object URI</a:t>
            </a:r>
          </a:p>
          <a:p>
            <a:r>
              <a:rPr lang="en-US" dirty="0"/>
              <a:t>$4 - relationship URI</a:t>
            </a:r>
          </a:p>
          <a:p>
            <a:endParaRPr lang="en-US" dirty="0"/>
          </a:p>
        </p:txBody>
      </p:sp>
    </p:spTree>
    <p:extLst>
      <p:ext uri="{BB962C8B-B14F-4D97-AF65-F5344CB8AC3E}">
        <p14:creationId xmlns:p14="http://schemas.microsoft.com/office/powerpoint/2010/main" val="401419162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218C6-D5FC-AA10-4E3C-97C5F466E6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3480D3-775D-2CE6-85A6-A99D722895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417E2E-A693-82B5-D6B2-788D3A471F88}"/>
              </a:ext>
            </a:extLst>
          </p:cNvPr>
          <p:cNvSpPr>
            <a:spLocks noGrp="1"/>
          </p:cNvSpPr>
          <p:nvPr>
            <p:ph type="body" idx="1"/>
          </p:nvPr>
        </p:nvSpPr>
        <p:spPr/>
        <p:txBody>
          <a:bodyPr/>
          <a:lstStyle/>
          <a:p>
            <a:r>
              <a:rPr lang="en-US" dirty="0"/>
              <a:t>July 30, 2025: updated speaker notes</a:t>
            </a:r>
          </a:p>
          <a:p>
            <a:r>
              <a:rPr lang="en-US" dirty="0"/>
              <a:t>October 3, 2024: updated screenshot from OCLC to delete 375 field; retained 667 field to show that this note may be found in existing records; updated instructor notes</a:t>
            </a:r>
          </a:p>
          <a:p>
            <a:r>
              <a:rPr lang="en-US" dirty="0"/>
              <a:t>August 16, 2023: updated notes to indicate that URIs may be added. </a:t>
            </a:r>
          </a:p>
          <a:p>
            <a:r>
              <a:rPr lang="en-US" dirty="0"/>
              <a:t>February 28, 2020: new slide showing URIs in 5XX</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URIs may be added to 3XX and 5XX fields in accordance with PCC guidelines and best practices.  Tools such as the Authority Toolkit (https://files.library.northwestern.edu/public/oclc/documentation/) may be used to automatically add URI subfields.  Code authority record URIs in subfield $0, real world object URIs in $1, and relationship designator URIs in $4.  The recommended order of subfields is $2 $4 $0 $1.  When using RDA relationship URIs in $4, use unconstrained property URIs from the RDA Registry (https://www.rdaregistry.info/Elements/u/). Consult the URIs in MARC Pilot Resource Documents &amp; Tools website (https://wiki.lyrasis.org/pages/viewpage.action?pageId=178881300).  Note that PCC documentation on URIs is currently in the process of being revised and updated.</a:t>
            </a:r>
          </a:p>
          <a:p>
            <a:endParaRPr lang="en-US" dirty="0"/>
          </a:p>
          <a:p>
            <a:r>
              <a:rPr lang="en-US" dirty="0"/>
              <a:t>URIs were originally added as part of the PCC’s URIs in MARC Pilot project (2019-2021).  During the pilot project a 667 note “URIs added to this record for the PCC URI MARC Pilot. Please do not remove or edit the URIs” was included in records. This note is no longer required and may be deleted when a record is being revised for any reason.  </a:t>
            </a:r>
          </a:p>
          <a:p>
            <a:endParaRPr lang="en-US" dirty="0"/>
          </a:p>
          <a:p>
            <a:pPr defTabSz="921167"/>
            <a:r>
              <a:rPr lang="en-US" i="1" dirty="0"/>
              <a:t>Reminder:</a:t>
            </a:r>
            <a:r>
              <a:rPr lang="en-US" dirty="0"/>
              <a:t> Any authorized access point given in a 5XX field must be established in its own authority record.</a:t>
            </a:r>
          </a:p>
          <a:p>
            <a:endParaRPr lang="en-US" dirty="0"/>
          </a:p>
          <a:p>
            <a:r>
              <a:rPr lang="en-US" dirty="0"/>
              <a:t>$0 - authority URI</a:t>
            </a:r>
          </a:p>
          <a:p>
            <a:r>
              <a:rPr lang="en-US" dirty="0"/>
              <a:t>$1 - real world object URI</a:t>
            </a:r>
          </a:p>
          <a:p>
            <a:r>
              <a:rPr lang="en-US" dirty="0"/>
              <a:t>$4 - relationship URI</a:t>
            </a:r>
          </a:p>
          <a:p>
            <a:endParaRPr lang="en-US" dirty="0"/>
          </a:p>
        </p:txBody>
      </p:sp>
    </p:spTree>
    <p:extLst>
      <p:ext uri="{BB962C8B-B14F-4D97-AF65-F5344CB8AC3E}">
        <p14:creationId xmlns:p14="http://schemas.microsoft.com/office/powerpoint/2010/main" val="381688502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Slide Image Placeholder 1"/>
          <p:cNvSpPr>
            <a:spLocks noGrp="1" noRot="1" noChangeAspect="1"/>
          </p:cNvSpPr>
          <p:nvPr>
            <p:ph type="sldImg"/>
          </p:nvPr>
        </p:nvSpPr>
        <p:spPr bwMode="auto">
          <a:noFill/>
          <a:ln>
            <a:solidFill>
              <a:srgbClr val="000000"/>
            </a:solidFill>
            <a:miter lim="800000"/>
            <a:headEnd/>
            <a:tailEnd/>
          </a:ln>
        </p:spPr>
      </p:sp>
      <p:sp>
        <p:nvSpPr>
          <p:cNvPr id="200706" name="Notes Placeholder 2"/>
          <p:cNvSpPr>
            <a:spLocks noGrp="1"/>
          </p:cNvSpPr>
          <p:nvPr>
            <p:ph type="body" idx="1"/>
          </p:nvPr>
        </p:nvSpPr>
        <p:spPr bwMode="auto">
          <a:noFill/>
        </p:spPr>
        <p:txBody>
          <a:bodyPr wrap="square" numCol="1" anchor="t" anchorCtr="0" compatLnSpc="1">
            <a:prstTxWarp prst="textNoShape">
              <a:avLst/>
            </a:prstTxWarp>
          </a:bodyPr>
          <a:lstStyle/>
          <a:p>
            <a:pPr defTabSz="932537" eaLnBrk="1" hangingPunct="1">
              <a:spcBef>
                <a:spcPct val="0"/>
              </a:spcBef>
              <a:defRPr/>
            </a:pPr>
            <a:r>
              <a:rPr lang="en-US" baseline="0" dirty="0"/>
              <a:t>January 23, 2023: remove gender</a:t>
            </a:r>
          </a:p>
          <a:p>
            <a:pPr defTabSz="932537" eaLnBrk="1" hangingPunct="1">
              <a:spcBef>
                <a:spcPct val="0"/>
              </a:spcBef>
              <a:defRPr/>
            </a:pPr>
            <a:r>
              <a:rPr lang="en-US" baseline="0" dirty="0"/>
              <a:t>November 15, 2019: added 053 field; added second term in 368; added 370 $c Mexico; added 372; corrected form for University of Texas in 373</a:t>
            </a:r>
          </a:p>
          <a:p>
            <a:pPr defTabSz="932537" eaLnBrk="1" hangingPunct="1">
              <a:spcBef>
                <a:spcPct val="0"/>
              </a:spcBef>
              <a:defRPr/>
            </a:pPr>
            <a:endParaRPr lang="en-US" dirty="0"/>
          </a:p>
          <a:p>
            <a:pPr defTabSz="932537" eaLnBrk="1" hangingPunct="1">
              <a:spcBef>
                <a:spcPct val="0"/>
              </a:spcBef>
            </a:pPr>
            <a:r>
              <a:rPr lang="en-US" dirty="0"/>
              <a:t>Note that very little is core or required in an RDA record (in red).  Institutions, including PCC (in blue), may declare additional elements to be required in the NARs their catalogers create. For example, the first source consulted (670) is core for PCC. (Language of cataloging is marked in the index as core but not in the rules themselves.)</a:t>
            </a:r>
          </a:p>
          <a:p>
            <a:pPr defTabSz="932537" eaLnBrk="1" hangingPunct="1">
              <a:spcBef>
                <a:spcPct val="0"/>
              </a:spcBef>
            </a:pPr>
            <a:endParaRPr lang="en-US" dirty="0"/>
          </a:p>
          <a:p>
            <a:pPr defTabSz="932537" eaLnBrk="1" hangingPunct="1">
              <a:spcBef>
                <a:spcPct val="0"/>
              </a:spcBef>
            </a:pPr>
            <a:r>
              <a:rPr lang="en-US" dirty="0"/>
              <a:t>Note on 370: The countries he lived in could have been</a:t>
            </a:r>
            <a:r>
              <a:rPr lang="en-US" baseline="0" dirty="0"/>
              <a:t> coded in subfield $c or $e. There is currently no best practice guidance; either coding is correct.</a:t>
            </a:r>
            <a:endParaRPr lang="en-US" dirty="0"/>
          </a:p>
          <a:p>
            <a:pPr defTabSz="932537" eaLnBrk="1" hangingPunct="1">
              <a:spcBef>
                <a:spcPct val="0"/>
              </a:spcBef>
            </a:pPr>
            <a:endParaRPr lang="en-US" dirty="0"/>
          </a:p>
        </p:txBody>
      </p:sp>
    </p:spTree>
    <p:extLst>
      <p:ext uri="{BB962C8B-B14F-4D97-AF65-F5344CB8AC3E}">
        <p14:creationId xmlns:p14="http://schemas.microsoft.com/office/powerpoint/2010/main" val="339043872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Slide Image Placeholder 1"/>
          <p:cNvSpPr>
            <a:spLocks noGrp="1" noRot="1" noChangeAspect="1"/>
          </p:cNvSpPr>
          <p:nvPr>
            <p:ph type="sldImg"/>
          </p:nvPr>
        </p:nvSpPr>
        <p:spPr bwMode="auto">
          <a:noFill/>
          <a:ln>
            <a:solidFill>
              <a:srgbClr val="000000"/>
            </a:solidFill>
            <a:miter lim="800000"/>
            <a:headEnd/>
            <a:tailEnd/>
          </a:ln>
        </p:spPr>
      </p:sp>
      <p:sp>
        <p:nvSpPr>
          <p:cNvPr id="202754"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May 1, 2013</a:t>
            </a:r>
          </a:p>
          <a:p>
            <a:pPr eaLnBrk="1" hangingPunct="1">
              <a:spcBef>
                <a:spcPct val="0"/>
              </a:spcBef>
            </a:pPr>
            <a:endParaRPr lang="en-US" dirty="0"/>
          </a:p>
        </p:txBody>
      </p:sp>
    </p:spTree>
    <p:extLst>
      <p:ext uri="{BB962C8B-B14F-4D97-AF65-F5344CB8AC3E}">
        <p14:creationId xmlns:p14="http://schemas.microsoft.com/office/powerpoint/2010/main" val="261748895"/>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defTabSz="918189" eaLnBrk="1" fontAlgn="auto" hangingPunct="1">
              <a:spcBef>
                <a:spcPts val="0"/>
              </a:spcBef>
              <a:spcAft>
                <a:spcPts val="0"/>
              </a:spcAft>
              <a:defRPr/>
            </a:pPr>
            <a:r>
              <a:rPr lang="en-US" dirty="0"/>
              <a:t>May 1, 2013</a:t>
            </a:r>
          </a:p>
          <a:p>
            <a:pPr eaLnBrk="1" fontAlgn="auto" hangingPunct="1">
              <a:spcBef>
                <a:spcPts val="0"/>
              </a:spcBef>
              <a:spcAft>
                <a:spcPts val="0"/>
              </a:spcAft>
              <a:defRPr/>
            </a:pPr>
            <a:r>
              <a:rPr lang="en-US" dirty="0"/>
              <a:t>100 1_  Beauman, Ned</a:t>
            </a:r>
          </a:p>
          <a:p>
            <a:pPr marL="233358" indent="-233358" eaLnBrk="1" fontAlgn="auto" hangingPunct="1">
              <a:spcBef>
                <a:spcPts val="0"/>
              </a:spcBef>
              <a:spcAft>
                <a:spcPts val="0"/>
              </a:spcAft>
              <a:buFontTx/>
              <a:buAutoNum type="arabicPlain" startAt="670"/>
              <a:defRPr/>
            </a:pPr>
            <a:r>
              <a:rPr lang="en-US" dirty="0"/>
              <a:t>       Teleportation accident, 2012 : $b t.p. (Ned Beauman)</a:t>
            </a:r>
          </a:p>
          <a:p>
            <a:pP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026038110"/>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Slide Image Placeholder 1"/>
          <p:cNvSpPr>
            <a:spLocks noGrp="1" noRot="1" noChangeAspect="1"/>
          </p:cNvSpPr>
          <p:nvPr>
            <p:ph type="sldImg"/>
          </p:nvPr>
        </p:nvSpPr>
        <p:spPr bwMode="auto">
          <a:noFill/>
          <a:ln>
            <a:solidFill>
              <a:srgbClr val="000000"/>
            </a:solidFill>
            <a:miter lim="800000"/>
            <a:headEnd/>
            <a:tailEnd/>
          </a:ln>
        </p:spPr>
      </p:sp>
      <p:sp>
        <p:nvSpPr>
          <p:cNvPr id="206850"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May 1, 2013</a:t>
            </a:r>
          </a:p>
          <a:p>
            <a:pPr eaLnBrk="1" hangingPunct="1">
              <a:spcBef>
                <a:spcPct val="0"/>
              </a:spcBef>
            </a:pPr>
            <a:endParaRPr lang="en-US" dirty="0"/>
          </a:p>
        </p:txBody>
      </p:sp>
    </p:spTree>
    <p:extLst>
      <p:ext uri="{BB962C8B-B14F-4D97-AF65-F5344CB8AC3E}">
        <p14:creationId xmlns:p14="http://schemas.microsoft.com/office/powerpoint/2010/main" val="299638914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Slide Image Placeholder 1"/>
          <p:cNvSpPr>
            <a:spLocks noGrp="1" noRot="1" noChangeAspect="1"/>
          </p:cNvSpPr>
          <p:nvPr>
            <p:ph type="sldImg"/>
          </p:nvPr>
        </p:nvSpPr>
        <p:spPr bwMode="auto">
          <a:noFill/>
          <a:ln>
            <a:solidFill>
              <a:srgbClr val="000000"/>
            </a:solidFill>
            <a:miter lim="800000"/>
            <a:headEnd/>
            <a:tailEnd/>
          </a:ln>
        </p:spPr>
      </p:sp>
      <p:sp>
        <p:nvSpPr>
          <p:cNvPr id="208898"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May 1, 2013</a:t>
            </a:r>
          </a:p>
          <a:p>
            <a:pPr defTabSz="918189" eaLnBrk="1" hangingPunct="1">
              <a:spcBef>
                <a:spcPct val="0"/>
              </a:spcBef>
              <a:defRPr/>
            </a:pPr>
            <a:endParaRPr lang="en-US" dirty="0"/>
          </a:p>
          <a:p>
            <a:pPr eaLnBrk="1" hangingPunct="1">
              <a:spcBef>
                <a:spcPct val="0"/>
              </a:spcBef>
            </a:pPr>
            <a:r>
              <a:rPr lang="en-US" dirty="0"/>
              <a:t>Colophon of </a:t>
            </a:r>
            <a:r>
              <a:rPr lang="en-US" i="1" dirty="0"/>
              <a:t>The Teleportation Accident:</a:t>
            </a:r>
            <a:endParaRPr lang="en-US" dirty="0"/>
          </a:p>
          <a:p>
            <a:pPr eaLnBrk="1" hangingPunct="1">
              <a:spcBef>
                <a:spcPct val="0"/>
              </a:spcBef>
            </a:pPr>
            <a:r>
              <a:rPr lang="en-US" dirty="0"/>
              <a:t> </a:t>
            </a:r>
          </a:p>
          <a:p>
            <a:pPr eaLnBrk="1" hangingPunct="1">
              <a:spcBef>
                <a:spcPct val="0"/>
              </a:spcBef>
            </a:pPr>
            <a:r>
              <a:rPr lang="en-US" dirty="0"/>
              <a:t>Ned </a:t>
            </a:r>
            <a:r>
              <a:rPr lang="en-US" dirty="0" err="1"/>
              <a:t>Beauman</a:t>
            </a:r>
            <a:r>
              <a:rPr lang="en-US" dirty="0"/>
              <a:t> was born in 1985 and lives in London. His debut novel, </a:t>
            </a:r>
            <a:r>
              <a:rPr lang="en-US" i="1" dirty="0"/>
              <a:t>Boxer, Beetle</a:t>
            </a:r>
            <a:r>
              <a:rPr lang="en-US" dirty="0"/>
              <a:t>, won the Writers’ Guild Award for Best Fiction Book and the Goldberg Prize for Outstanding Debut Fiction, and was shortlisted for the Guardian First Book Award and the Desmond Elliot Prize. In 2011 he was chosen by </a:t>
            </a:r>
            <a:r>
              <a:rPr lang="en-US" i="1" dirty="0"/>
              <a:t>The Culture Show</a:t>
            </a:r>
            <a:r>
              <a:rPr lang="en-US" dirty="0"/>
              <a:t> as one of the twelve Best New British Writers.</a:t>
            </a:r>
          </a:p>
          <a:p>
            <a:pPr eaLnBrk="1" hangingPunct="1">
              <a:spcBef>
                <a:spcPct val="0"/>
              </a:spcBef>
            </a:pPr>
            <a:endParaRPr lang="en-US" dirty="0"/>
          </a:p>
          <a:p>
            <a:pPr eaLnBrk="1" hangingPunct="1">
              <a:spcBef>
                <a:spcPct val="0"/>
              </a:spcBef>
            </a:pPr>
            <a:endParaRPr lang="en-US" dirty="0"/>
          </a:p>
        </p:txBody>
      </p:sp>
    </p:spTree>
    <p:extLst>
      <p:ext uri="{BB962C8B-B14F-4D97-AF65-F5344CB8AC3E}">
        <p14:creationId xmlns:p14="http://schemas.microsoft.com/office/powerpoint/2010/main" val="2379695555"/>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Slide Image Placeholder 1"/>
          <p:cNvSpPr>
            <a:spLocks noGrp="1" noRot="1" noChangeAspect="1"/>
          </p:cNvSpPr>
          <p:nvPr>
            <p:ph type="sldImg"/>
          </p:nvPr>
        </p:nvSpPr>
        <p:spPr bwMode="auto">
          <a:noFill/>
          <a:ln>
            <a:solidFill>
              <a:srgbClr val="000000"/>
            </a:solidFill>
            <a:miter lim="800000"/>
            <a:headEnd/>
            <a:tailEnd/>
          </a:ln>
        </p:spPr>
      </p:sp>
      <p:sp>
        <p:nvSpPr>
          <p:cNvPr id="210946"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May 1, 2013</a:t>
            </a:r>
          </a:p>
          <a:p>
            <a:pPr defTabSz="918189" eaLnBrk="1" hangingPunct="1">
              <a:spcBef>
                <a:spcPct val="0"/>
              </a:spcBef>
              <a:defRPr/>
            </a:pPr>
            <a:endParaRPr lang="en-US" dirty="0"/>
          </a:p>
          <a:p>
            <a:pPr eaLnBrk="1" hangingPunct="1">
              <a:spcBef>
                <a:spcPct val="0"/>
              </a:spcBef>
            </a:pPr>
            <a:r>
              <a:rPr lang="en-US" dirty="0"/>
              <a:t>100 1_  Carter, William</a:t>
            </a:r>
          </a:p>
          <a:p>
            <a:pPr eaLnBrk="1" hangingPunct="1">
              <a:spcBef>
                <a:spcPct val="0"/>
              </a:spcBef>
            </a:pPr>
            <a:r>
              <a:rPr lang="en-US" dirty="0"/>
              <a:t>670       Causes and Spirits, 2011 : $b </a:t>
            </a:r>
            <a:r>
              <a:rPr lang="en-US" dirty="0" err="1"/>
              <a:t>t.p</a:t>
            </a:r>
            <a:r>
              <a:rPr lang="en-US" dirty="0"/>
              <a:t>. (William Carter)</a:t>
            </a:r>
          </a:p>
        </p:txBody>
      </p:sp>
    </p:spTree>
    <p:extLst>
      <p:ext uri="{BB962C8B-B14F-4D97-AF65-F5344CB8AC3E}">
        <p14:creationId xmlns:p14="http://schemas.microsoft.com/office/powerpoint/2010/main" val="2585902508"/>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Slide Image Placeholder 1"/>
          <p:cNvSpPr>
            <a:spLocks noGrp="1" noRot="1" noChangeAspect="1"/>
          </p:cNvSpPr>
          <p:nvPr>
            <p:ph type="sldImg"/>
          </p:nvPr>
        </p:nvSpPr>
        <p:spPr bwMode="auto">
          <a:noFill/>
          <a:ln>
            <a:solidFill>
              <a:srgbClr val="000000"/>
            </a:solidFill>
            <a:miter lim="800000"/>
            <a:headEnd/>
            <a:tailEnd/>
          </a:ln>
        </p:spPr>
      </p:sp>
      <p:sp>
        <p:nvSpPr>
          <p:cNvPr id="212994" name="Notes Placeholder 2"/>
          <p:cNvSpPr>
            <a:spLocks noGrp="1"/>
          </p:cNvSpPr>
          <p:nvPr>
            <p:ph type="body" idx="1"/>
          </p:nvPr>
        </p:nvSpPr>
        <p:spPr bwMode="auto">
          <a:xfrm>
            <a:off x="369641" y="4266679"/>
            <a:ext cx="6347599" cy="4654558"/>
          </a:xfrm>
          <a:noFill/>
        </p:spPr>
        <p:txBody>
          <a:bodyPr wrap="square" numCol="1" anchor="t" anchorCtr="0" compatLnSpc="1">
            <a:prstTxWarp prst="textNoShape">
              <a:avLst/>
            </a:prstTxWarp>
          </a:bodyPr>
          <a:lstStyle/>
          <a:p>
            <a:pPr defTabSz="918189" eaLnBrk="1" hangingPunct="1">
              <a:spcBef>
                <a:spcPct val="0"/>
              </a:spcBef>
              <a:defRPr/>
            </a:pPr>
            <a:r>
              <a:rPr lang="en-US" dirty="0"/>
              <a:t>May 1, 2013</a:t>
            </a:r>
          </a:p>
          <a:p>
            <a:pPr defTabSz="918189" eaLnBrk="1" hangingPunct="1">
              <a:spcBef>
                <a:spcPct val="0"/>
              </a:spcBef>
              <a:defRPr/>
            </a:pPr>
            <a:endParaRPr lang="en-US" dirty="0"/>
          </a:p>
          <a:p>
            <a:pPr eaLnBrk="1" hangingPunct="1">
              <a:spcBef>
                <a:spcPct val="0"/>
              </a:spcBef>
            </a:pPr>
            <a:r>
              <a:rPr lang="en-US" dirty="0"/>
              <a:t>Dust jacket for </a:t>
            </a:r>
            <a:r>
              <a:rPr lang="en-US" i="1" dirty="0"/>
              <a:t>Causes and Spirits</a:t>
            </a:r>
            <a:r>
              <a:rPr lang="en-US" dirty="0"/>
              <a:t>:</a:t>
            </a:r>
          </a:p>
          <a:p>
            <a:pPr eaLnBrk="1" hangingPunct="1">
              <a:spcBef>
                <a:spcPct val="0"/>
              </a:spcBef>
            </a:pPr>
            <a:endParaRPr lang="en-US" dirty="0"/>
          </a:p>
          <a:p>
            <a:pPr eaLnBrk="1" hangingPunct="1">
              <a:spcBef>
                <a:spcPct val="0"/>
              </a:spcBef>
            </a:pPr>
            <a:r>
              <a:rPr lang="en-US" dirty="0"/>
              <a:t>Born in Los Angeles in 1934, William Carter majored in the Humanities Honors Program at Stanford University, from which he graduated in 1957. Moving to Berkeley, he became engrossed in photography and subsequently became a professional photographer, writer, and editor.</a:t>
            </a:r>
          </a:p>
          <a:p>
            <a:pPr eaLnBrk="1" hangingPunct="1">
              <a:spcBef>
                <a:spcPct val="0"/>
              </a:spcBef>
            </a:pPr>
            <a:r>
              <a:rPr lang="en-US" dirty="0"/>
              <a:t> </a:t>
            </a:r>
          </a:p>
          <a:p>
            <a:pPr eaLnBrk="1" hangingPunct="1">
              <a:spcBef>
                <a:spcPct val="0"/>
              </a:spcBef>
            </a:pPr>
            <a:r>
              <a:rPr lang="en-US" dirty="0"/>
              <a:t>Carter moved to New York in 1962, where he worked as an editor at the book publisher Harper &amp; Row, and as a freelance photographer. From 1964 to 1966 he lived in Beirut, Lebanon, handling photojournalistic assignments for New York agencies.</a:t>
            </a:r>
          </a:p>
          <a:p>
            <a:pPr eaLnBrk="1" hangingPunct="1">
              <a:spcBef>
                <a:spcPct val="0"/>
              </a:spcBef>
            </a:pPr>
            <a:r>
              <a:rPr lang="en-US" dirty="0"/>
              <a:t> </a:t>
            </a:r>
          </a:p>
          <a:p>
            <a:pPr eaLnBrk="1" hangingPunct="1">
              <a:spcBef>
                <a:spcPct val="0"/>
              </a:spcBef>
            </a:pPr>
            <a:r>
              <a:rPr lang="en-US" dirty="0"/>
              <a:t>Based in London from 1966 to 1969, Carter continued to freelance for a variety of worldwide clients. He returned to the San Francisco Bay Area in 1969 for a two-year project: roaming the back roads of the Far West to produce Ghost Towns of the West, a bestselling Sunset pictorial book.</a:t>
            </a:r>
          </a:p>
          <a:p>
            <a:pPr eaLnBrk="1" hangingPunct="1">
              <a:spcBef>
                <a:spcPct val="0"/>
              </a:spcBef>
            </a:pPr>
            <a:r>
              <a:rPr lang="en-US" dirty="0"/>
              <a:t> </a:t>
            </a:r>
          </a:p>
          <a:p>
            <a:pPr eaLnBrk="1" hangingPunct="1">
              <a:spcBef>
                <a:spcPct val="0"/>
              </a:spcBef>
            </a:pPr>
            <a:r>
              <a:rPr lang="en-US" dirty="0"/>
              <a:t>He followed this with a volume on America’s prairie heartland, Middle West Country (Houghton Mifflin, 1975), and with Preservation Hall (W.W. Norton, 1991), detailing Carter’s long, passionate association with the music and musicians of New Orleans. A clarinetist, he appears on a dozen traditional jazz albums.</a:t>
            </a:r>
          </a:p>
          <a:p>
            <a:pPr eaLnBrk="1" hangingPunct="1">
              <a:spcBef>
                <a:spcPct val="0"/>
              </a:spcBef>
            </a:pPr>
            <a:r>
              <a:rPr lang="en-US" dirty="0"/>
              <a:t> </a:t>
            </a:r>
          </a:p>
          <a:p>
            <a:pPr eaLnBrk="1" hangingPunct="1">
              <a:spcBef>
                <a:spcPct val="0"/>
              </a:spcBef>
            </a:pPr>
            <a:r>
              <a:rPr lang="en-US" dirty="0"/>
              <a:t>By 1990 Carter’s photography was moving from the printed page to gallery walls. This fulfillment of long-held personal values inspired a fifteen-year project photographing the nude, resulting in the publication of his Illuminations (1996).</a:t>
            </a:r>
          </a:p>
          <a:p>
            <a:pPr eaLnBrk="1" hangingPunct="1">
              <a:spcBef>
                <a:spcPct val="0"/>
              </a:spcBef>
            </a:pPr>
            <a:r>
              <a:rPr lang="en-US" dirty="0"/>
              <a:t> </a:t>
            </a:r>
          </a:p>
          <a:p>
            <a:pPr eaLnBrk="1" hangingPunct="1">
              <a:spcBef>
                <a:spcPct val="0"/>
              </a:spcBef>
            </a:pPr>
            <a:r>
              <a:rPr lang="en-US" dirty="0"/>
              <a:t>Continuing to travel and photograph, and to revisit his earlier work with new eyes, William Carter lives near San Francisco with his wife Ulla Morris-Carter.</a:t>
            </a:r>
          </a:p>
        </p:txBody>
      </p:sp>
    </p:spTree>
    <p:extLst>
      <p:ext uri="{BB962C8B-B14F-4D97-AF65-F5344CB8AC3E}">
        <p14:creationId xmlns:p14="http://schemas.microsoft.com/office/powerpoint/2010/main" val="189389906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Slide Image Placeholder 1"/>
          <p:cNvSpPr>
            <a:spLocks noGrp="1" noRot="1" noChangeAspect="1"/>
          </p:cNvSpPr>
          <p:nvPr>
            <p:ph type="sldImg"/>
          </p:nvPr>
        </p:nvSpPr>
        <p:spPr bwMode="auto">
          <a:noFill/>
          <a:ln>
            <a:solidFill>
              <a:srgbClr val="000000"/>
            </a:solidFill>
            <a:miter lim="800000"/>
            <a:headEnd/>
            <a:tailEnd/>
          </a:ln>
        </p:spPr>
      </p:sp>
      <p:sp>
        <p:nvSpPr>
          <p:cNvPr id="215042" name="Notes Placeholder 2"/>
          <p:cNvSpPr>
            <a:spLocks noGrp="1"/>
          </p:cNvSpPr>
          <p:nvPr>
            <p:ph type="body" idx="1"/>
          </p:nvPr>
        </p:nvSpPr>
        <p:spPr bwMode="auto">
          <a:noFill/>
        </p:spPr>
        <p:txBody>
          <a:bodyPr wrap="square" numCol="1" anchor="t" anchorCtr="0" compatLnSpc="1">
            <a:prstTxWarp prst="textNoShape">
              <a:avLst/>
            </a:prstTxWarp>
          </a:bodyPr>
          <a:lstStyle/>
          <a:p>
            <a:pPr defTabSz="932537" eaLnBrk="1" hangingPunct="1">
              <a:spcBef>
                <a:spcPct val="0"/>
              </a:spcBef>
              <a:defRPr/>
            </a:pPr>
            <a:r>
              <a:rPr lang="en-US" dirty="0"/>
              <a:t>May 1, 2013</a:t>
            </a:r>
          </a:p>
        </p:txBody>
      </p:sp>
    </p:spTree>
    <p:extLst>
      <p:ext uri="{BB962C8B-B14F-4D97-AF65-F5344CB8AC3E}">
        <p14:creationId xmlns:p14="http://schemas.microsoft.com/office/powerpoint/2010/main" val="948606485"/>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Slide Image Placeholder 1"/>
          <p:cNvSpPr>
            <a:spLocks noGrp="1" noRot="1" noChangeAspect="1"/>
          </p:cNvSpPr>
          <p:nvPr>
            <p:ph type="sldImg"/>
          </p:nvPr>
        </p:nvSpPr>
        <p:spPr bwMode="auto">
          <a:noFill/>
          <a:ln>
            <a:solidFill>
              <a:srgbClr val="000000"/>
            </a:solidFill>
            <a:miter lim="800000"/>
            <a:headEnd/>
            <a:tailEnd/>
          </a:ln>
        </p:spPr>
      </p:sp>
      <p:sp>
        <p:nvSpPr>
          <p:cNvPr id="217090" name="Notes Placeholder 2"/>
          <p:cNvSpPr>
            <a:spLocks noGrp="1"/>
          </p:cNvSpPr>
          <p:nvPr>
            <p:ph type="body" idx="1"/>
          </p:nvPr>
        </p:nvSpPr>
        <p:spPr bwMode="auto">
          <a:noFill/>
        </p:spPr>
        <p:txBody>
          <a:bodyPr wrap="square" numCol="1" anchor="t" anchorCtr="0" compatLnSpc="1">
            <a:prstTxWarp prst="textNoShape">
              <a:avLst/>
            </a:prstTxWarp>
          </a:bodyPr>
          <a:lstStyle/>
          <a:p>
            <a:pPr defTabSz="918189" eaLnBrk="1" hangingPunct="1">
              <a:spcBef>
                <a:spcPct val="0"/>
              </a:spcBef>
              <a:defRPr/>
            </a:pPr>
            <a:r>
              <a:rPr lang="en-US" dirty="0"/>
              <a:t>May 1, 2013</a:t>
            </a:r>
          </a:p>
          <a:p>
            <a:pPr eaLnBrk="1" hangingPunct="1">
              <a:spcBef>
                <a:spcPct val="0"/>
              </a:spcBef>
            </a:pPr>
            <a:endParaRPr lang="en-US" dirty="0"/>
          </a:p>
        </p:txBody>
      </p:sp>
    </p:spTree>
    <p:extLst>
      <p:ext uri="{BB962C8B-B14F-4D97-AF65-F5344CB8AC3E}">
        <p14:creationId xmlns:p14="http://schemas.microsoft.com/office/powerpoint/2010/main" val="37053731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D24E472E-0661-4AD8-8346-2073B0A03A7D}" type="datetime1">
              <a:rPr lang="en-US" smtClean="0"/>
              <a:t>7/30/2025</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Module 2. Describing Persons</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41EFC75E-1FF4-4C74-A096-ADA254EC04C4}"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137A8F8-BD90-4980-80EA-B775CDD37985}" type="datetime1">
              <a:rPr lang="en-US" smtClean="0"/>
              <a:t>7/30/2025</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Module 2. Describing Persons</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6247EDB-037D-49ED-BFC2-903BB9554E83}"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61A7547C-1214-4EA7-B1A5-24D7D20FE889}" type="datetime1">
              <a:rPr lang="en-US" smtClean="0"/>
              <a:t>7/30/2025</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Module 2. Describing Persons</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8FF3AF91-0075-4886-AAD2-7FC418053AFB}"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5F3B807-6FF2-4658-B676-4C35E3D98E6B}" type="datetime1">
              <a:rPr lang="en-US" smtClean="0"/>
              <a:t>7/30/2025</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a:t>Module 2. Describing Persons</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65379975-9D6E-4477-ACD7-31EC5CBC4C3C}"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5B9FC71D-2B90-49E9-9F37-00123BF4340A}" type="datetime1">
              <a:rPr lang="en-US" smtClean="0"/>
              <a:t>7/30/2025</a:t>
            </a:fld>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a:t>Module 2. Describing Persons</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1CDE209-A67E-48C3-8FBC-79779BACFB84}"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AA3D9D97-110E-4185-8CF6-2A4639BE60AF}" type="datetime1">
              <a:rPr lang="en-US" smtClean="0"/>
              <a:t>7/30/2025</a:t>
            </a:fld>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a:t>Module 2. Describing Persons</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5526F7C5-15F5-4662-A5C0-205D321EC078}"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C6349FD-0FC4-4407-B72A-A5424F27DE79}" type="datetime1">
              <a:rPr lang="en-US" smtClean="0"/>
              <a:t>7/30/2025</a:t>
            </a:fld>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a:t>Module 2. Describing Persons</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4E7FC2AA-3267-4250-9556-530054139A34}"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91B24C1-15DE-420A-8CE3-E48C5ADA0A47}" type="datetime1">
              <a:rPr lang="en-US" smtClean="0"/>
              <a:t>7/30/2025</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a:t>Module 2. Describing Persons</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ACE530EB-DE99-4426-A690-0383A9AD7ABF}"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E97B60F-0B64-450D-86A6-354DFFFEFEA7}" type="datetime1">
              <a:rPr lang="en-US" smtClean="0"/>
              <a:t>7/30/2025</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a:t>Module 2. Describing Persons</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729395C9-E35E-41A5-81F6-55C867A1A6A8}"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70B4E25-DD5C-404A-A65C-E40C99BC7C02}" type="datetime1">
              <a:rPr lang="en-US" smtClean="0"/>
              <a:t>7/30/2025</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Module 2. Describing Persons</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A525C7E-464B-42D3-8E44-769DAD66693E}"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2A23F81-377E-4FCF-A4E1-CCAFADE02082}" type="datetime1">
              <a:rPr lang="en-US" smtClean="0"/>
              <a:t>7/30/2025</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Module 2. Describing Persons</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726EB0F-C0D4-463D-B498-7EAB3AC3C649}"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6AE8D827-F778-4F03-B553-4150584F01DD}" type="datetime1">
              <a:rPr lang="en-US" smtClean="0"/>
              <a:t>7/30/2025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r>
              <a:rPr lang="en-US"/>
              <a:t>Module 2. Describing Persons</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28513B64-C406-459C-8D88-27D67EB158A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ifla.org/node/4953"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mailto:naco@loc.gov" TargetMode="External"/><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mailto:naco@loc.gov" TargetMode="External"/><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https://www.loc.gov/aba/pcc/naco/documents/NACO-024-Best-Practices.pdf" TargetMode="External"/><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1.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0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2.xml"/><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4.xml"/><Relationship Id="rId1" Type="http://schemas.openxmlformats.org/officeDocument/2006/relationships/slideLayout" Target="../slideLayouts/slideLayout8.xml"/><Relationship Id="rId4" Type="http://schemas.openxmlformats.org/officeDocument/2006/relationships/image" Target="../media/image39.png"/></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09.xml"/><Relationship Id="rId1" Type="http://schemas.openxmlformats.org/officeDocument/2006/relationships/slideLayout" Target="../slideLayouts/slideLayout4.xml"/><Relationship Id="rId4" Type="http://schemas.openxmlformats.org/officeDocument/2006/relationships/image" Target="../media/image41.jpg"/></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27.xml"/><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12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28.xml"/><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5361" name="Picture 7"/>
          <p:cNvPicPr>
            <a:picLocks noChangeAspect="1" noChangeArrowheads="1"/>
          </p:cNvPicPr>
          <p:nvPr/>
        </p:nvPicPr>
        <p:blipFill>
          <a:blip r:embed="rId3"/>
          <a:srcRect/>
          <a:stretch>
            <a:fillRect/>
          </a:stretch>
        </p:blipFill>
        <p:spPr bwMode="auto">
          <a:xfrm>
            <a:off x="285750" y="0"/>
            <a:ext cx="8858250" cy="2057400"/>
          </a:xfrm>
          <a:prstGeom prst="rect">
            <a:avLst/>
          </a:prstGeom>
          <a:noFill/>
          <a:ln w="9525">
            <a:noFill/>
            <a:miter lim="800000"/>
            <a:headEnd/>
            <a:tailEnd/>
          </a:ln>
        </p:spPr>
      </p:pic>
      <p:sp>
        <p:nvSpPr>
          <p:cNvPr id="15362" name="Title 4"/>
          <p:cNvSpPr>
            <a:spLocks noGrp="1"/>
          </p:cNvSpPr>
          <p:nvPr>
            <p:ph type="ctrTitle"/>
          </p:nvPr>
        </p:nvSpPr>
        <p:spPr/>
        <p:txBody>
          <a:bodyPr/>
          <a:lstStyle/>
          <a:p>
            <a:pPr eaLnBrk="1" hangingPunct="1"/>
            <a:r>
              <a:rPr lang="en-US"/>
              <a:t>Describing Persons</a:t>
            </a:r>
          </a:p>
        </p:txBody>
      </p:sp>
      <p:sp>
        <p:nvSpPr>
          <p:cNvPr id="6" name="Subtitle 5"/>
          <p:cNvSpPr>
            <a:spLocks noGrp="1"/>
          </p:cNvSpPr>
          <p:nvPr>
            <p:ph type="subTitle" idx="1"/>
          </p:nvPr>
        </p:nvSpPr>
        <p:spPr/>
        <p:txBody>
          <a:bodyPr rtlCol="0">
            <a:normAutofit/>
          </a:bodyPr>
          <a:lstStyle/>
          <a:p>
            <a:pPr eaLnBrk="1" fontAlgn="auto" hangingPunct="1">
              <a:spcAft>
                <a:spcPts val="0"/>
              </a:spcAft>
              <a:buFont typeface="Arial" pitchFamily="34" charset="0"/>
              <a:buNone/>
              <a:defRPr/>
            </a:pPr>
            <a:r>
              <a:rPr lang="en-US" dirty="0"/>
              <a:t>Module 2</a:t>
            </a: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8225" y="228600"/>
            <a:ext cx="5111750" cy="6096000"/>
          </a:xfrm>
        </p:spPr>
        <p:txBody>
          <a:bodyPr rtlCol="0">
            <a:normAutofit/>
          </a:bodyPr>
          <a:lstStyle/>
          <a:p>
            <a:pPr eaLnBrk="1" fontAlgn="auto" hangingPunct="1">
              <a:spcAft>
                <a:spcPts val="0"/>
              </a:spcAft>
              <a:buFont typeface="Arial" pitchFamily="34" charset="0"/>
              <a:buChar char="•"/>
              <a:defRPr/>
            </a:pPr>
            <a:endParaRPr lang="en-US" dirty="0"/>
          </a:p>
          <a:p>
            <a:pPr marL="0" indent="0" algn="ctr" eaLnBrk="1" fontAlgn="auto" hangingPunct="1">
              <a:spcAft>
                <a:spcPts val="0"/>
              </a:spcAft>
              <a:buFont typeface="Arial" pitchFamily="34" charset="0"/>
              <a:buNone/>
              <a:defRPr/>
            </a:pPr>
            <a:endParaRPr lang="en-US" dirty="0"/>
          </a:p>
          <a:p>
            <a:pPr marL="0" indent="0" algn="ctr" eaLnBrk="1" fontAlgn="auto" hangingPunct="1">
              <a:spcAft>
                <a:spcPts val="0"/>
              </a:spcAft>
              <a:buFont typeface="Arial" pitchFamily="34" charset="0"/>
              <a:buNone/>
              <a:defRPr/>
            </a:pPr>
            <a:endParaRPr lang="en-US" dirty="0"/>
          </a:p>
          <a:p>
            <a:pPr marL="0" indent="0" algn="ctr" eaLnBrk="1" fontAlgn="auto" hangingPunct="1">
              <a:spcAft>
                <a:spcPts val="0"/>
              </a:spcAft>
              <a:buFont typeface="Arial" pitchFamily="34" charset="0"/>
              <a:buNone/>
              <a:defRPr/>
            </a:pPr>
            <a:endParaRPr lang="en-US" dirty="0"/>
          </a:p>
          <a:p>
            <a:pPr marL="0" indent="0" algn="ctr" eaLnBrk="1" fontAlgn="auto" hangingPunct="1">
              <a:spcAft>
                <a:spcPts val="0"/>
              </a:spcAft>
              <a:buFont typeface="Arial" pitchFamily="34" charset="0"/>
              <a:buNone/>
              <a:defRPr/>
            </a:pPr>
            <a:r>
              <a:rPr lang="en-US" dirty="0"/>
              <a:t>RDA Chapters 8 </a:t>
            </a:r>
            <a:br>
              <a:rPr lang="en-US" dirty="0"/>
            </a:br>
            <a:r>
              <a:rPr lang="en-US" dirty="0"/>
              <a:t>and 9</a:t>
            </a:r>
          </a:p>
        </p:txBody>
      </p:sp>
      <p:sp>
        <p:nvSpPr>
          <p:cNvPr id="5" name="Slide Number Placeholder 4"/>
          <p:cNvSpPr>
            <a:spLocks noGrp="1"/>
          </p:cNvSpPr>
          <p:nvPr>
            <p:ph type="sldNum" sz="quarter" idx="12"/>
          </p:nvPr>
        </p:nvSpPr>
        <p:spPr/>
        <p:txBody>
          <a:bodyPr/>
          <a:lstStyle/>
          <a:p>
            <a:pPr>
              <a:defRPr/>
            </a:pPr>
            <a:fld id="{016DBAB0-C37C-4FE3-AA2B-22B54C8C2E56}" type="slidenum">
              <a:rPr lang="en-US"/>
              <a:pPr>
                <a:defRPr/>
              </a:pPr>
              <a:t>2</a:t>
            </a:fld>
            <a:endParaRPr lang="en-US" dirty="0"/>
          </a:p>
        </p:txBody>
      </p:sp>
      <p:sp>
        <p:nvSpPr>
          <p:cNvPr id="7" name="Footer Placeholder 6"/>
          <p:cNvSpPr>
            <a:spLocks noGrp="1"/>
          </p:cNvSpPr>
          <p:nvPr>
            <p:ph type="ftr" sz="quarter" idx="11"/>
          </p:nvPr>
        </p:nvSpPr>
        <p:spPr/>
        <p:txBody>
          <a:bodyPr/>
          <a:lstStyle/>
          <a:p>
            <a:pPr>
              <a:defRPr/>
            </a:pPr>
            <a:r>
              <a:rPr lang="en-US"/>
              <a:t>Module 2. Describing Persons</a:t>
            </a:r>
            <a:endParaRPr lang="en-US" dirty="0"/>
          </a:p>
        </p:txBody>
      </p:sp>
      <p:pic>
        <p:nvPicPr>
          <p:cNvPr id="4" name="Picture 3"/>
          <p:cNvPicPr>
            <a:picLocks noChangeAspect="1"/>
          </p:cNvPicPr>
          <p:nvPr/>
        </p:nvPicPr>
        <p:blipFill rotWithShape="1">
          <a:blip r:embed="rId3"/>
          <a:srcRect t="8953" r="82850" b="18288"/>
          <a:stretch/>
        </p:blipFill>
        <p:spPr>
          <a:xfrm>
            <a:off x="589755" y="156587"/>
            <a:ext cx="2875757" cy="6544826"/>
          </a:xfrm>
          <a:prstGeom prst="rect">
            <a:avLst/>
          </a:prstGeom>
          <a:ln>
            <a:solidFill>
              <a:schemeClr val="tx1"/>
            </a:solid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eaLnBrk="1" hangingPunct="1"/>
            <a:r>
              <a:rPr lang="en-US"/>
              <a:t>Scope of “Person”</a:t>
            </a:r>
          </a:p>
        </p:txBody>
      </p:sp>
      <p:sp>
        <p:nvSpPr>
          <p:cNvPr id="4" name="Content Placeholder 3"/>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a:t>Definition (RDA 8.1.2) </a:t>
            </a:r>
          </a:p>
          <a:p>
            <a:pPr marL="0" indent="0" eaLnBrk="1" fontAlgn="auto" hangingPunct="1">
              <a:spcAft>
                <a:spcPts val="0"/>
              </a:spcAft>
              <a:buFont typeface="Arial" pitchFamily="34" charset="0"/>
              <a:buNone/>
              <a:defRPr/>
            </a:pPr>
            <a:r>
              <a:rPr lang="en-US" dirty="0"/>
              <a:t>	An individual or an identity established by an individual, either alone or in collaboration with one or more other individuals</a:t>
            </a:r>
          </a:p>
          <a:p>
            <a:pPr marL="0" indent="0" eaLnBrk="1" fontAlgn="auto" hangingPunct="1">
              <a:spcAft>
                <a:spcPts val="0"/>
              </a:spcAft>
              <a:buFont typeface="Arial" pitchFamily="34" charset="0"/>
              <a:buNone/>
              <a:defRPr/>
            </a:pPr>
            <a:endParaRPr lang="en-US" dirty="0"/>
          </a:p>
          <a:p>
            <a:pPr marL="0" indent="0" eaLnBrk="1" fontAlgn="auto" hangingPunct="1">
              <a:spcAft>
                <a:spcPts val="0"/>
              </a:spcAft>
              <a:buFont typeface="Arial" pitchFamily="34" charset="0"/>
              <a:buNone/>
              <a:defRPr/>
            </a:pPr>
            <a:r>
              <a:rPr lang="en-US" dirty="0">
                <a:sym typeface="Wingdings" pitchFamily="2" charset="2"/>
              </a:rPr>
              <a:t> </a:t>
            </a:r>
            <a:r>
              <a:rPr lang="en-US" dirty="0"/>
              <a:t>Persons include persons named in sacred scriptures or apocryphal books, fictitious and legendary persons, and real or fictitious non-human entities  (RDA 9.0)</a:t>
            </a:r>
          </a:p>
        </p:txBody>
      </p:sp>
      <p:sp>
        <p:nvSpPr>
          <p:cNvPr id="3" name="Slide Number Placeholder 2"/>
          <p:cNvSpPr>
            <a:spLocks noGrp="1"/>
          </p:cNvSpPr>
          <p:nvPr>
            <p:ph type="sldNum" sz="quarter" idx="12"/>
          </p:nvPr>
        </p:nvSpPr>
        <p:spPr/>
        <p:txBody>
          <a:bodyPr/>
          <a:lstStyle/>
          <a:p>
            <a:pPr>
              <a:defRPr/>
            </a:pPr>
            <a:fld id="{F6D48DCB-F82B-4A6B-8217-29C7ADB5B87D}" type="slidenum">
              <a:rPr lang="en-US"/>
              <a:pPr>
                <a:defRPr/>
              </a:pPr>
              <a:t>3</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4"/>
          <p:cNvPicPr>
            <a:picLocks noChangeAspect="1" noChangeArrowheads="1"/>
          </p:cNvPicPr>
          <p:nvPr/>
        </p:nvPicPr>
        <p:blipFill>
          <a:blip r:embed="rId3"/>
          <a:srcRect/>
          <a:stretch>
            <a:fillRect/>
          </a:stretch>
        </p:blipFill>
        <p:spPr bwMode="auto">
          <a:xfrm>
            <a:off x="447675" y="473075"/>
            <a:ext cx="2152650" cy="2124075"/>
          </a:xfrm>
          <a:prstGeom prst="rect">
            <a:avLst/>
          </a:prstGeom>
          <a:noFill/>
          <a:ln w="9525">
            <a:noFill/>
            <a:miter lim="800000"/>
            <a:headEnd/>
            <a:tailEnd/>
          </a:ln>
        </p:spPr>
      </p:pic>
      <p:pic>
        <p:nvPicPr>
          <p:cNvPr id="21506" name="Picture 6"/>
          <p:cNvPicPr>
            <a:picLocks noChangeAspect="1" noChangeArrowheads="1"/>
          </p:cNvPicPr>
          <p:nvPr/>
        </p:nvPicPr>
        <p:blipFill>
          <a:blip r:embed="rId4"/>
          <a:srcRect/>
          <a:stretch>
            <a:fillRect/>
          </a:stretch>
        </p:blipFill>
        <p:spPr bwMode="auto">
          <a:xfrm>
            <a:off x="4915061" y="529110"/>
            <a:ext cx="1409700" cy="2152650"/>
          </a:xfrm>
          <a:prstGeom prst="rect">
            <a:avLst/>
          </a:prstGeom>
          <a:noFill/>
          <a:ln w="9525">
            <a:noFill/>
            <a:miter lim="800000"/>
            <a:headEnd/>
            <a:tailEnd/>
          </a:ln>
        </p:spPr>
      </p:pic>
      <p:pic>
        <p:nvPicPr>
          <p:cNvPr id="21507" name="Picture 8"/>
          <p:cNvPicPr>
            <a:picLocks noChangeAspect="1" noChangeArrowheads="1"/>
          </p:cNvPicPr>
          <p:nvPr/>
        </p:nvPicPr>
        <p:blipFill>
          <a:blip r:embed="rId5"/>
          <a:srcRect/>
          <a:stretch>
            <a:fillRect/>
          </a:stretch>
        </p:blipFill>
        <p:spPr bwMode="auto">
          <a:xfrm>
            <a:off x="6477000" y="457200"/>
            <a:ext cx="2514600" cy="4806950"/>
          </a:xfrm>
          <a:prstGeom prst="rect">
            <a:avLst/>
          </a:prstGeom>
          <a:noFill/>
          <a:ln w="9525">
            <a:noFill/>
            <a:miter lim="800000"/>
            <a:headEnd/>
            <a:tailEnd/>
          </a:ln>
        </p:spPr>
      </p:pic>
      <p:sp>
        <p:nvSpPr>
          <p:cNvPr id="2" name="Oval 1"/>
          <p:cNvSpPr/>
          <p:nvPr/>
        </p:nvSpPr>
        <p:spPr>
          <a:xfrm>
            <a:off x="6477000" y="4351338"/>
            <a:ext cx="1524000" cy="609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Oval 2"/>
          <p:cNvSpPr/>
          <p:nvPr/>
        </p:nvSpPr>
        <p:spPr>
          <a:xfrm>
            <a:off x="503238" y="1017588"/>
            <a:ext cx="9144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Oval 7"/>
          <p:cNvSpPr/>
          <p:nvPr/>
        </p:nvSpPr>
        <p:spPr>
          <a:xfrm>
            <a:off x="4791074" y="1574800"/>
            <a:ext cx="1609726" cy="558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1511" name="Picture 2"/>
          <p:cNvPicPr>
            <a:picLocks noChangeAspect="1" noChangeArrowheads="1"/>
          </p:cNvPicPr>
          <p:nvPr/>
        </p:nvPicPr>
        <p:blipFill>
          <a:blip r:embed="rId6"/>
          <a:srcRect/>
          <a:stretch>
            <a:fillRect/>
          </a:stretch>
        </p:blipFill>
        <p:spPr bwMode="auto">
          <a:xfrm>
            <a:off x="2706688" y="2433638"/>
            <a:ext cx="2095500" cy="2638425"/>
          </a:xfrm>
          <a:prstGeom prst="rect">
            <a:avLst/>
          </a:prstGeom>
          <a:noFill/>
          <a:ln w="9525">
            <a:noFill/>
            <a:miter lim="800000"/>
            <a:headEnd/>
            <a:tailEnd/>
          </a:ln>
        </p:spPr>
      </p:pic>
      <p:sp>
        <p:nvSpPr>
          <p:cNvPr id="21512" name="Rectangle 10"/>
          <p:cNvSpPr>
            <a:spLocks noChangeArrowheads="1"/>
          </p:cNvSpPr>
          <p:nvPr/>
        </p:nvSpPr>
        <p:spPr bwMode="auto">
          <a:xfrm>
            <a:off x="2706688" y="5072063"/>
            <a:ext cx="950912" cy="369887"/>
          </a:xfrm>
          <a:prstGeom prst="rect">
            <a:avLst/>
          </a:prstGeom>
          <a:noFill/>
          <a:ln w="9525">
            <a:noFill/>
            <a:miter lim="800000"/>
            <a:headEnd/>
            <a:tailEnd/>
          </a:ln>
        </p:spPr>
        <p:txBody>
          <a:bodyPr>
            <a:spAutoFit/>
          </a:bodyPr>
          <a:lstStyle/>
          <a:p>
            <a:r>
              <a:rPr lang="en-US" dirty="0">
                <a:latin typeface="Calibri" pitchFamily="34" charset="0"/>
              </a:rPr>
              <a:t>Homer</a:t>
            </a:r>
          </a:p>
        </p:txBody>
      </p:sp>
      <p:pic>
        <p:nvPicPr>
          <p:cNvPr id="21513" name="Picture 3"/>
          <p:cNvPicPr>
            <a:picLocks noChangeAspect="1" noChangeArrowheads="1"/>
          </p:cNvPicPr>
          <p:nvPr/>
        </p:nvPicPr>
        <p:blipFill>
          <a:blip r:embed="rId7"/>
          <a:srcRect/>
          <a:stretch>
            <a:fillRect/>
          </a:stretch>
        </p:blipFill>
        <p:spPr bwMode="auto">
          <a:xfrm>
            <a:off x="4864610" y="3138960"/>
            <a:ext cx="1609725" cy="2638425"/>
          </a:xfrm>
          <a:prstGeom prst="rect">
            <a:avLst/>
          </a:prstGeom>
          <a:noFill/>
          <a:ln w="9525">
            <a:noFill/>
            <a:miter lim="800000"/>
            <a:headEnd/>
            <a:tailEnd/>
          </a:ln>
        </p:spPr>
      </p:pic>
      <p:sp>
        <p:nvSpPr>
          <p:cNvPr id="21514" name="Rectangle 11"/>
          <p:cNvSpPr>
            <a:spLocks noChangeArrowheads="1"/>
          </p:cNvSpPr>
          <p:nvPr/>
        </p:nvSpPr>
        <p:spPr bwMode="auto">
          <a:xfrm>
            <a:off x="4652963" y="5801519"/>
            <a:ext cx="1704975" cy="369887"/>
          </a:xfrm>
          <a:prstGeom prst="rect">
            <a:avLst/>
          </a:prstGeom>
          <a:noFill/>
          <a:ln w="9525">
            <a:noFill/>
            <a:miter lim="800000"/>
            <a:headEnd/>
            <a:tailEnd/>
          </a:ln>
        </p:spPr>
        <p:txBody>
          <a:bodyPr wrap="none">
            <a:spAutoFit/>
          </a:bodyPr>
          <a:lstStyle/>
          <a:p>
            <a:r>
              <a:rPr lang="en-US" b="1" dirty="0">
                <a:latin typeface="Calibri" pitchFamily="34" charset="0"/>
              </a:rPr>
              <a:t>Homer Simpson</a:t>
            </a:r>
          </a:p>
        </p:txBody>
      </p:sp>
      <p:pic>
        <p:nvPicPr>
          <p:cNvPr id="21515" name="Picture 3"/>
          <p:cNvPicPr>
            <a:picLocks noChangeAspect="1"/>
          </p:cNvPicPr>
          <p:nvPr/>
        </p:nvPicPr>
        <p:blipFill>
          <a:blip r:embed="rId8"/>
          <a:srcRect/>
          <a:stretch>
            <a:fillRect/>
          </a:stretch>
        </p:blipFill>
        <p:spPr bwMode="auto">
          <a:xfrm>
            <a:off x="381000" y="2936875"/>
            <a:ext cx="2206625" cy="3438525"/>
          </a:xfrm>
          <a:prstGeom prst="rect">
            <a:avLst/>
          </a:prstGeom>
          <a:noFill/>
          <a:ln w="9525">
            <a:noFill/>
            <a:miter lim="800000"/>
            <a:headEnd/>
            <a:tailEnd/>
          </a:ln>
        </p:spPr>
      </p:pic>
      <p:sp>
        <p:nvSpPr>
          <p:cNvPr id="5" name="Oval 4"/>
          <p:cNvSpPr/>
          <p:nvPr/>
        </p:nvSpPr>
        <p:spPr>
          <a:xfrm>
            <a:off x="765175" y="3141663"/>
            <a:ext cx="1368425" cy="5159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1517" name="Picture 13"/>
          <p:cNvPicPr>
            <a:picLocks noChangeAspect="1"/>
          </p:cNvPicPr>
          <p:nvPr/>
        </p:nvPicPr>
        <p:blipFill>
          <a:blip r:embed="rId9"/>
          <a:srcRect/>
          <a:stretch>
            <a:fillRect/>
          </a:stretch>
        </p:blipFill>
        <p:spPr bwMode="auto">
          <a:xfrm>
            <a:off x="2759075" y="222250"/>
            <a:ext cx="1893888" cy="1892300"/>
          </a:xfrm>
          <a:prstGeom prst="rect">
            <a:avLst/>
          </a:prstGeom>
          <a:noFill/>
          <a:ln w="9525">
            <a:noFill/>
            <a:miter lim="800000"/>
            <a:headEnd/>
            <a:tailEnd/>
          </a:ln>
        </p:spPr>
      </p:pic>
      <p:sp>
        <p:nvSpPr>
          <p:cNvPr id="15" name="Oval 14"/>
          <p:cNvSpPr/>
          <p:nvPr/>
        </p:nvSpPr>
        <p:spPr>
          <a:xfrm>
            <a:off x="2997200" y="1574800"/>
            <a:ext cx="800100" cy="4889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Slide Number Placeholder 5"/>
          <p:cNvSpPr>
            <a:spLocks noGrp="1"/>
          </p:cNvSpPr>
          <p:nvPr>
            <p:ph type="sldNum" sz="quarter" idx="12"/>
          </p:nvPr>
        </p:nvSpPr>
        <p:spPr/>
        <p:txBody>
          <a:bodyPr/>
          <a:lstStyle/>
          <a:p>
            <a:pPr>
              <a:defRPr/>
            </a:pPr>
            <a:fld id="{366D8D66-86C8-441F-B209-DCBF0DDE3E56}" type="slidenum">
              <a:rPr lang="en-US"/>
              <a:pPr>
                <a:defRPr/>
              </a:pPr>
              <a:t>4</a:t>
            </a:fld>
            <a:endParaRPr lang="en-US" dirty="0"/>
          </a:p>
        </p:txBody>
      </p:sp>
      <p:sp>
        <p:nvSpPr>
          <p:cNvPr id="9" name="Footer Placeholder 8"/>
          <p:cNvSpPr>
            <a:spLocks noGrp="1"/>
          </p:cNvSpPr>
          <p:nvPr>
            <p:ph type="ftr" sz="quarter" idx="11"/>
          </p:nvPr>
        </p:nvSpPr>
        <p:spPr/>
        <p:txBody>
          <a:bodyPr/>
          <a:lstStyle/>
          <a:p>
            <a:pPr>
              <a:defRPr/>
            </a:pPr>
            <a:r>
              <a:rPr lang="en-US"/>
              <a:t>Module 2. Describing Persons</a:t>
            </a:r>
            <a:endParaRPr lang="en-US" dirty="0"/>
          </a:p>
        </p:txBody>
      </p:sp>
      <p:sp>
        <p:nvSpPr>
          <p:cNvPr id="7" name="Oval 6"/>
          <p:cNvSpPr/>
          <p:nvPr/>
        </p:nvSpPr>
        <p:spPr>
          <a:xfrm>
            <a:off x="2706688" y="5072063"/>
            <a:ext cx="798512" cy="36988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Oval 9"/>
          <p:cNvSpPr/>
          <p:nvPr/>
        </p:nvSpPr>
        <p:spPr>
          <a:xfrm>
            <a:off x="4652407" y="5801518"/>
            <a:ext cx="1725613" cy="36988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4" name="Picture 3">
            <a:extLst>
              <a:ext uri="{FF2B5EF4-FFF2-40B4-BE49-F238E27FC236}">
                <a16:creationId xmlns:a16="http://schemas.microsoft.com/office/drawing/2014/main" id="{17D41C60-1F3A-4619-A156-BF604E3DAE93}"/>
              </a:ext>
            </a:extLst>
          </p:cNvPr>
          <p:cNvPicPr>
            <a:picLocks noChangeAspect="1"/>
          </p:cNvPicPr>
          <p:nvPr/>
        </p:nvPicPr>
        <p:blipFill>
          <a:blip r:embed="rId10"/>
          <a:stretch>
            <a:fillRect/>
          </a:stretch>
        </p:blipFill>
        <p:spPr>
          <a:xfrm>
            <a:off x="6620385" y="5369448"/>
            <a:ext cx="1470184" cy="1418177"/>
          </a:xfrm>
          <a:prstGeom prst="rect">
            <a:avLst/>
          </a:prstGeom>
        </p:spPr>
      </p:pic>
      <p:sp>
        <p:nvSpPr>
          <p:cNvPr id="22" name="Rectangle 10">
            <a:extLst>
              <a:ext uri="{FF2B5EF4-FFF2-40B4-BE49-F238E27FC236}">
                <a16:creationId xmlns:a16="http://schemas.microsoft.com/office/drawing/2014/main" id="{FB7835C8-35E9-45ED-AC74-56E652B89719}"/>
              </a:ext>
            </a:extLst>
          </p:cNvPr>
          <p:cNvSpPr>
            <a:spLocks noChangeArrowheads="1"/>
          </p:cNvSpPr>
          <p:nvPr/>
        </p:nvSpPr>
        <p:spPr bwMode="auto">
          <a:xfrm>
            <a:off x="8090569" y="5708650"/>
            <a:ext cx="950912" cy="369887"/>
          </a:xfrm>
          <a:prstGeom prst="rect">
            <a:avLst/>
          </a:prstGeom>
          <a:noFill/>
          <a:ln w="9525">
            <a:noFill/>
            <a:miter lim="800000"/>
            <a:headEnd/>
            <a:tailEnd/>
          </a:ln>
        </p:spPr>
        <p:txBody>
          <a:bodyPr>
            <a:spAutoFit/>
          </a:bodyPr>
          <a:lstStyle/>
          <a:p>
            <a:r>
              <a:rPr lang="en-US" dirty="0">
                <a:latin typeface="Calibri" pitchFamily="34" charset="0"/>
              </a:rPr>
              <a:t>Medusa</a:t>
            </a:r>
          </a:p>
        </p:txBody>
      </p:sp>
      <p:sp>
        <p:nvSpPr>
          <p:cNvPr id="11" name="Oval 10">
            <a:extLst>
              <a:ext uri="{FF2B5EF4-FFF2-40B4-BE49-F238E27FC236}">
                <a16:creationId xmlns:a16="http://schemas.microsoft.com/office/drawing/2014/main" id="{9FD13FAE-129E-4EAB-B4A0-E917016EC1E3}"/>
              </a:ext>
            </a:extLst>
          </p:cNvPr>
          <p:cNvSpPr/>
          <p:nvPr/>
        </p:nvSpPr>
        <p:spPr>
          <a:xfrm>
            <a:off x="8050405" y="5708650"/>
            <a:ext cx="1031240" cy="36988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idx="4294967295"/>
          </p:nvPr>
        </p:nvSpPr>
        <p:spPr/>
        <p:txBody>
          <a:bodyPr/>
          <a:lstStyle/>
          <a:p>
            <a:r>
              <a:rPr lang="en-US"/>
              <a:t>Person: Real Non-Human Entity </a:t>
            </a:r>
          </a:p>
        </p:txBody>
      </p:sp>
      <p:sp>
        <p:nvSpPr>
          <p:cNvPr id="23554" name="Content Placeholder 2"/>
          <p:cNvSpPr>
            <a:spLocks noGrp="1"/>
          </p:cNvSpPr>
          <p:nvPr>
            <p:ph idx="4294967295"/>
          </p:nvPr>
        </p:nvSpPr>
        <p:spPr>
          <a:xfrm>
            <a:off x="457200" y="1600200"/>
            <a:ext cx="8229600" cy="2819400"/>
          </a:xfrm>
          <a:ln>
            <a:solidFill>
              <a:schemeClr val="tx1"/>
            </a:solidFill>
          </a:ln>
        </p:spPr>
        <p:txBody>
          <a:bodyPr/>
          <a:lstStyle/>
          <a:p>
            <a:pPr marL="0" indent="0">
              <a:lnSpc>
                <a:spcPct val="90000"/>
              </a:lnSpc>
              <a:buFont typeface="Arial" charset="0"/>
              <a:buNone/>
            </a:pPr>
            <a:r>
              <a:rPr lang="en-US" sz="1500" b="1" dirty="0"/>
              <a:t>Authority record</a:t>
            </a:r>
          </a:p>
          <a:p>
            <a:pPr marL="0" indent="0">
              <a:lnSpc>
                <a:spcPct val="90000"/>
              </a:lnSpc>
              <a:buFont typeface="Arial" charset="0"/>
              <a:buNone/>
            </a:pPr>
            <a:r>
              <a:rPr lang="en-US" sz="1500" dirty="0"/>
              <a:t>046	$f 1976~ $g 2003-12-12 $2 </a:t>
            </a:r>
            <a:r>
              <a:rPr lang="en-US" sz="1500" dirty="0" err="1"/>
              <a:t>edtf</a:t>
            </a:r>
            <a:endParaRPr lang="en-US" sz="1500" dirty="0"/>
          </a:p>
          <a:p>
            <a:pPr marL="0" indent="0">
              <a:lnSpc>
                <a:spcPct val="90000"/>
              </a:lnSpc>
              <a:buFont typeface="Arial" charset="0"/>
              <a:buNone/>
            </a:pPr>
            <a:r>
              <a:rPr lang="en-US" sz="1500" dirty="0"/>
              <a:t>100 0_	Keiko, $d approximately 1976-2003</a:t>
            </a:r>
          </a:p>
          <a:p>
            <a:pPr marL="0" indent="0">
              <a:lnSpc>
                <a:spcPct val="90000"/>
              </a:lnSpc>
              <a:buFont typeface="Arial" charset="0"/>
              <a:buNone/>
            </a:pPr>
            <a:r>
              <a:rPr lang="en-US" sz="1500" dirty="0"/>
              <a:t>368               $c Killer whale $2 </a:t>
            </a:r>
            <a:r>
              <a:rPr lang="en-US" sz="1500" dirty="0" err="1"/>
              <a:t>lcsh</a:t>
            </a:r>
            <a:endParaRPr lang="en-US" sz="1500" dirty="0"/>
          </a:p>
          <a:p>
            <a:pPr marL="0" indent="0">
              <a:lnSpc>
                <a:spcPct val="90000"/>
              </a:lnSpc>
              <a:buFont typeface="Arial" charset="0"/>
              <a:buNone/>
            </a:pPr>
            <a:r>
              <a:rPr lang="en-US" sz="1500" dirty="0"/>
              <a:t>373	</a:t>
            </a:r>
            <a:r>
              <a:rPr lang="en-US" sz="1500" dirty="0" err="1"/>
              <a:t>Marineland</a:t>
            </a:r>
            <a:r>
              <a:rPr lang="en-US" sz="1500" dirty="0"/>
              <a:t> (Ont.)</a:t>
            </a:r>
          </a:p>
          <a:p>
            <a:pPr marL="0" indent="0">
              <a:lnSpc>
                <a:spcPct val="90000"/>
              </a:lnSpc>
              <a:buFont typeface="Arial" charset="0"/>
              <a:buNone/>
            </a:pPr>
            <a:r>
              <a:rPr lang="en-US" sz="1500" dirty="0"/>
              <a:t>374	Actors $2 </a:t>
            </a:r>
            <a:r>
              <a:rPr lang="en-US" sz="1500" dirty="0" err="1"/>
              <a:t>lcsh</a:t>
            </a:r>
            <a:endParaRPr lang="en-US" sz="1500" dirty="0"/>
          </a:p>
          <a:p>
            <a:pPr marL="0" indent="0">
              <a:lnSpc>
                <a:spcPct val="90000"/>
              </a:lnSpc>
              <a:buFont typeface="Arial" charset="0"/>
              <a:buNone/>
            </a:pPr>
            <a:r>
              <a:rPr lang="en-US" sz="1500" dirty="0"/>
              <a:t>670	Free Willy, 1993: $b credits (Keiko as Willy)</a:t>
            </a:r>
          </a:p>
          <a:p>
            <a:pPr marL="0" indent="0">
              <a:lnSpc>
                <a:spcPct val="90000"/>
              </a:lnSpc>
              <a:buFont typeface="Arial" charset="0"/>
              <a:buNone/>
            </a:pPr>
            <a:r>
              <a:rPr lang="en-US" sz="1500" dirty="0"/>
              <a:t>670	Wikipedia, 3 August 2011 $b (Keiko; born approximately 1976, died December 12, 2003; </a:t>
            </a:r>
          </a:p>
          <a:p>
            <a:pPr marL="0" indent="0">
              <a:lnSpc>
                <a:spcPct val="90000"/>
              </a:lnSpc>
              <a:buFont typeface="Arial" charset="0"/>
              <a:buNone/>
            </a:pPr>
            <a:r>
              <a:rPr lang="en-US" sz="1500" dirty="0"/>
              <a:t>	male orca actor who starred in the film Free Willy; captured near Iceland in 1979, later sold</a:t>
            </a:r>
          </a:p>
          <a:p>
            <a:pPr marL="0" indent="0">
              <a:lnSpc>
                <a:spcPct val="90000"/>
              </a:lnSpc>
              <a:buFont typeface="Arial" charset="0"/>
              <a:buNone/>
            </a:pPr>
            <a:r>
              <a:rPr lang="en-US" sz="1500" dirty="0"/>
              <a:t>	 to </a:t>
            </a:r>
            <a:r>
              <a:rPr lang="en-US" sz="1500" dirty="0" err="1"/>
              <a:t>Marineland</a:t>
            </a:r>
            <a:r>
              <a:rPr lang="en-US" sz="1500" dirty="0"/>
              <a:t> in Ontario; performed in parks in North America)</a:t>
            </a:r>
            <a:endParaRPr lang="en-US" sz="3000" dirty="0"/>
          </a:p>
        </p:txBody>
      </p:sp>
      <p:sp>
        <p:nvSpPr>
          <p:cNvPr id="23555" name="Content Placeholder 2"/>
          <p:cNvSpPr txBox="1">
            <a:spLocks/>
          </p:cNvSpPr>
          <p:nvPr/>
        </p:nvSpPr>
        <p:spPr bwMode="auto">
          <a:xfrm>
            <a:off x="457200" y="4572000"/>
            <a:ext cx="8229600" cy="1828800"/>
          </a:xfrm>
          <a:prstGeom prst="rect">
            <a:avLst/>
          </a:prstGeom>
          <a:noFill/>
          <a:ln w="9525">
            <a:solidFill>
              <a:srgbClr val="000000"/>
            </a:solidFill>
            <a:miter lim="800000"/>
            <a:headEnd/>
            <a:tailEnd/>
          </a:ln>
        </p:spPr>
        <p:txBody>
          <a:bodyPr/>
          <a:lstStyle/>
          <a:p>
            <a:pPr eaLnBrk="0" hangingPunct="0">
              <a:spcBef>
                <a:spcPct val="20000"/>
              </a:spcBef>
              <a:buFont typeface="Arial" charset="0"/>
              <a:buNone/>
            </a:pPr>
            <a:r>
              <a:rPr lang="en-US" sz="1600" b="1">
                <a:latin typeface="Calibri" pitchFamily="34" charset="0"/>
              </a:rPr>
              <a:t>Abbreviated bibliographic record</a:t>
            </a:r>
          </a:p>
          <a:p>
            <a:pPr eaLnBrk="0" hangingPunct="0">
              <a:spcBef>
                <a:spcPct val="20000"/>
              </a:spcBef>
              <a:buFont typeface="Arial" charset="0"/>
              <a:buNone/>
            </a:pPr>
            <a:r>
              <a:rPr lang="en-US" sz="1600">
                <a:latin typeface="Calibri" pitchFamily="34" charset="0"/>
              </a:rPr>
              <a:t>130 0_	Free Willy (Motion picture)</a:t>
            </a:r>
          </a:p>
          <a:p>
            <a:pPr eaLnBrk="0" hangingPunct="0">
              <a:spcBef>
                <a:spcPct val="20000"/>
              </a:spcBef>
              <a:buFont typeface="Arial" charset="0"/>
              <a:buNone/>
            </a:pPr>
            <a:r>
              <a:rPr lang="en-US" sz="1600">
                <a:latin typeface="Calibri" pitchFamily="34" charset="0"/>
              </a:rPr>
              <a:t>245 10	Free Willy / $c Warner Bros. in association with Le Studio Canal+, Regency Enterprises 	and Alcor Films.</a:t>
            </a:r>
          </a:p>
          <a:p>
            <a:pPr eaLnBrk="0" hangingPunct="0">
              <a:spcBef>
                <a:spcPct val="20000"/>
              </a:spcBef>
              <a:buFont typeface="Arial" charset="0"/>
              <a:buNone/>
            </a:pPr>
            <a:r>
              <a:rPr lang="en-US" sz="1600">
                <a:latin typeface="Calibri" pitchFamily="34" charset="0"/>
              </a:rPr>
              <a:t>…</a:t>
            </a:r>
          </a:p>
          <a:p>
            <a:pPr eaLnBrk="0" hangingPunct="0">
              <a:spcBef>
                <a:spcPct val="20000"/>
              </a:spcBef>
              <a:buFont typeface="Arial" charset="0"/>
              <a:buNone/>
            </a:pPr>
            <a:r>
              <a:rPr lang="en-US" sz="1600">
                <a:latin typeface="Calibri" pitchFamily="34" charset="0"/>
              </a:rPr>
              <a:t>700 0_	Keiko, $d approximately 1976-2003, $e actor.</a:t>
            </a:r>
          </a:p>
          <a:p>
            <a:pPr eaLnBrk="0" hangingPunct="0">
              <a:spcBef>
                <a:spcPct val="20000"/>
              </a:spcBef>
              <a:buFont typeface="Arial" charset="0"/>
              <a:buNone/>
            </a:pPr>
            <a:r>
              <a:rPr lang="en-US" sz="1600">
                <a:latin typeface="Calibri" pitchFamily="34" charset="0"/>
              </a:rPr>
              <a:t> </a:t>
            </a:r>
          </a:p>
          <a:p>
            <a:pPr eaLnBrk="0" hangingPunct="0">
              <a:spcBef>
                <a:spcPct val="20000"/>
              </a:spcBef>
              <a:buFont typeface="Arial" charset="0"/>
              <a:buNone/>
            </a:pPr>
            <a:endParaRPr lang="en-US" sz="3200">
              <a:latin typeface="Calibri" pitchFamily="34" charset="0"/>
            </a:endParaRPr>
          </a:p>
        </p:txBody>
      </p:sp>
      <p:sp>
        <p:nvSpPr>
          <p:cNvPr id="5" name="Footer Placeholder 4"/>
          <p:cNvSpPr txBox="1">
            <a:spLocks noGrp="1"/>
          </p:cNvSpPr>
          <p:nvPr/>
        </p:nvSpPr>
        <p:spPr>
          <a:xfrm>
            <a:off x="3124200" y="6356350"/>
            <a:ext cx="2895600" cy="365125"/>
          </a:xfrm>
          <a:prstGeom prst="rect">
            <a:avLst/>
          </a:prstGeom>
          <a:noFill/>
        </p:spPr>
        <p:txBody>
          <a:bodyPr anchor="ctr"/>
          <a:lstStyle/>
          <a:p>
            <a:pPr algn="ctr" fontAlgn="auto">
              <a:spcBef>
                <a:spcPts val="0"/>
              </a:spcBef>
              <a:spcAft>
                <a:spcPts val="0"/>
              </a:spcAft>
              <a:defRPr/>
            </a:pPr>
            <a:r>
              <a:rPr lang="en-US" sz="1200">
                <a:solidFill>
                  <a:schemeClr val="tx1">
                    <a:tint val="75000"/>
                  </a:schemeClr>
                </a:solidFill>
                <a:latin typeface="+mn-lt"/>
                <a:cs typeface="+mn-cs"/>
              </a:rPr>
              <a:t>Module 2. Describing Persons</a:t>
            </a:r>
            <a:endParaRPr lang="en-US" sz="1200" dirty="0">
              <a:solidFill>
                <a:schemeClr val="tx1">
                  <a:tint val="75000"/>
                </a:schemeClr>
              </a:solidFill>
              <a:latin typeface="+mn-lt"/>
              <a:cs typeface="+mn-cs"/>
            </a:endParaRPr>
          </a:p>
        </p:txBody>
      </p:sp>
      <p:sp>
        <p:nvSpPr>
          <p:cNvPr id="6" name="Slide Number Placeholder 5"/>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A42AF805-94F0-4F3D-9891-DD69A7AA27DE}" type="slidenum">
              <a:rPr lang="en-US" sz="1200">
                <a:solidFill>
                  <a:schemeClr val="tx1">
                    <a:tint val="75000"/>
                  </a:schemeClr>
                </a:solidFill>
                <a:latin typeface="+mn-lt"/>
                <a:cs typeface="+mn-cs"/>
              </a:rPr>
              <a:pPr algn="r" fontAlgn="auto">
                <a:spcBef>
                  <a:spcPts val="0"/>
                </a:spcBef>
                <a:spcAft>
                  <a:spcPts val="0"/>
                </a:spcAft>
                <a:defRPr/>
              </a:pPr>
              <a:t>5</a:t>
            </a:fld>
            <a:endParaRPr lang="en-US" sz="1200" dirty="0">
              <a:solidFill>
                <a:schemeClr val="tx1">
                  <a:tint val="75000"/>
                </a:schemeClr>
              </a:solidFill>
              <a:latin typeface="+mn-lt"/>
              <a:cs typeface="+mn-cs"/>
            </a:endParaRPr>
          </a:p>
        </p:txBody>
      </p:sp>
      <p:sp>
        <p:nvSpPr>
          <p:cNvPr id="7" name="Rounded Rectangle 6"/>
          <p:cNvSpPr/>
          <p:nvPr/>
        </p:nvSpPr>
        <p:spPr>
          <a:xfrm>
            <a:off x="457200" y="2112264"/>
            <a:ext cx="4191000" cy="25558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Footer Placeholder 1"/>
          <p:cNvSpPr>
            <a:spLocks noGrp="1"/>
          </p:cNvSpPr>
          <p:nvPr>
            <p:ph type="ftr" sz="quarter" idx="11"/>
          </p:nvPr>
        </p:nvSpPr>
        <p:spPr/>
        <p:txBody>
          <a:bodyPr/>
          <a:lstStyle/>
          <a:p>
            <a:pPr>
              <a:defRPr/>
            </a:pPr>
            <a:r>
              <a:rPr lang="en-US"/>
              <a:t>Module 2. Describing Persons</a:t>
            </a:r>
            <a:endParaRPr lang="en-US" dirty="0"/>
          </a:p>
        </p:txBody>
      </p:sp>
      <p:sp>
        <p:nvSpPr>
          <p:cNvPr id="3" name="Slide Number Placeholder 2"/>
          <p:cNvSpPr>
            <a:spLocks noGrp="1"/>
          </p:cNvSpPr>
          <p:nvPr>
            <p:ph type="sldNum" sz="quarter" idx="12"/>
          </p:nvPr>
        </p:nvSpPr>
        <p:spPr/>
        <p:txBody>
          <a:bodyPr/>
          <a:lstStyle/>
          <a:p>
            <a:pPr>
              <a:defRPr/>
            </a:pPr>
            <a:fld id="{4E7FC2AA-3267-4250-9556-530054139A34}" type="slidenum">
              <a:rPr lang="en-US" smtClean="0"/>
              <a:pPr>
                <a:defRPr/>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idx="4294967295"/>
          </p:nvPr>
        </p:nvSpPr>
        <p:spPr/>
        <p:txBody>
          <a:bodyPr/>
          <a:lstStyle/>
          <a:p>
            <a:r>
              <a:rPr lang="en-US"/>
              <a:t>Fictitious Person</a:t>
            </a:r>
          </a:p>
        </p:txBody>
      </p:sp>
      <p:sp>
        <p:nvSpPr>
          <p:cNvPr id="3" name="Slide Number Placeholder 2"/>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6A696BFC-2B7C-4D07-8D8B-41BD1C50B18A}" type="slidenum">
              <a:rPr lang="en-US" sz="1200">
                <a:solidFill>
                  <a:schemeClr val="tx1">
                    <a:tint val="75000"/>
                  </a:schemeClr>
                </a:solidFill>
                <a:latin typeface="+mn-lt"/>
                <a:cs typeface="+mn-cs"/>
              </a:rPr>
              <a:pPr algn="r" fontAlgn="auto">
                <a:spcBef>
                  <a:spcPts val="0"/>
                </a:spcBef>
                <a:spcAft>
                  <a:spcPts val="0"/>
                </a:spcAft>
                <a:defRPr/>
              </a:pPr>
              <a:t>6</a:t>
            </a:fld>
            <a:endParaRPr lang="en-US" sz="1200" dirty="0">
              <a:solidFill>
                <a:schemeClr val="tx1">
                  <a:tint val="75000"/>
                </a:schemeClr>
              </a:solidFill>
              <a:latin typeface="+mn-lt"/>
              <a:cs typeface="+mn-cs"/>
            </a:endParaRPr>
          </a:p>
        </p:txBody>
      </p:sp>
      <p:sp>
        <p:nvSpPr>
          <p:cNvPr id="17" name="Footer Placeholder 16"/>
          <p:cNvSpPr txBox="1">
            <a:spLocks noGrp="1"/>
          </p:cNvSpPr>
          <p:nvPr/>
        </p:nvSpPr>
        <p:spPr>
          <a:xfrm>
            <a:off x="3124200" y="6356350"/>
            <a:ext cx="2895600" cy="365125"/>
          </a:xfrm>
          <a:prstGeom prst="rect">
            <a:avLst/>
          </a:prstGeom>
          <a:noFill/>
        </p:spPr>
        <p:txBody>
          <a:bodyPr anchor="ctr"/>
          <a:lstStyle/>
          <a:p>
            <a:pPr algn="ctr" fontAlgn="auto">
              <a:spcBef>
                <a:spcPts val="0"/>
              </a:spcBef>
              <a:spcAft>
                <a:spcPts val="0"/>
              </a:spcAft>
              <a:defRPr/>
            </a:pPr>
            <a:r>
              <a:rPr lang="en-US" sz="1200">
                <a:solidFill>
                  <a:schemeClr val="tx1">
                    <a:tint val="75000"/>
                  </a:schemeClr>
                </a:solidFill>
                <a:latin typeface="+mn-lt"/>
                <a:cs typeface="+mn-cs"/>
              </a:rPr>
              <a:t>Module 2. Describing Persons</a:t>
            </a:r>
            <a:endParaRPr lang="en-US" sz="1200" dirty="0">
              <a:solidFill>
                <a:schemeClr val="tx1">
                  <a:tint val="75000"/>
                </a:schemeClr>
              </a:solidFill>
              <a:latin typeface="+mn-lt"/>
              <a:cs typeface="+mn-cs"/>
            </a:endParaRPr>
          </a:p>
        </p:txBody>
      </p:sp>
      <p:pic>
        <p:nvPicPr>
          <p:cNvPr id="25604" name="Picture 2"/>
          <p:cNvPicPr>
            <a:picLocks noGrp="1" noChangeAspect="1" noChangeArrowheads="1"/>
          </p:cNvPicPr>
          <p:nvPr>
            <p:ph idx="4294967295"/>
          </p:nvPr>
        </p:nvPicPr>
        <p:blipFill>
          <a:blip r:embed="rId3"/>
          <a:srcRect/>
          <a:stretch>
            <a:fillRect/>
          </a:stretch>
        </p:blipFill>
        <p:spPr>
          <a:xfrm>
            <a:off x="304800" y="2166938"/>
            <a:ext cx="8610600" cy="3392487"/>
          </a:xfrm>
        </p:spPr>
      </p:pic>
      <p:sp>
        <p:nvSpPr>
          <p:cNvPr id="6" name="Oval 5"/>
          <p:cNvSpPr/>
          <p:nvPr/>
        </p:nvSpPr>
        <p:spPr>
          <a:xfrm>
            <a:off x="1066800" y="2209800"/>
            <a:ext cx="304800" cy="304800"/>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ounded Rectangle 6"/>
          <p:cNvSpPr/>
          <p:nvPr/>
        </p:nvSpPr>
        <p:spPr>
          <a:xfrm>
            <a:off x="304800" y="3810000"/>
            <a:ext cx="2286000" cy="4572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ed Rectangle 13"/>
          <p:cNvSpPr/>
          <p:nvPr/>
        </p:nvSpPr>
        <p:spPr>
          <a:xfrm>
            <a:off x="304800" y="4419600"/>
            <a:ext cx="8305800" cy="38100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TextBox 8"/>
          <p:cNvSpPr txBox="1">
            <a:spLocks noChangeArrowheads="1"/>
          </p:cNvSpPr>
          <p:nvPr/>
        </p:nvSpPr>
        <p:spPr bwMode="auto">
          <a:xfrm>
            <a:off x="4343400" y="1905000"/>
            <a:ext cx="4038600" cy="892175"/>
          </a:xfrm>
          <a:prstGeom prst="rect">
            <a:avLst/>
          </a:prstGeom>
          <a:solidFill>
            <a:schemeClr val="bg1"/>
          </a:solidFill>
          <a:ln w="22225">
            <a:solidFill>
              <a:schemeClr val="tx2"/>
            </a:solidFill>
            <a:miter lim="800000"/>
            <a:headEnd/>
            <a:tailEnd/>
          </a:ln>
        </p:spPr>
        <p:txBody>
          <a:bodyPr>
            <a:spAutoFit/>
          </a:bodyPr>
          <a:lstStyle/>
          <a:p>
            <a:r>
              <a:rPr lang="en-US" sz="2600" b="1" i="1">
                <a:latin typeface="Calibri" pitchFamily="34" charset="0"/>
              </a:rPr>
              <a:t>NACO RDA/LCSH POLICY UP UNTIL JULY 8, 2013</a:t>
            </a:r>
          </a:p>
        </p:txBody>
      </p:sp>
      <p:sp>
        <p:nvSpPr>
          <p:cNvPr id="2" name="Footer Placeholder 1"/>
          <p:cNvSpPr>
            <a:spLocks noGrp="1"/>
          </p:cNvSpPr>
          <p:nvPr>
            <p:ph type="ftr" sz="quarter" idx="11"/>
          </p:nvPr>
        </p:nvSpPr>
        <p:spPr/>
        <p:txBody>
          <a:bodyPr/>
          <a:lstStyle/>
          <a:p>
            <a:pPr>
              <a:defRPr/>
            </a:pPr>
            <a:r>
              <a:rPr lang="en-US"/>
              <a:t>Module 2. Describing Persons</a:t>
            </a:r>
            <a:endParaRPr lang="en-US" dirty="0"/>
          </a:p>
        </p:txBody>
      </p:sp>
      <p:sp>
        <p:nvSpPr>
          <p:cNvPr id="4" name="Slide Number Placeholder 3"/>
          <p:cNvSpPr>
            <a:spLocks noGrp="1"/>
          </p:cNvSpPr>
          <p:nvPr>
            <p:ph type="sldNum" sz="quarter" idx="12"/>
          </p:nvPr>
        </p:nvSpPr>
        <p:spPr/>
        <p:txBody>
          <a:bodyPr/>
          <a:lstStyle/>
          <a:p>
            <a:pPr>
              <a:defRPr/>
            </a:pPr>
            <a:fld id="{4E7FC2AA-3267-4250-9556-530054139A34}" type="slidenum">
              <a:rPr lang="en-US" smtClean="0"/>
              <a:pPr>
                <a:defRPr/>
              </a:pPr>
              <a:t>6</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idx="4294967295"/>
          </p:nvPr>
        </p:nvSpPr>
        <p:spPr/>
        <p:txBody>
          <a:bodyPr/>
          <a:lstStyle/>
          <a:p>
            <a:r>
              <a:rPr lang="en-US"/>
              <a:t>Subject: Fictitious Person</a:t>
            </a:r>
          </a:p>
        </p:txBody>
      </p:sp>
      <p:sp>
        <p:nvSpPr>
          <p:cNvPr id="3" name="Slide Number Placeholder 2"/>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8875326C-DF79-4D66-9983-BDB075A802F2}" type="slidenum">
              <a:rPr lang="en-US" sz="1200">
                <a:solidFill>
                  <a:schemeClr val="tx1">
                    <a:tint val="75000"/>
                  </a:schemeClr>
                </a:solidFill>
                <a:latin typeface="+mn-lt"/>
                <a:cs typeface="+mn-cs"/>
              </a:rPr>
              <a:pPr algn="r" fontAlgn="auto">
                <a:spcBef>
                  <a:spcPts val="0"/>
                </a:spcBef>
                <a:spcAft>
                  <a:spcPts val="0"/>
                </a:spcAft>
                <a:defRPr/>
              </a:pPr>
              <a:t>7</a:t>
            </a:fld>
            <a:endParaRPr lang="en-US" sz="1200" dirty="0">
              <a:solidFill>
                <a:schemeClr val="tx1">
                  <a:tint val="75000"/>
                </a:schemeClr>
              </a:solidFill>
              <a:latin typeface="+mn-lt"/>
              <a:cs typeface="+mn-cs"/>
            </a:endParaRPr>
          </a:p>
        </p:txBody>
      </p:sp>
      <p:pic>
        <p:nvPicPr>
          <p:cNvPr id="27651" name="Picture 3"/>
          <p:cNvPicPr>
            <a:picLocks noGrp="1" noChangeAspect="1" noChangeArrowheads="1"/>
          </p:cNvPicPr>
          <p:nvPr>
            <p:ph idx="4294967295"/>
          </p:nvPr>
        </p:nvPicPr>
        <p:blipFill>
          <a:blip r:embed="rId3"/>
          <a:srcRect r="43184"/>
          <a:stretch>
            <a:fillRect/>
          </a:stretch>
        </p:blipFill>
        <p:spPr>
          <a:xfrm>
            <a:off x="457200" y="2617788"/>
            <a:ext cx="8382000" cy="2678112"/>
          </a:xfrm>
        </p:spPr>
      </p:pic>
      <p:sp>
        <p:nvSpPr>
          <p:cNvPr id="10" name="Footer Placeholder 9"/>
          <p:cNvSpPr txBox="1">
            <a:spLocks noGrp="1"/>
          </p:cNvSpPr>
          <p:nvPr/>
        </p:nvSpPr>
        <p:spPr>
          <a:xfrm>
            <a:off x="3124200" y="6356350"/>
            <a:ext cx="2895600" cy="365125"/>
          </a:xfrm>
          <a:prstGeom prst="rect">
            <a:avLst/>
          </a:prstGeom>
          <a:noFill/>
        </p:spPr>
        <p:txBody>
          <a:bodyPr anchor="ctr"/>
          <a:lstStyle/>
          <a:p>
            <a:pPr algn="ctr" fontAlgn="auto">
              <a:spcBef>
                <a:spcPts val="0"/>
              </a:spcBef>
              <a:spcAft>
                <a:spcPts val="0"/>
              </a:spcAft>
              <a:defRPr/>
            </a:pPr>
            <a:r>
              <a:rPr lang="en-US" sz="1200">
                <a:solidFill>
                  <a:schemeClr val="tx1">
                    <a:tint val="75000"/>
                  </a:schemeClr>
                </a:solidFill>
                <a:latin typeface="+mn-lt"/>
                <a:cs typeface="+mn-cs"/>
              </a:rPr>
              <a:t>Module 2. Describing Persons</a:t>
            </a:r>
            <a:endParaRPr lang="en-US" sz="1200" dirty="0">
              <a:solidFill>
                <a:schemeClr val="tx1">
                  <a:tint val="75000"/>
                </a:schemeClr>
              </a:solidFill>
              <a:latin typeface="+mn-lt"/>
              <a:cs typeface="+mn-cs"/>
            </a:endParaRPr>
          </a:p>
        </p:txBody>
      </p:sp>
      <p:sp>
        <p:nvSpPr>
          <p:cNvPr id="11" name="Oval 10"/>
          <p:cNvSpPr/>
          <p:nvPr/>
        </p:nvSpPr>
        <p:spPr>
          <a:xfrm>
            <a:off x="1219200" y="2600325"/>
            <a:ext cx="304800" cy="304800"/>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ed Rectangle 11"/>
          <p:cNvSpPr/>
          <p:nvPr/>
        </p:nvSpPr>
        <p:spPr>
          <a:xfrm>
            <a:off x="457200" y="3505200"/>
            <a:ext cx="3505200" cy="381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Footer Placeholder 1"/>
          <p:cNvSpPr>
            <a:spLocks noGrp="1"/>
          </p:cNvSpPr>
          <p:nvPr>
            <p:ph type="ftr" sz="quarter" idx="11"/>
          </p:nvPr>
        </p:nvSpPr>
        <p:spPr/>
        <p:txBody>
          <a:bodyPr/>
          <a:lstStyle/>
          <a:p>
            <a:pPr>
              <a:defRPr/>
            </a:pPr>
            <a:r>
              <a:rPr lang="en-US"/>
              <a:t>Module 2. Describing Persons</a:t>
            </a:r>
            <a:endParaRPr lang="en-US" dirty="0"/>
          </a:p>
        </p:txBody>
      </p:sp>
      <p:sp>
        <p:nvSpPr>
          <p:cNvPr id="4" name="Slide Number Placeholder 3"/>
          <p:cNvSpPr>
            <a:spLocks noGrp="1"/>
          </p:cNvSpPr>
          <p:nvPr>
            <p:ph type="sldNum" sz="quarter" idx="12"/>
          </p:nvPr>
        </p:nvSpPr>
        <p:spPr/>
        <p:txBody>
          <a:bodyPr/>
          <a:lstStyle/>
          <a:p>
            <a:pPr>
              <a:defRPr/>
            </a:pPr>
            <a:fld id="{4E7FC2AA-3267-4250-9556-530054139A34}" type="slidenum">
              <a:rPr lang="en-US" smtClean="0"/>
              <a:pPr>
                <a:defRPr/>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657225" y="628650"/>
            <a:ext cx="7829550" cy="5600700"/>
          </a:xfrm>
          <a:prstGeom prst="rect">
            <a:avLst/>
          </a:prstGeom>
          <a:ln>
            <a:solidFill>
              <a:schemeClr val="tx1"/>
            </a:solidFill>
          </a:ln>
        </p:spPr>
      </p:pic>
      <p:sp>
        <p:nvSpPr>
          <p:cNvPr id="2" name="Footer Placeholder 1"/>
          <p:cNvSpPr txBox="1">
            <a:spLocks noGrp="1"/>
          </p:cNvSpPr>
          <p:nvPr/>
        </p:nvSpPr>
        <p:spPr>
          <a:xfrm>
            <a:off x="3124200" y="6356350"/>
            <a:ext cx="2895600" cy="365125"/>
          </a:xfrm>
          <a:prstGeom prst="rect">
            <a:avLst/>
          </a:prstGeom>
          <a:noFill/>
        </p:spPr>
        <p:txBody>
          <a:bodyPr anchor="ctr"/>
          <a:lstStyle/>
          <a:p>
            <a:pPr algn="ctr" fontAlgn="auto">
              <a:spcBef>
                <a:spcPts val="0"/>
              </a:spcBef>
              <a:spcAft>
                <a:spcPts val="0"/>
              </a:spcAft>
              <a:defRPr/>
            </a:pPr>
            <a:r>
              <a:rPr lang="en-US" sz="1200">
                <a:solidFill>
                  <a:schemeClr val="tx1">
                    <a:tint val="75000"/>
                  </a:schemeClr>
                </a:solidFill>
                <a:latin typeface="+mn-lt"/>
                <a:cs typeface="+mn-cs"/>
              </a:rPr>
              <a:t>Module 2. Describing Persons</a:t>
            </a:r>
            <a:endParaRPr lang="en-US" sz="1200" dirty="0">
              <a:solidFill>
                <a:schemeClr val="tx1">
                  <a:tint val="75000"/>
                </a:schemeClr>
              </a:solidFill>
              <a:latin typeface="+mn-lt"/>
              <a:cs typeface="+mn-cs"/>
            </a:endParaRPr>
          </a:p>
        </p:txBody>
      </p:sp>
      <p:sp>
        <p:nvSpPr>
          <p:cNvPr id="3" name="Slide Number Placeholder 2"/>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48B78180-87AB-4088-9606-A7E1EB4D90EB}" type="slidenum">
              <a:rPr lang="en-US" sz="1200">
                <a:solidFill>
                  <a:schemeClr val="tx1">
                    <a:tint val="75000"/>
                  </a:schemeClr>
                </a:solidFill>
                <a:latin typeface="+mn-lt"/>
                <a:cs typeface="+mn-cs"/>
              </a:rPr>
              <a:pPr algn="r" fontAlgn="auto">
                <a:spcBef>
                  <a:spcPts val="0"/>
                </a:spcBef>
                <a:spcAft>
                  <a:spcPts val="0"/>
                </a:spcAft>
                <a:defRPr/>
              </a:pPr>
              <a:t>8</a:t>
            </a:fld>
            <a:endParaRPr lang="en-US" sz="1200" dirty="0">
              <a:solidFill>
                <a:schemeClr val="tx1">
                  <a:tint val="75000"/>
                </a:schemeClr>
              </a:solidFill>
              <a:latin typeface="+mn-lt"/>
              <a:cs typeface="+mn-cs"/>
            </a:endParaRPr>
          </a:p>
        </p:txBody>
      </p:sp>
      <p:sp>
        <p:nvSpPr>
          <p:cNvPr id="5" name="TextBox 4"/>
          <p:cNvSpPr txBox="1">
            <a:spLocks noChangeArrowheads="1"/>
          </p:cNvSpPr>
          <p:nvPr/>
        </p:nvSpPr>
        <p:spPr bwMode="auto">
          <a:xfrm>
            <a:off x="5029200" y="2819400"/>
            <a:ext cx="3505200" cy="892175"/>
          </a:xfrm>
          <a:prstGeom prst="rect">
            <a:avLst/>
          </a:prstGeom>
          <a:solidFill>
            <a:schemeClr val="bg1"/>
          </a:solidFill>
          <a:ln w="22225">
            <a:solidFill>
              <a:schemeClr val="tx2"/>
            </a:solidFill>
            <a:miter lim="800000"/>
            <a:headEnd/>
            <a:tailEnd/>
          </a:ln>
        </p:spPr>
        <p:txBody>
          <a:bodyPr>
            <a:spAutoFit/>
          </a:bodyPr>
          <a:lstStyle/>
          <a:p>
            <a:r>
              <a:rPr lang="en-US" sz="2600" b="1" i="1">
                <a:latin typeface="Calibri" pitchFamily="34" charset="0"/>
              </a:rPr>
              <a:t>NAR AS REVISED AFTER JULY 9, 2013</a:t>
            </a:r>
          </a:p>
        </p:txBody>
      </p:sp>
      <p:sp>
        <p:nvSpPr>
          <p:cNvPr id="6" name="Oval 5"/>
          <p:cNvSpPr/>
          <p:nvPr/>
        </p:nvSpPr>
        <p:spPr>
          <a:xfrm>
            <a:off x="3429000" y="1295400"/>
            <a:ext cx="3810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Oval 6"/>
          <p:cNvSpPr/>
          <p:nvPr/>
        </p:nvSpPr>
        <p:spPr>
          <a:xfrm>
            <a:off x="4724400" y="1295400"/>
            <a:ext cx="457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Footer Placeholder 3"/>
          <p:cNvSpPr>
            <a:spLocks noGrp="1"/>
          </p:cNvSpPr>
          <p:nvPr>
            <p:ph type="ftr" sz="quarter" idx="11"/>
          </p:nvPr>
        </p:nvSpPr>
        <p:spPr/>
        <p:txBody>
          <a:bodyPr/>
          <a:lstStyle/>
          <a:p>
            <a:pPr>
              <a:defRPr/>
            </a:pPr>
            <a:r>
              <a:rPr lang="en-US"/>
              <a:t>Module 2. Describing Persons</a:t>
            </a:r>
            <a:endParaRPr lang="en-US" dirty="0"/>
          </a:p>
        </p:txBody>
      </p:sp>
      <p:sp>
        <p:nvSpPr>
          <p:cNvPr id="8" name="Slide Number Placeholder 7"/>
          <p:cNvSpPr>
            <a:spLocks noGrp="1"/>
          </p:cNvSpPr>
          <p:nvPr>
            <p:ph type="sldNum" sz="quarter" idx="12"/>
          </p:nvPr>
        </p:nvSpPr>
        <p:spPr/>
        <p:txBody>
          <a:bodyPr/>
          <a:lstStyle/>
          <a:p>
            <a:pPr>
              <a:defRPr/>
            </a:pPr>
            <a:fld id="{4E7FC2AA-3267-4250-9556-530054139A34}" type="slidenum">
              <a:rPr lang="en-US" smtClean="0"/>
              <a:pPr>
                <a:defRPr/>
              </a:pPr>
              <a:t>8</a:t>
            </a:fld>
            <a:endParaRPr lang="en-US" dirty="0"/>
          </a:p>
        </p:txBody>
      </p:sp>
      <p:sp>
        <p:nvSpPr>
          <p:cNvPr id="11" name="Oval 10"/>
          <p:cNvSpPr/>
          <p:nvPr/>
        </p:nvSpPr>
        <p:spPr>
          <a:xfrm>
            <a:off x="2209800" y="2362200"/>
            <a:ext cx="9144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pPr eaLnBrk="1" hangingPunct="1"/>
            <a:r>
              <a:rPr lang="en-US"/>
              <a:t>MARC Coding</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a:t>Personal names are coded in X00</a:t>
            </a:r>
          </a:p>
          <a:p>
            <a:pPr marL="457200" lvl="1" indent="0" eaLnBrk="1" fontAlgn="auto" hangingPunct="1">
              <a:spcAft>
                <a:spcPts val="0"/>
              </a:spcAft>
              <a:buFont typeface="Arial" pitchFamily="34" charset="0"/>
              <a:buNone/>
              <a:defRPr/>
            </a:pPr>
            <a:r>
              <a:rPr lang="en-US" dirty="0">
                <a:sym typeface="Wingdings" panose="05000000000000000000" pitchFamily="2" charset="2"/>
              </a:rPr>
              <a:t> </a:t>
            </a:r>
            <a:r>
              <a:rPr lang="en-US" dirty="0"/>
              <a:t>X00 1_ - a surname in inverted order (surname, forename) or a surname alone</a:t>
            </a:r>
          </a:p>
          <a:p>
            <a:pPr marL="457200" lvl="1" indent="0" eaLnBrk="1" fontAlgn="auto" hangingPunct="1">
              <a:spcAft>
                <a:spcPts val="0"/>
              </a:spcAft>
              <a:buFont typeface="Arial" pitchFamily="34" charset="0"/>
              <a:buNone/>
              <a:defRPr/>
            </a:pPr>
            <a:r>
              <a:rPr lang="en-US" dirty="0">
                <a:sym typeface="Wingdings" panose="05000000000000000000" pitchFamily="2" charset="2"/>
              </a:rPr>
              <a:t> </a:t>
            </a:r>
            <a:r>
              <a:rPr lang="en-US" dirty="0"/>
              <a:t>X00 0_ - a forename or a name consisting of words, phrases, initials, separate letters, or numerals in direct order</a:t>
            </a:r>
          </a:p>
          <a:p>
            <a:pPr eaLnBrk="1" fontAlgn="auto" hangingPunct="1">
              <a:spcAft>
                <a:spcPts val="0"/>
              </a:spcAft>
              <a:buFont typeface="Arial" pitchFamily="34" charset="0"/>
              <a:buChar char="•"/>
              <a:defRPr/>
            </a:pPr>
            <a:r>
              <a:rPr lang="en-US" dirty="0"/>
              <a:t>008/10 (OCLC: Rules) value “z”</a:t>
            </a:r>
          </a:p>
          <a:p>
            <a:pPr marL="457200" lvl="1" indent="0" eaLnBrk="1" fontAlgn="auto" hangingPunct="1">
              <a:spcAft>
                <a:spcPts val="0"/>
              </a:spcAft>
              <a:buFont typeface="Arial" pitchFamily="34" charset="0"/>
              <a:buNone/>
              <a:defRPr/>
            </a:pPr>
            <a:r>
              <a:rPr lang="en-US" dirty="0"/>
              <a:t>		AND</a:t>
            </a:r>
          </a:p>
          <a:p>
            <a:pPr eaLnBrk="1" fontAlgn="auto" hangingPunct="1">
              <a:spcAft>
                <a:spcPts val="0"/>
              </a:spcAft>
              <a:buFont typeface="Arial" pitchFamily="34" charset="0"/>
              <a:buChar char="•"/>
              <a:defRPr/>
            </a:pPr>
            <a:r>
              <a:rPr lang="en-US" dirty="0"/>
              <a:t>040 subfield $e rda </a:t>
            </a:r>
          </a:p>
          <a:p>
            <a:pPr marL="0" indent="0" eaLnBrk="1" fontAlgn="auto" hangingPunct="1">
              <a:spcAft>
                <a:spcPts val="0"/>
              </a:spcAft>
              <a:buFont typeface="Arial" pitchFamily="34" charset="0"/>
              <a:buNone/>
              <a:defRPr/>
            </a:pPr>
            <a:endParaRPr lang="en-US" dirty="0"/>
          </a:p>
          <a:p>
            <a:pPr marL="0" indent="0" eaLnBrk="1" fontAlgn="auto" hangingPunct="1">
              <a:spcAft>
                <a:spcPts val="0"/>
              </a:spcAft>
              <a:buFont typeface="Arial" pitchFamily="34" charset="0"/>
              <a:buNone/>
              <a:defRPr/>
            </a:pPr>
            <a:endParaRPr lang="en-US" dirty="0"/>
          </a:p>
        </p:txBody>
      </p:sp>
      <p:sp>
        <p:nvSpPr>
          <p:cNvPr id="4" name="Slide Number Placeholder 3"/>
          <p:cNvSpPr>
            <a:spLocks noGrp="1"/>
          </p:cNvSpPr>
          <p:nvPr>
            <p:ph type="sldNum" sz="quarter" idx="12"/>
          </p:nvPr>
        </p:nvSpPr>
        <p:spPr/>
        <p:txBody>
          <a:bodyPr/>
          <a:lstStyle/>
          <a:p>
            <a:pPr>
              <a:defRPr/>
            </a:pPr>
            <a:fld id="{4C580AC6-7BA8-46A9-9A7C-CA67B0703169}" type="slidenum">
              <a:rPr lang="en-US"/>
              <a:pPr>
                <a:defRPr/>
              </a:pPr>
              <a:t>9</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6BE8D821-CF2F-4972-A067-383BC27AC77C}" type="slidenum">
              <a:rPr lang="en-US"/>
              <a:pPr>
                <a:defRPr/>
              </a:pPr>
              <a:t>10</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pic>
        <p:nvPicPr>
          <p:cNvPr id="33795" name="Picture 2"/>
          <p:cNvPicPr>
            <a:picLocks noChangeAspect="1" noChangeArrowheads="1"/>
          </p:cNvPicPr>
          <p:nvPr/>
        </p:nvPicPr>
        <p:blipFill>
          <a:blip r:embed="rId3"/>
          <a:srcRect l="223" t="4668" r="223" b="4668"/>
          <a:stretch>
            <a:fillRect/>
          </a:stretch>
        </p:blipFill>
        <p:spPr bwMode="auto">
          <a:xfrm>
            <a:off x="304800" y="838200"/>
            <a:ext cx="8534400" cy="5181600"/>
          </a:xfrm>
          <a:prstGeom prst="rect">
            <a:avLst/>
          </a:prstGeom>
          <a:noFill/>
          <a:ln w="9525">
            <a:solidFill>
              <a:schemeClr val="bg1"/>
            </a:solidFill>
            <a:miter lim="800000"/>
            <a:headEnd/>
            <a:tailEnd/>
          </a:ln>
        </p:spPr>
      </p:pic>
      <p:sp>
        <p:nvSpPr>
          <p:cNvPr id="3" name="Oval 2"/>
          <p:cNvSpPr/>
          <p:nvPr/>
        </p:nvSpPr>
        <p:spPr>
          <a:xfrm>
            <a:off x="4724400" y="3505200"/>
            <a:ext cx="2286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Oval 4"/>
          <p:cNvSpPr/>
          <p:nvPr/>
        </p:nvSpPr>
        <p:spPr>
          <a:xfrm>
            <a:off x="1981200" y="4114800"/>
            <a:ext cx="3810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pPr eaLnBrk="1" hangingPunct="1"/>
            <a:r>
              <a:rPr lang="en-US"/>
              <a:t>Terminology (RDA 8.1.3)</a:t>
            </a:r>
          </a:p>
        </p:txBody>
      </p:sp>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Char char="•"/>
              <a:defRPr/>
            </a:pPr>
            <a:r>
              <a:rPr lang="en-US" sz="3500" b="1" dirty="0"/>
              <a:t>Name</a:t>
            </a:r>
            <a:r>
              <a:rPr lang="en-US" dirty="0"/>
              <a:t>:</a:t>
            </a:r>
          </a:p>
          <a:p>
            <a:pPr marL="0" indent="0" eaLnBrk="1" fontAlgn="auto" hangingPunct="1">
              <a:spcAft>
                <a:spcPts val="0"/>
              </a:spcAft>
              <a:buFont typeface="Arial" pitchFamily="34" charset="0"/>
              <a:buNone/>
              <a:defRPr/>
            </a:pPr>
            <a:r>
              <a:rPr lang="en-US" sz="3000" dirty="0"/>
              <a:t>    </a:t>
            </a:r>
            <a:r>
              <a:rPr lang="en-US" sz="3500" dirty="0"/>
              <a:t>Word, character, or group of words and/or characters by which a person is known</a:t>
            </a:r>
          </a:p>
          <a:p>
            <a:pPr eaLnBrk="1" fontAlgn="auto" hangingPunct="1">
              <a:spcAft>
                <a:spcPts val="0"/>
              </a:spcAft>
              <a:buFont typeface="Arial" pitchFamily="34" charset="0"/>
              <a:buChar char="•"/>
              <a:defRPr/>
            </a:pPr>
            <a:r>
              <a:rPr lang="en-US" sz="3500" b="1" dirty="0"/>
              <a:t>Preferred Name</a:t>
            </a:r>
            <a:r>
              <a:rPr lang="en-US" dirty="0"/>
              <a:t>:</a:t>
            </a:r>
          </a:p>
          <a:p>
            <a:pPr marL="0" indent="0" eaLnBrk="1" fontAlgn="auto" hangingPunct="1">
              <a:spcAft>
                <a:spcPts val="0"/>
              </a:spcAft>
              <a:buClr>
                <a:schemeClr val="tx1"/>
              </a:buClr>
              <a:buSzPct val="70000"/>
              <a:buFont typeface="Arial" pitchFamily="34" charset="0"/>
              <a:buNone/>
              <a:defRPr/>
            </a:pPr>
            <a:r>
              <a:rPr lang="en-US" dirty="0"/>
              <a:t>   </a:t>
            </a:r>
            <a:r>
              <a:rPr lang="en-US" sz="3500" dirty="0"/>
              <a:t>Form to be used when constructing the authorized access point in bibliographic records and 1XX field of name authority records</a:t>
            </a:r>
          </a:p>
          <a:p>
            <a:pPr eaLnBrk="1" fontAlgn="auto" hangingPunct="1">
              <a:spcAft>
                <a:spcPts val="0"/>
              </a:spcAft>
              <a:buFont typeface="Arial" pitchFamily="34" charset="0"/>
              <a:buChar char="•"/>
              <a:defRPr/>
            </a:pPr>
            <a:r>
              <a:rPr lang="en-US" sz="3500" b="1" dirty="0"/>
              <a:t>Variant Name</a:t>
            </a:r>
            <a:r>
              <a:rPr lang="en-US" sz="3500" dirty="0"/>
              <a:t>:</a:t>
            </a:r>
          </a:p>
          <a:p>
            <a:pPr marL="0" indent="0" eaLnBrk="1" fontAlgn="auto" hangingPunct="1">
              <a:spcAft>
                <a:spcPts val="0"/>
              </a:spcAft>
              <a:buFont typeface="Arial" pitchFamily="34" charset="0"/>
              <a:buNone/>
              <a:defRPr/>
            </a:pPr>
            <a:r>
              <a:rPr lang="en-US" sz="3000" dirty="0"/>
              <a:t>    </a:t>
            </a:r>
            <a:r>
              <a:rPr lang="en-US" sz="3500" dirty="0"/>
              <a:t>Form used in variant access points (4XX fields in name authority records)</a:t>
            </a:r>
          </a:p>
          <a:p>
            <a:pPr marL="0" indent="0" eaLnBrk="1" fontAlgn="auto" hangingPunct="1">
              <a:spcAft>
                <a:spcPts val="0"/>
              </a:spcAft>
              <a:buFont typeface="Arial" pitchFamily="34" charset="0"/>
              <a:buNone/>
              <a:defRPr/>
            </a:pPr>
            <a:endParaRPr lang="en-US" sz="3000" dirty="0"/>
          </a:p>
        </p:txBody>
      </p:sp>
      <p:sp>
        <p:nvSpPr>
          <p:cNvPr id="4" name="Slide Number Placeholder 3"/>
          <p:cNvSpPr>
            <a:spLocks noGrp="1"/>
          </p:cNvSpPr>
          <p:nvPr>
            <p:ph type="sldNum" sz="quarter" idx="12"/>
          </p:nvPr>
        </p:nvSpPr>
        <p:spPr/>
        <p:txBody>
          <a:bodyPr/>
          <a:lstStyle/>
          <a:p>
            <a:pPr>
              <a:defRPr/>
            </a:pPr>
            <a:fld id="{2F7D41D6-FD91-461F-9B21-2DCE90F19459}" type="slidenum">
              <a:rPr lang="en-US"/>
              <a:pPr>
                <a:defRPr/>
              </a:pPr>
              <a:t>11</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Core Elements for Persons (</a:t>
            </a:r>
            <a:r>
              <a:rPr lang="en-US"/>
              <a:t>RDA 0.6.7)</a:t>
            </a:r>
            <a:endParaRPr lang="en-US" dirty="0"/>
          </a:p>
        </p:txBody>
      </p:sp>
      <p:sp>
        <p:nvSpPr>
          <p:cNvPr id="3" name="Content Placeholder 2"/>
          <p:cNvSpPr>
            <a:spLocks noGrp="1"/>
          </p:cNvSpPr>
          <p:nvPr>
            <p:ph idx="1"/>
          </p:nvPr>
        </p:nvSpPr>
        <p:spPr>
          <a:xfrm>
            <a:off x="457200" y="1463675"/>
            <a:ext cx="8610600" cy="5257800"/>
          </a:xfrm>
        </p:spPr>
        <p:txBody>
          <a:bodyPr rtlCol="0">
            <a:normAutofit fontScale="85000" lnSpcReduction="20000"/>
          </a:bodyPr>
          <a:lstStyle/>
          <a:p>
            <a:pPr eaLnBrk="1" fontAlgn="auto" hangingPunct="1">
              <a:spcAft>
                <a:spcPts val="0"/>
              </a:spcAft>
              <a:buFont typeface="Arial" pitchFamily="34" charset="0"/>
              <a:buNone/>
              <a:defRPr/>
            </a:pPr>
            <a:r>
              <a:rPr lang="en-US" i="1" dirty="0"/>
              <a:t>Always record if the information is known</a:t>
            </a:r>
          </a:p>
          <a:p>
            <a:pPr marL="914400" lvl="1" indent="-457200" eaLnBrk="1" fontAlgn="auto" hangingPunct="1">
              <a:spcAft>
                <a:spcPts val="0"/>
              </a:spcAft>
              <a:buFont typeface="Wingdings"/>
              <a:buChar char=""/>
              <a:defRPr/>
            </a:pPr>
            <a:r>
              <a:rPr lang="en-US" dirty="0"/>
              <a:t>Preferred name for the person</a:t>
            </a:r>
          </a:p>
          <a:p>
            <a:pPr marL="914400" lvl="1" indent="-457200" eaLnBrk="1" fontAlgn="auto" hangingPunct="1">
              <a:spcAft>
                <a:spcPts val="0"/>
              </a:spcAft>
              <a:buFont typeface="Wingdings"/>
              <a:buChar char=""/>
              <a:defRPr/>
            </a:pPr>
            <a:r>
              <a:rPr lang="en-US" dirty="0"/>
              <a:t>Title of the person</a:t>
            </a:r>
            <a:r>
              <a:rPr lang="pl-PL" dirty="0"/>
              <a:t> </a:t>
            </a:r>
            <a:r>
              <a:rPr lang="en-US" dirty="0"/>
              <a:t>(a word or phrase indicative of royalty, nobility, ecclesiastical rank or office; a term of address for a person of religious vocation)</a:t>
            </a:r>
            <a:r>
              <a:rPr lang="pl-PL" dirty="0"/>
              <a:t> </a:t>
            </a:r>
            <a:endParaRPr lang="en-US" dirty="0"/>
          </a:p>
          <a:p>
            <a:pPr marL="914400" lvl="1" indent="-457200" eaLnBrk="1" fontAlgn="auto" hangingPunct="1">
              <a:spcAft>
                <a:spcPts val="0"/>
              </a:spcAft>
              <a:buFont typeface="Wingdings"/>
              <a:buChar char=""/>
              <a:defRPr/>
            </a:pPr>
            <a:r>
              <a:rPr lang="en-US" dirty="0"/>
              <a:t>Date of birth</a:t>
            </a:r>
          </a:p>
          <a:p>
            <a:pPr marL="914400" lvl="1" indent="-457200" eaLnBrk="1" fontAlgn="auto" hangingPunct="1">
              <a:spcAft>
                <a:spcPts val="0"/>
              </a:spcAft>
              <a:buFont typeface="Wingdings"/>
              <a:buChar char=""/>
              <a:defRPr/>
            </a:pPr>
            <a:r>
              <a:rPr lang="en-US" dirty="0"/>
              <a:t>Date of death</a:t>
            </a:r>
          </a:p>
          <a:p>
            <a:pPr marL="914400" lvl="1" indent="-457200" eaLnBrk="1" fontAlgn="auto" hangingPunct="1">
              <a:spcAft>
                <a:spcPts val="0"/>
              </a:spcAft>
              <a:buFont typeface="Wingdings"/>
              <a:buChar char=""/>
              <a:defRPr/>
            </a:pPr>
            <a:r>
              <a:rPr lang="en-US" dirty="0"/>
              <a:t>Other designation associated with the person (for a Christian saint, a spirit, a person named in a sacred scripture or an apocryphal book, a fictitious or legendary person, or a real non-human entity)</a:t>
            </a:r>
          </a:p>
          <a:p>
            <a:pPr marL="914400" lvl="1" indent="-457200" eaLnBrk="1" fontAlgn="auto" hangingPunct="1">
              <a:spcAft>
                <a:spcPts val="0"/>
              </a:spcAft>
              <a:buFont typeface="Wingdings"/>
              <a:buChar char=""/>
              <a:defRPr/>
            </a:pPr>
            <a:r>
              <a:rPr lang="en-US" dirty="0"/>
              <a:t>Profession or occupation (for a person whose name consists of a phrase or appellation not conveying the idea of a person)</a:t>
            </a:r>
          </a:p>
          <a:p>
            <a:pPr marL="914400" lvl="1" indent="-457200" eaLnBrk="1" fontAlgn="auto" hangingPunct="1">
              <a:spcAft>
                <a:spcPts val="0"/>
              </a:spcAft>
              <a:buFont typeface="Wingdings"/>
              <a:buChar char=""/>
              <a:defRPr/>
            </a:pPr>
            <a:r>
              <a:rPr lang="en-US" dirty="0"/>
              <a:t>Identifier for a person</a:t>
            </a:r>
          </a:p>
        </p:txBody>
      </p:sp>
      <p:sp>
        <p:nvSpPr>
          <p:cNvPr id="4" name="Slide Number Placeholder 3"/>
          <p:cNvSpPr>
            <a:spLocks noGrp="1"/>
          </p:cNvSpPr>
          <p:nvPr>
            <p:ph type="sldNum" sz="quarter" idx="12"/>
          </p:nvPr>
        </p:nvSpPr>
        <p:spPr/>
        <p:txBody>
          <a:bodyPr/>
          <a:lstStyle/>
          <a:p>
            <a:pPr>
              <a:defRPr/>
            </a:pPr>
            <a:fld id="{D02057A7-A623-4C04-B87F-C0FDEB28101D}" type="slidenum">
              <a:rPr lang="en-US"/>
              <a:pPr>
                <a:defRPr/>
              </a:pPr>
              <a:t>12</a:t>
            </a:fld>
            <a:endParaRPr lang="en-US" dirty="0"/>
          </a:p>
        </p:txBody>
      </p:sp>
      <p:sp>
        <p:nvSpPr>
          <p:cNvPr id="6" name="Footer Placeholder 5"/>
          <p:cNvSpPr>
            <a:spLocks noGrp="1"/>
          </p:cNvSpPr>
          <p:nvPr>
            <p:ph type="ftr" sz="quarter" idx="11"/>
          </p:nvPr>
        </p:nvSpPr>
        <p:spPr/>
        <p:txBody>
          <a:bodyPr/>
          <a:lstStyle/>
          <a:p>
            <a:pPr>
              <a:defRPr/>
            </a:pPr>
            <a:r>
              <a:rPr lang="en-US" dirty="0"/>
              <a:t>Module 2. Describing Persons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pPr eaLnBrk="1" hangingPunct="1"/>
            <a:r>
              <a:rPr lang="en-US" sz="4000"/>
              <a:t>Core Elements for Persons (RDA 0.6.7)</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None/>
              <a:defRPr/>
            </a:pPr>
            <a:r>
              <a:rPr lang="en-US" i="1" dirty="0"/>
              <a:t>Record if necessary to distinguish</a:t>
            </a:r>
          </a:p>
          <a:p>
            <a:pPr eaLnBrk="1" fontAlgn="auto" hangingPunct="1">
              <a:spcAft>
                <a:spcPts val="0"/>
              </a:spcAft>
              <a:buFont typeface="Arial" pitchFamily="34" charset="0"/>
              <a:buNone/>
              <a:defRPr/>
            </a:pPr>
            <a:endParaRPr lang="en-US" i="1" dirty="0"/>
          </a:p>
          <a:p>
            <a:pPr lvl="1" eaLnBrk="1" fontAlgn="auto" hangingPunct="1">
              <a:spcAft>
                <a:spcPts val="0"/>
              </a:spcAft>
              <a:buFont typeface="Wingdings"/>
              <a:buChar char=""/>
              <a:defRPr/>
            </a:pPr>
            <a:r>
              <a:rPr lang="en-US" dirty="0"/>
              <a:t>Title of person (another term indicative of rank, </a:t>
            </a:r>
            <a:r>
              <a:rPr lang="en-US" dirty="0" err="1"/>
              <a:t>honour</a:t>
            </a:r>
            <a:r>
              <a:rPr lang="en-US" dirty="0"/>
              <a:t>, or office)</a:t>
            </a:r>
          </a:p>
          <a:p>
            <a:pPr lvl="1" eaLnBrk="1" fontAlgn="auto" hangingPunct="1">
              <a:spcAft>
                <a:spcPts val="0"/>
              </a:spcAft>
              <a:buFont typeface="Wingdings"/>
              <a:buChar char=""/>
              <a:defRPr/>
            </a:pPr>
            <a:r>
              <a:rPr lang="en-US" dirty="0"/>
              <a:t>Fuller form of name</a:t>
            </a:r>
          </a:p>
          <a:p>
            <a:pPr lvl="1" eaLnBrk="1" fontAlgn="auto" hangingPunct="1">
              <a:spcAft>
                <a:spcPts val="0"/>
              </a:spcAft>
              <a:buFont typeface="Wingdings"/>
              <a:buChar char=""/>
              <a:defRPr/>
            </a:pPr>
            <a:r>
              <a:rPr lang="en-US" dirty="0"/>
              <a:t>Profession or occupation</a:t>
            </a:r>
          </a:p>
          <a:p>
            <a:pPr lvl="1" eaLnBrk="1" fontAlgn="auto" hangingPunct="1">
              <a:spcAft>
                <a:spcPts val="0"/>
              </a:spcAft>
              <a:buFont typeface="Wingdings"/>
              <a:buChar char=""/>
              <a:defRPr/>
            </a:pPr>
            <a:r>
              <a:rPr lang="en-US" dirty="0"/>
              <a:t>Period of activity of the person</a:t>
            </a:r>
          </a:p>
          <a:p>
            <a:pPr lvl="1" eaLnBrk="1" fontAlgn="auto" hangingPunct="1">
              <a:spcAft>
                <a:spcPts val="0"/>
              </a:spcAft>
              <a:buFont typeface="Wingdings"/>
              <a:buChar char=""/>
              <a:defRPr/>
            </a:pPr>
            <a:r>
              <a:rPr lang="en-US" dirty="0"/>
              <a:t>Other designation associated with person</a:t>
            </a:r>
          </a:p>
          <a:p>
            <a:pPr marL="457200" lvl="1" indent="0" eaLnBrk="1" fontAlgn="auto" hangingPunct="1">
              <a:spcAft>
                <a:spcPts val="0"/>
              </a:spcAft>
              <a:buFont typeface="Arial" pitchFamily="34" charset="0"/>
              <a:buNone/>
              <a:defRPr/>
            </a:pPr>
            <a:endParaRPr lang="en-US" dirty="0"/>
          </a:p>
        </p:txBody>
      </p:sp>
      <p:sp>
        <p:nvSpPr>
          <p:cNvPr id="4" name="Slide Number Placeholder 3"/>
          <p:cNvSpPr>
            <a:spLocks noGrp="1"/>
          </p:cNvSpPr>
          <p:nvPr>
            <p:ph type="sldNum" sz="quarter" idx="12"/>
          </p:nvPr>
        </p:nvSpPr>
        <p:spPr/>
        <p:txBody>
          <a:bodyPr/>
          <a:lstStyle/>
          <a:p>
            <a:pPr>
              <a:defRPr/>
            </a:pPr>
            <a:fld id="{F1915591-F5D4-4914-9496-E0069E26F918}" type="slidenum">
              <a:rPr lang="en-US"/>
              <a:pPr>
                <a:defRPr/>
              </a:pPr>
              <a:t>13</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a:lstStyle/>
          <a:p>
            <a:pPr eaLnBrk="1" hangingPunct="1"/>
            <a:r>
              <a:rPr lang="en-US"/>
              <a:t>Transcription and Capitalization</a:t>
            </a:r>
          </a:p>
        </p:txBody>
      </p:sp>
      <p:sp>
        <p:nvSpPr>
          <p:cNvPr id="3" name="Content Placeholder 2"/>
          <p:cNvSpPr>
            <a:spLocks noGrp="1"/>
          </p:cNvSpPr>
          <p:nvPr>
            <p:ph idx="1"/>
          </p:nvPr>
        </p:nvSpPr>
        <p:spPr/>
        <p:txBody>
          <a:bodyPr rtlCol="0">
            <a:normAutofit fontScale="85000" lnSpcReduction="20000"/>
          </a:bodyPr>
          <a:lstStyle/>
          <a:p>
            <a:pPr eaLnBrk="1" fontAlgn="auto" hangingPunct="1">
              <a:spcAft>
                <a:spcPts val="0"/>
              </a:spcAft>
              <a:buFont typeface="Arial" pitchFamily="34" charset="0"/>
              <a:buChar char="•"/>
              <a:defRPr/>
            </a:pPr>
            <a:r>
              <a:rPr lang="en-US"/>
              <a:t>RDA </a:t>
            </a:r>
            <a:r>
              <a:rPr lang="en-US" sz="3300"/>
              <a:t>8.5.2. </a:t>
            </a:r>
            <a:r>
              <a:rPr lang="en-US" sz="3300" dirty="0"/>
              <a:t>Follow Appendix A.2</a:t>
            </a:r>
          </a:p>
          <a:p>
            <a:pPr eaLnBrk="1" fontAlgn="auto" hangingPunct="1">
              <a:spcAft>
                <a:spcPts val="0"/>
              </a:spcAft>
              <a:buFont typeface="Arial" pitchFamily="34" charset="0"/>
              <a:buChar char="•"/>
              <a:defRPr/>
            </a:pPr>
            <a:r>
              <a:rPr lang="en-US" dirty="0"/>
              <a:t>RDA </a:t>
            </a:r>
            <a:r>
              <a:rPr lang="en-US" sz="3300" dirty="0"/>
              <a:t>8.5.4. Diacritical marks: record them as they appear; add them if it is certain that they are integral to the name but were omitted in the source</a:t>
            </a:r>
          </a:p>
          <a:p>
            <a:pPr eaLnBrk="1" fontAlgn="auto" hangingPunct="1">
              <a:spcAft>
                <a:spcPts val="0"/>
              </a:spcAft>
              <a:buFont typeface="Arial" pitchFamily="34" charset="0"/>
              <a:buChar char="•"/>
              <a:defRPr/>
            </a:pPr>
            <a:r>
              <a:rPr lang="en-US" dirty="0"/>
              <a:t>RDA </a:t>
            </a:r>
            <a:r>
              <a:rPr lang="en-US" sz="3300" dirty="0"/>
              <a:t>8.5.5. Retain hyphens if used by the person</a:t>
            </a:r>
          </a:p>
          <a:p>
            <a:pPr eaLnBrk="1" fontAlgn="auto" hangingPunct="1">
              <a:spcAft>
                <a:spcPts val="0"/>
              </a:spcAft>
              <a:buFont typeface="Arial" pitchFamily="34" charset="0"/>
              <a:buChar char="•"/>
              <a:defRPr/>
            </a:pPr>
            <a:r>
              <a:rPr lang="en-US" dirty="0"/>
              <a:t>RDA </a:t>
            </a:r>
            <a:r>
              <a:rPr lang="en-US" sz="3300" dirty="0"/>
              <a:t>8.5.6. Instructions about spacing between initials</a:t>
            </a:r>
          </a:p>
          <a:p>
            <a:pPr eaLnBrk="1" fontAlgn="auto" hangingPunct="1">
              <a:spcAft>
                <a:spcPts val="0"/>
              </a:spcAft>
              <a:buFont typeface="Arial" pitchFamily="34" charset="0"/>
              <a:buChar char="•"/>
              <a:defRPr/>
            </a:pPr>
            <a:r>
              <a:rPr lang="en-US" dirty="0"/>
              <a:t>RDA </a:t>
            </a:r>
            <a:r>
              <a:rPr lang="en-US" sz="3300" dirty="0"/>
              <a:t>8.5.7. Abbreviations. Follow the usage of the person</a:t>
            </a:r>
          </a:p>
          <a:p>
            <a:pPr eaLnBrk="1" fontAlgn="auto" hangingPunct="1">
              <a:spcAft>
                <a:spcPts val="0"/>
              </a:spcAft>
              <a:buFont typeface="Arial" pitchFamily="34" charset="0"/>
              <a:buChar char="•"/>
              <a:defRPr/>
            </a:pPr>
            <a:r>
              <a:rPr lang="en-US" dirty="0"/>
              <a:t>RDA </a:t>
            </a:r>
            <a:r>
              <a:rPr lang="en-US" sz="3300" dirty="0"/>
              <a:t>8.4. Language and script </a:t>
            </a:r>
          </a:p>
          <a:p>
            <a:pPr marL="0" indent="0" eaLnBrk="1" fontAlgn="auto" hangingPunct="1">
              <a:spcAft>
                <a:spcPts val="0"/>
              </a:spcAft>
              <a:buFont typeface="Arial" pitchFamily="34" charset="0"/>
              <a:buNone/>
              <a:defRPr/>
            </a:pPr>
            <a:r>
              <a:rPr lang="en-US" sz="3300" dirty="0"/>
              <a:t>    NACO policy </a:t>
            </a:r>
            <a:r>
              <a:rPr lang="en-US" sz="3300" dirty="0">
                <a:sym typeface="Wingdings" pitchFamily="2" charset="2"/>
              </a:rPr>
              <a:t></a:t>
            </a:r>
            <a:r>
              <a:rPr lang="en-US" sz="3300" dirty="0"/>
              <a:t> Romanize vernacular scripts</a:t>
            </a:r>
            <a:endParaRPr lang="en-US" dirty="0"/>
          </a:p>
        </p:txBody>
      </p:sp>
      <p:sp>
        <p:nvSpPr>
          <p:cNvPr id="4" name="Slide Number Placeholder 3"/>
          <p:cNvSpPr>
            <a:spLocks noGrp="1"/>
          </p:cNvSpPr>
          <p:nvPr>
            <p:ph type="sldNum" sz="quarter" idx="12"/>
          </p:nvPr>
        </p:nvSpPr>
        <p:spPr/>
        <p:txBody>
          <a:bodyPr/>
          <a:lstStyle/>
          <a:p>
            <a:pPr>
              <a:defRPr/>
            </a:pPr>
            <a:fld id="{AC0EF451-A07A-4029-8FDF-B1B974D16F17}" type="slidenum">
              <a:rPr lang="en-US"/>
              <a:pPr>
                <a:defRPr/>
              </a:pPr>
              <a:t>14</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lstStyle/>
          <a:p>
            <a:pPr eaLnBrk="1" hangingPunct="1"/>
            <a:r>
              <a:rPr lang="en-US" dirty="0"/>
              <a:t>Source Consulted (RDA 8.12)</a:t>
            </a:r>
          </a:p>
        </p:txBody>
      </p:sp>
      <p:sp>
        <p:nvSpPr>
          <p:cNvPr id="44034" name="Content Placeholder 2"/>
          <p:cNvSpPr>
            <a:spLocks noGrp="1"/>
          </p:cNvSpPr>
          <p:nvPr>
            <p:ph idx="1"/>
          </p:nvPr>
        </p:nvSpPr>
        <p:spPr>
          <a:xfrm>
            <a:off x="457200" y="1600200"/>
            <a:ext cx="8458200" cy="4525963"/>
          </a:xfrm>
        </p:spPr>
        <p:txBody>
          <a:bodyPr/>
          <a:lstStyle/>
          <a:p>
            <a:pPr eaLnBrk="1" hangingPunct="1"/>
            <a:r>
              <a:rPr lang="en-US" dirty="0"/>
              <a:t>Record in 670 field, or in 046 or 3XX $u/$v</a:t>
            </a:r>
          </a:p>
          <a:p>
            <a:pPr eaLnBrk="1" hangingPunct="1"/>
            <a:r>
              <a:rPr lang="en-US" dirty="0"/>
              <a:t>Always include one 670 for the work being cataloged</a:t>
            </a:r>
          </a:p>
          <a:p>
            <a:pPr eaLnBrk="1" hangingPunct="1"/>
            <a:r>
              <a:rPr lang="en-US" dirty="0"/>
              <a:t>Others included if needed to justify information in the description</a:t>
            </a:r>
          </a:p>
          <a:p>
            <a:pPr eaLnBrk="1" hangingPunct="1"/>
            <a:r>
              <a:rPr lang="en-US" dirty="0"/>
              <a:t>Suggested format:</a:t>
            </a:r>
          </a:p>
          <a:p>
            <a:pPr marL="457200" lvl="1" indent="0" eaLnBrk="1" hangingPunct="1">
              <a:buNone/>
            </a:pPr>
            <a:r>
              <a:rPr lang="en-US" dirty="0"/>
              <a:t>670  Title proper, date: $b location (data)</a:t>
            </a:r>
          </a:p>
          <a:p>
            <a:pPr eaLnBrk="1" hangingPunct="1"/>
            <a:r>
              <a:rPr lang="en-US" dirty="0"/>
              <a:t>See DCM Z1 670 for best practices and many examples</a:t>
            </a:r>
          </a:p>
          <a:p>
            <a:pPr marL="457200" lvl="1" indent="0" eaLnBrk="1" hangingPunct="1">
              <a:buFont typeface="Arial" charset="0"/>
              <a:buNone/>
            </a:pPr>
            <a:endParaRPr lang="en-US" dirty="0"/>
          </a:p>
        </p:txBody>
      </p:sp>
      <p:sp>
        <p:nvSpPr>
          <p:cNvPr id="4" name="Slide Number Placeholder 3"/>
          <p:cNvSpPr>
            <a:spLocks noGrp="1"/>
          </p:cNvSpPr>
          <p:nvPr>
            <p:ph type="sldNum" sz="quarter" idx="12"/>
          </p:nvPr>
        </p:nvSpPr>
        <p:spPr/>
        <p:txBody>
          <a:bodyPr/>
          <a:lstStyle/>
          <a:p>
            <a:pPr>
              <a:defRPr/>
            </a:pPr>
            <a:fld id="{FB58A5B3-1FC1-4B02-940F-738A2BEE39BE}" type="slidenum">
              <a:rPr lang="en-US"/>
              <a:pPr>
                <a:defRPr/>
              </a:pPr>
              <a:t>15</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304800" y="22225"/>
            <a:ext cx="8229600" cy="892175"/>
          </a:xfrm>
        </p:spPr>
        <p:txBody>
          <a:bodyPr/>
          <a:lstStyle/>
          <a:p>
            <a:pPr eaLnBrk="1" hangingPunct="1"/>
            <a:r>
              <a:rPr lang="en-US" sz="4200" dirty="0"/>
              <a:t>670 field examples</a:t>
            </a:r>
          </a:p>
        </p:txBody>
      </p:sp>
      <p:sp>
        <p:nvSpPr>
          <p:cNvPr id="46082" name="Content Placeholder 2"/>
          <p:cNvSpPr>
            <a:spLocks noGrp="1"/>
          </p:cNvSpPr>
          <p:nvPr>
            <p:ph idx="1"/>
          </p:nvPr>
        </p:nvSpPr>
        <p:spPr>
          <a:xfrm>
            <a:off x="304800" y="914400"/>
            <a:ext cx="8686800" cy="4800600"/>
          </a:xfrm>
        </p:spPr>
        <p:txBody>
          <a:bodyPr/>
          <a:lstStyle/>
          <a:p>
            <a:pPr eaLnBrk="1" hangingPunct="1"/>
            <a:r>
              <a:rPr lang="en-US" sz="2400" dirty="0"/>
              <a:t>670  Women's economic empowerment, 2007: $b title page 	(Anjali Kaur)</a:t>
            </a:r>
            <a:endParaRPr lang="pl-PL" sz="2400" dirty="0"/>
          </a:p>
          <a:p>
            <a:pPr eaLnBrk="1" hangingPunct="1"/>
            <a:r>
              <a:rPr lang="en-US" sz="2400" dirty="0"/>
              <a:t>670  Free Willy, 1993: $b credits (Keiko as Willy)</a:t>
            </a:r>
          </a:p>
          <a:p>
            <a:pPr eaLnBrk="1" hangingPunct="1"/>
            <a:r>
              <a:rPr lang="en-US" sz="2400" dirty="0"/>
              <a:t>670  New York times website, viewed January 30, 2018 $b (in 	obituary dated Jan. 23, 2018: Ursula K. Le </a:t>
            </a:r>
            <a:r>
              <a:rPr lang="en-US" sz="2400" dirty="0" err="1"/>
              <a:t>Guin</a:t>
            </a:r>
            <a:r>
              <a:rPr lang="en-US" sz="2400" dirty="0"/>
              <a:t> died on 	Monday [January 22, 2018] at her home in Portland, Ore.; 	author of science fiction and fantasy; in addition to more 	than 20 novels, she was the author of a dozen books of 	poetry, more than 100 short stories, seven collections of 	essays, 13 books for children and five volumes of translation)</a:t>
            </a:r>
          </a:p>
          <a:p>
            <a:pPr eaLnBrk="1" hangingPunct="1"/>
            <a:r>
              <a:rPr lang="en-US" sz="2400" dirty="0"/>
              <a:t>670  </a:t>
            </a:r>
            <a:r>
              <a:rPr lang="en-US" sz="2400" dirty="0" err="1"/>
              <a:t>Péres</a:t>
            </a:r>
            <a:r>
              <a:rPr lang="en-US" sz="2400" dirty="0"/>
              <a:t>, Louis. Mikhail Baryshnikov, 1975.</a:t>
            </a:r>
          </a:p>
          <a:p>
            <a:pPr eaLnBrk="1" hangingPunct="1"/>
            <a:r>
              <a:rPr lang="en-US" sz="2400" dirty="0"/>
              <a:t>670  OCLC, January 23, 2019 $b (access points: </a:t>
            </a:r>
            <a:r>
              <a:rPr lang="en-US" sz="2400" dirty="0" err="1"/>
              <a:t>Arnot</a:t>
            </a:r>
            <a:r>
              <a:rPr lang="en-US" sz="2400" dirty="0"/>
              <a:t>, Frederick 	Latham; </a:t>
            </a:r>
            <a:r>
              <a:rPr lang="en-US" sz="2400" dirty="0" err="1"/>
              <a:t>Arnot</a:t>
            </a:r>
            <a:r>
              <a:rPr lang="en-US" sz="2400" dirty="0"/>
              <a:t>, Frederick Latham, 1904-1940; </a:t>
            </a:r>
            <a:r>
              <a:rPr lang="en-US" sz="2400" dirty="0" err="1"/>
              <a:t>Arnot</a:t>
            </a:r>
            <a:r>
              <a:rPr lang="en-US" sz="2400" dirty="0"/>
              <a:t>, F. L. 	(Frederick Latham), 1904-1940; usage: F.L. </a:t>
            </a:r>
            <a:r>
              <a:rPr lang="en-US" sz="2400" dirty="0" err="1"/>
              <a:t>Arnot</a:t>
            </a:r>
            <a:r>
              <a:rPr lang="en-US" sz="2400" dirty="0"/>
              <a:t>)</a:t>
            </a:r>
          </a:p>
        </p:txBody>
      </p:sp>
      <p:sp>
        <p:nvSpPr>
          <p:cNvPr id="4" name="Slide Number Placeholder 3"/>
          <p:cNvSpPr>
            <a:spLocks noGrp="1"/>
          </p:cNvSpPr>
          <p:nvPr>
            <p:ph type="sldNum" sz="quarter" idx="12"/>
          </p:nvPr>
        </p:nvSpPr>
        <p:spPr/>
        <p:txBody>
          <a:bodyPr/>
          <a:lstStyle/>
          <a:p>
            <a:pPr>
              <a:defRPr/>
            </a:pPr>
            <a:fld id="{20D30DBA-9555-4BC2-8EA3-F545709E8DE6}" type="slidenum">
              <a:rPr lang="en-US"/>
              <a:pPr>
                <a:defRPr/>
              </a:pPr>
              <a:t>16</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304800" y="171628"/>
            <a:ext cx="8229600" cy="815975"/>
          </a:xfrm>
        </p:spPr>
        <p:txBody>
          <a:bodyPr/>
          <a:lstStyle/>
          <a:p>
            <a:pPr eaLnBrk="1" hangingPunct="1"/>
            <a:r>
              <a:rPr lang="en-US" sz="4200" dirty="0"/>
              <a:t>670 field examples</a:t>
            </a:r>
          </a:p>
        </p:txBody>
      </p:sp>
      <p:sp>
        <p:nvSpPr>
          <p:cNvPr id="46082" name="Content Placeholder 2"/>
          <p:cNvSpPr>
            <a:spLocks noGrp="1"/>
          </p:cNvSpPr>
          <p:nvPr>
            <p:ph idx="1"/>
          </p:nvPr>
        </p:nvSpPr>
        <p:spPr>
          <a:xfrm>
            <a:off x="304800" y="1143000"/>
            <a:ext cx="8724900" cy="5213350"/>
          </a:xfrm>
        </p:spPr>
        <p:txBody>
          <a:bodyPr/>
          <a:lstStyle/>
          <a:p>
            <a:pPr eaLnBrk="1" hangingPunct="1"/>
            <a:r>
              <a:rPr lang="en-US" sz="2400" dirty="0"/>
              <a:t>For online sources, can use $u in 670 field to link to cited resource if it contains significant information that cannot be cited succinctly in the NAR</a:t>
            </a:r>
          </a:p>
          <a:p>
            <a:pPr eaLnBrk="1" hangingPunct="1"/>
            <a:r>
              <a:rPr lang="en-US" sz="2400" dirty="0"/>
              <a:t>However, must cite relevant data in $a and $b of a 670 needed to support the 1XX or 4XXs</a:t>
            </a:r>
          </a:p>
          <a:p>
            <a:pPr eaLnBrk="1" hangingPunct="1">
              <a:spcAft>
                <a:spcPts val="1800"/>
              </a:spcAft>
            </a:pPr>
            <a:r>
              <a:rPr lang="en-US" sz="2400" dirty="0"/>
              <a:t>Information found in online sources may be added to the 046 or 3XX fields with the appropriate citations in subfields $v and $u and not repeated in a 670 when that information is not used in the 1XX or a 4XX.  Only $v is necessary; $v should precede $u.</a:t>
            </a:r>
          </a:p>
          <a:p>
            <a:pPr marL="0" indent="0" eaLnBrk="1" hangingPunct="1">
              <a:buNone/>
            </a:pPr>
            <a:r>
              <a:rPr lang="en-US" sz="2400" dirty="0"/>
              <a:t>     </a:t>
            </a:r>
            <a:r>
              <a:rPr lang="en-US" sz="2200" dirty="0"/>
              <a:t>370    Brooklyn (New York, N.Y.) $c United States $2 </a:t>
            </a:r>
            <a:r>
              <a:rPr lang="en-US" sz="2200" dirty="0" err="1"/>
              <a:t>naf</a:t>
            </a:r>
            <a:r>
              <a:rPr lang="en-US" sz="2200" dirty="0"/>
              <a:t> $v</a:t>
            </a:r>
          </a:p>
          <a:p>
            <a:pPr marL="0" indent="0" eaLnBrk="1" hangingPunct="1">
              <a:buNone/>
            </a:pPr>
            <a:r>
              <a:rPr lang="en-US" sz="2200" dirty="0"/>
              <a:t>                Martindale Hubbell website, December 7, 2012 $u</a:t>
            </a:r>
          </a:p>
          <a:p>
            <a:pPr marL="0" indent="0" eaLnBrk="1" hangingPunct="1">
              <a:buNone/>
            </a:pPr>
            <a:r>
              <a:rPr lang="en-US" sz="2200" dirty="0"/>
              <a:t>                https://www.martindale.com/attorney/david-aker-157357600/</a:t>
            </a:r>
          </a:p>
          <a:p>
            <a:pPr marL="0" indent="0" eaLnBrk="1" hangingPunct="1">
              <a:buNone/>
            </a:pPr>
            <a:endParaRPr lang="en-US" sz="2400" dirty="0"/>
          </a:p>
          <a:p>
            <a:pPr marL="0" indent="0" eaLnBrk="1" hangingPunct="1">
              <a:buNone/>
            </a:pPr>
            <a:r>
              <a:rPr lang="en-US" sz="2400" dirty="0"/>
              <a:t>       </a:t>
            </a:r>
          </a:p>
        </p:txBody>
      </p:sp>
      <p:sp>
        <p:nvSpPr>
          <p:cNvPr id="4" name="Slide Number Placeholder 3"/>
          <p:cNvSpPr>
            <a:spLocks noGrp="1"/>
          </p:cNvSpPr>
          <p:nvPr>
            <p:ph type="sldNum" sz="quarter" idx="12"/>
          </p:nvPr>
        </p:nvSpPr>
        <p:spPr/>
        <p:txBody>
          <a:bodyPr/>
          <a:lstStyle/>
          <a:p>
            <a:pPr>
              <a:defRPr/>
            </a:pPr>
            <a:fld id="{20D30DBA-9555-4BC2-8EA3-F545709E8DE6}" type="slidenum">
              <a:rPr lang="en-US"/>
              <a:pPr>
                <a:defRPr/>
              </a:pPr>
              <a:t>17</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extLst>
      <p:ext uri="{BB962C8B-B14F-4D97-AF65-F5344CB8AC3E}">
        <p14:creationId xmlns:p14="http://schemas.microsoft.com/office/powerpoint/2010/main" val="39889146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304800" y="132244"/>
            <a:ext cx="8229600" cy="815975"/>
          </a:xfrm>
        </p:spPr>
        <p:txBody>
          <a:bodyPr/>
          <a:lstStyle/>
          <a:p>
            <a:pPr eaLnBrk="1" hangingPunct="1"/>
            <a:r>
              <a:rPr lang="en-US" sz="4200" dirty="0"/>
              <a:t>670 field examples with $u</a:t>
            </a:r>
          </a:p>
        </p:txBody>
      </p:sp>
      <p:sp>
        <p:nvSpPr>
          <p:cNvPr id="46082" name="Content Placeholder 2"/>
          <p:cNvSpPr>
            <a:spLocks noGrp="1"/>
          </p:cNvSpPr>
          <p:nvPr>
            <p:ph idx="1"/>
          </p:nvPr>
        </p:nvSpPr>
        <p:spPr>
          <a:xfrm>
            <a:off x="152400" y="1066800"/>
            <a:ext cx="8915400" cy="5562600"/>
          </a:xfrm>
        </p:spPr>
        <p:txBody>
          <a:bodyPr/>
          <a:lstStyle/>
          <a:p>
            <a:pPr marL="0" indent="0" eaLnBrk="1" hangingPunct="1">
              <a:buNone/>
            </a:pPr>
            <a:r>
              <a:rPr lang="en-US" sz="2000" dirty="0"/>
              <a:t>670  American national biography online, May 14, 2018 $b (Atherton, Gertrude</a:t>
            </a:r>
          </a:p>
          <a:p>
            <a:pPr marL="0" indent="0" eaLnBrk="1" hangingPunct="1">
              <a:buNone/>
            </a:pPr>
            <a:r>
              <a:rPr lang="en-US" sz="2000" dirty="0"/>
              <a:t>         Franklin (30 October 1857-14 June 1948); author, biographer, and historian;</a:t>
            </a:r>
          </a:p>
          <a:p>
            <a:pPr marL="0" indent="0" eaLnBrk="1" hangingPunct="1">
              <a:buNone/>
            </a:pPr>
            <a:r>
              <a:rPr lang="en-US" sz="2000" dirty="0"/>
              <a:t>         born Gertrude Franklin Horn in San Francisco, California; in 1887, she left</a:t>
            </a:r>
          </a:p>
          <a:p>
            <a:pPr marL="0" indent="0" eaLnBrk="1" hangingPunct="1">
              <a:buNone/>
            </a:pPr>
            <a:r>
              <a:rPr lang="en-US" sz="2000" dirty="0"/>
              <a:t>         California to live in New York and travel in England and France; moved to</a:t>
            </a:r>
          </a:p>
          <a:p>
            <a:pPr marL="0" indent="0" eaLnBrk="1" hangingPunct="1">
              <a:buNone/>
            </a:pPr>
            <a:r>
              <a:rPr lang="en-US" sz="2000" dirty="0"/>
              <a:t>         England in 1895; in 1932 returned to San Francisco; also wrote under the</a:t>
            </a:r>
          </a:p>
          <a:p>
            <a:pPr marL="0" indent="0" eaLnBrk="1" hangingPunct="1">
              <a:buNone/>
            </a:pPr>
            <a:r>
              <a:rPr lang="en-US" sz="2000" dirty="0"/>
              <a:t>         names Asmodeus and Frank Lin) $u https://doi.org/10.1093/anb/</a:t>
            </a:r>
          </a:p>
          <a:p>
            <a:pPr marL="0" indent="0" eaLnBrk="1" hangingPunct="1">
              <a:buNone/>
            </a:pPr>
            <a:r>
              <a:rPr lang="en-US" sz="2000" dirty="0"/>
              <a:t>         9780198606697.article.1600050</a:t>
            </a:r>
          </a:p>
          <a:p>
            <a:pPr marL="0" indent="0" eaLnBrk="1" hangingPunct="1">
              <a:buNone/>
            </a:pPr>
            <a:endParaRPr lang="en-US" sz="2000" dirty="0"/>
          </a:p>
          <a:p>
            <a:pPr marL="0" indent="0" eaLnBrk="1" hangingPunct="1">
              <a:buNone/>
            </a:pPr>
            <a:r>
              <a:rPr lang="en-US" sz="2000" dirty="0"/>
              <a:t>670  The Canadian encyclopedia, via WWW, April 28, 2015 $b (Frank Davey;</a:t>
            </a:r>
          </a:p>
          <a:p>
            <a:pPr marL="0" indent="0" eaLnBrk="1" hangingPunct="1">
              <a:buNone/>
            </a:pPr>
            <a:r>
              <a:rPr lang="en-US" sz="2000" dirty="0"/>
              <a:t>         Frankland Wilmot Davey, critic, essayist, poet (born at Vancouver 19 April</a:t>
            </a:r>
          </a:p>
          <a:p>
            <a:pPr marL="0" indent="0" eaLnBrk="1" hangingPunct="1">
              <a:buNone/>
            </a:pPr>
            <a:r>
              <a:rPr lang="en-US" sz="2000" dirty="0"/>
              <a:t>         1940); raised in Abbottsford; from 1990 to 2005 was a member of the English</a:t>
            </a:r>
          </a:p>
          <a:p>
            <a:pPr marL="0" indent="0" eaLnBrk="1" hangingPunct="1">
              <a:buNone/>
            </a:pPr>
            <a:r>
              <a:rPr lang="en-US" sz="2000" dirty="0"/>
              <a:t>         department at the University of Western Ontario; authority on contemporary</a:t>
            </a:r>
          </a:p>
          <a:p>
            <a:pPr marL="0" indent="0" eaLnBrk="1" hangingPunct="1">
              <a:buNone/>
            </a:pPr>
            <a:r>
              <a:rPr lang="en-US" sz="2000" dirty="0"/>
              <a:t>         Canadian literature and culture) $u https://www.thecanadianencyclopedia.ca/ </a:t>
            </a:r>
          </a:p>
          <a:p>
            <a:pPr marL="0" indent="0" eaLnBrk="1" hangingPunct="1">
              <a:buNone/>
            </a:pPr>
            <a:r>
              <a:rPr lang="en-US" sz="2000" dirty="0"/>
              <a:t>         </a:t>
            </a:r>
            <a:r>
              <a:rPr lang="en-US" sz="2000" dirty="0" err="1"/>
              <a:t>en</a:t>
            </a:r>
            <a:r>
              <a:rPr lang="en-US" sz="2000" dirty="0"/>
              <a:t>/article/frank-davey</a:t>
            </a:r>
          </a:p>
        </p:txBody>
      </p:sp>
      <p:sp>
        <p:nvSpPr>
          <p:cNvPr id="4" name="Slide Number Placeholder 3"/>
          <p:cNvSpPr>
            <a:spLocks noGrp="1"/>
          </p:cNvSpPr>
          <p:nvPr>
            <p:ph type="sldNum" sz="quarter" idx="12"/>
          </p:nvPr>
        </p:nvSpPr>
        <p:spPr/>
        <p:txBody>
          <a:bodyPr/>
          <a:lstStyle/>
          <a:p>
            <a:pPr>
              <a:defRPr/>
            </a:pPr>
            <a:fld id="{20D30DBA-9555-4BC2-8EA3-F545709E8DE6}" type="slidenum">
              <a:rPr lang="en-US"/>
              <a:pPr>
                <a:defRPr/>
              </a:pPr>
              <a:t>18</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extLst>
      <p:ext uri="{BB962C8B-B14F-4D97-AF65-F5344CB8AC3E}">
        <p14:creationId xmlns:p14="http://schemas.microsoft.com/office/powerpoint/2010/main" val="37209918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Preferred Name: Sources of Information (9.2.2.2)</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r>
              <a:rPr lang="en-US" dirty="0"/>
              <a:t>In this priority order</a:t>
            </a:r>
          </a:p>
          <a:p>
            <a:pPr marL="457200" lvl="1" indent="0" eaLnBrk="1" fontAlgn="auto" hangingPunct="1">
              <a:spcAft>
                <a:spcPts val="0"/>
              </a:spcAft>
              <a:buFont typeface="Arial" pitchFamily="34" charset="0"/>
              <a:buNone/>
              <a:defRPr/>
            </a:pPr>
            <a:r>
              <a:rPr lang="en-US" dirty="0">
                <a:sym typeface="Wingdings" panose="05000000000000000000" pitchFamily="2" charset="2"/>
              </a:rPr>
              <a:t> </a:t>
            </a:r>
            <a:r>
              <a:rPr lang="en-US" dirty="0"/>
              <a:t>Preferred sources of information (RDA 2.2.2) in manifestations associated with the person </a:t>
            </a:r>
          </a:p>
          <a:p>
            <a:pPr marL="457200" lvl="1" indent="0" eaLnBrk="1" fontAlgn="auto" hangingPunct="1">
              <a:spcAft>
                <a:spcPts val="0"/>
              </a:spcAft>
              <a:buFont typeface="Arial" pitchFamily="34" charset="0"/>
              <a:buNone/>
              <a:defRPr/>
            </a:pPr>
            <a:r>
              <a:rPr lang="en-US" dirty="0">
                <a:sym typeface="Wingdings" panose="05000000000000000000" pitchFamily="2" charset="2"/>
              </a:rPr>
              <a:t> </a:t>
            </a:r>
            <a:r>
              <a:rPr lang="en-US" dirty="0"/>
              <a:t>Other formal statements appearing in manifestations associated with the person</a:t>
            </a:r>
          </a:p>
          <a:p>
            <a:pPr marL="457200" lvl="1" indent="0" eaLnBrk="1" fontAlgn="auto" hangingPunct="1">
              <a:spcAft>
                <a:spcPts val="0"/>
              </a:spcAft>
              <a:buFont typeface="Arial" pitchFamily="34" charset="0"/>
              <a:buNone/>
              <a:defRPr/>
            </a:pPr>
            <a:r>
              <a:rPr lang="en-US" dirty="0">
                <a:sym typeface="Wingdings" panose="05000000000000000000" pitchFamily="2" charset="2"/>
              </a:rPr>
              <a:t> </a:t>
            </a:r>
            <a:r>
              <a:rPr lang="en-US" dirty="0"/>
              <a:t>Other sources (including reference sources)</a:t>
            </a:r>
          </a:p>
          <a:p>
            <a:pPr lvl="1" eaLnBrk="1" fontAlgn="auto" hangingPunct="1">
              <a:spcAft>
                <a:spcPts val="0"/>
              </a:spcAft>
              <a:buFont typeface="Arial" pitchFamily="34" charset="0"/>
              <a:buChar char="–"/>
              <a:defRPr/>
            </a:pPr>
            <a:endParaRPr lang="en-US" dirty="0"/>
          </a:p>
        </p:txBody>
      </p:sp>
      <p:sp>
        <p:nvSpPr>
          <p:cNvPr id="4" name="Slide Number Placeholder 3"/>
          <p:cNvSpPr>
            <a:spLocks noGrp="1"/>
          </p:cNvSpPr>
          <p:nvPr>
            <p:ph type="sldNum" sz="quarter" idx="12"/>
          </p:nvPr>
        </p:nvSpPr>
        <p:spPr/>
        <p:txBody>
          <a:bodyPr/>
          <a:lstStyle/>
          <a:p>
            <a:pPr>
              <a:defRPr/>
            </a:pPr>
            <a:fld id="{888B156C-10BC-45E5-8E59-B9C5145C6CE0}" type="slidenum">
              <a:rPr lang="en-US"/>
              <a:pPr>
                <a:defRPr/>
              </a:pPr>
              <a:t>19</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a:xfrm>
            <a:off x="457200" y="274638"/>
            <a:ext cx="8229600" cy="944562"/>
          </a:xfrm>
        </p:spPr>
        <p:txBody>
          <a:bodyPr/>
          <a:lstStyle/>
          <a:p>
            <a:pPr eaLnBrk="1" hangingPunct="1"/>
            <a:r>
              <a:rPr lang="en-US"/>
              <a:t>Preferred Name: Examples</a:t>
            </a:r>
          </a:p>
        </p:txBody>
      </p:sp>
      <p:sp>
        <p:nvSpPr>
          <p:cNvPr id="3" name="Content Placeholder 2"/>
          <p:cNvSpPr>
            <a:spLocks noGrp="1"/>
          </p:cNvSpPr>
          <p:nvPr>
            <p:ph idx="1"/>
          </p:nvPr>
        </p:nvSpPr>
        <p:spPr>
          <a:xfrm>
            <a:off x="457200" y="1219200"/>
            <a:ext cx="8229600" cy="4906963"/>
          </a:xfrm>
        </p:spPr>
        <p:txBody>
          <a:bodyPr rtlCol="0">
            <a:normAutofit lnSpcReduction="10000"/>
          </a:bodyPr>
          <a:lstStyle/>
          <a:p>
            <a:pPr eaLnBrk="1" fontAlgn="auto" hangingPunct="1">
              <a:spcAft>
                <a:spcPts val="0"/>
              </a:spcAft>
              <a:buFont typeface="Arial" pitchFamily="34" charset="0"/>
              <a:buChar char="•"/>
              <a:defRPr/>
            </a:pPr>
            <a:r>
              <a:rPr lang="en-US" sz="2400" dirty="0"/>
              <a:t>100 1_ </a:t>
            </a:r>
            <a:r>
              <a:rPr lang="en-US" sz="2400" b="1" dirty="0"/>
              <a:t>Carter, Jimmy</a:t>
            </a:r>
            <a:r>
              <a:rPr lang="en-US" sz="2400" dirty="0"/>
              <a:t>, $d 1924-</a:t>
            </a:r>
          </a:p>
          <a:p>
            <a:pPr eaLnBrk="1" fontAlgn="auto" hangingPunct="1">
              <a:spcAft>
                <a:spcPts val="0"/>
              </a:spcAft>
              <a:buFont typeface="Arial" pitchFamily="34" charset="0"/>
              <a:buChar char="•"/>
              <a:defRPr/>
            </a:pPr>
            <a:r>
              <a:rPr lang="en-US" sz="2400" dirty="0"/>
              <a:t>100 1_ </a:t>
            </a:r>
            <a:r>
              <a:rPr lang="en-US" sz="2400" b="1" dirty="0"/>
              <a:t>Fein, David </a:t>
            </a:r>
            <a:r>
              <a:rPr lang="en-US" sz="2400" dirty="0"/>
              <a:t>$q (David Jonathan)	        </a:t>
            </a:r>
          </a:p>
          <a:p>
            <a:pPr eaLnBrk="1" fontAlgn="auto" hangingPunct="1">
              <a:spcAft>
                <a:spcPts val="0"/>
              </a:spcAft>
              <a:buFont typeface="Arial" pitchFamily="34" charset="0"/>
              <a:buChar char="•"/>
              <a:defRPr/>
            </a:pPr>
            <a:r>
              <a:rPr lang="en-US" sz="2400" dirty="0"/>
              <a:t>100 0_ </a:t>
            </a:r>
            <a:r>
              <a:rPr lang="en-US" sz="2400" b="1" dirty="0"/>
              <a:t>Cher</a:t>
            </a:r>
            <a:r>
              <a:rPr lang="en-US" sz="2400" dirty="0"/>
              <a:t>, $d 1946-</a:t>
            </a:r>
          </a:p>
          <a:p>
            <a:pPr eaLnBrk="1" fontAlgn="auto" hangingPunct="1">
              <a:spcAft>
                <a:spcPts val="0"/>
              </a:spcAft>
              <a:buFont typeface="Arial" pitchFamily="34" charset="0"/>
              <a:buChar char="•"/>
              <a:defRPr/>
            </a:pPr>
            <a:r>
              <a:rPr lang="en-US" sz="2400" dirty="0"/>
              <a:t>100 1_ </a:t>
            </a:r>
            <a:r>
              <a:rPr lang="en-US" sz="2400" b="1" dirty="0"/>
              <a:t>Smith, Joseph</a:t>
            </a:r>
            <a:r>
              <a:rPr lang="en-US" sz="2400" dirty="0"/>
              <a:t>, $c </a:t>
            </a:r>
            <a:r>
              <a:rPr lang="en-US" sz="2400" b="1" dirty="0"/>
              <a:t>Jr.</a:t>
            </a:r>
            <a:r>
              <a:rPr lang="en-US" sz="2400" dirty="0"/>
              <a:t>, $d 1805-1844</a:t>
            </a:r>
          </a:p>
          <a:p>
            <a:pPr eaLnBrk="1" fontAlgn="auto" hangingPunct="1">
              <a:spcAft>
                <a:spcPts val="0"/>
              </a:spcAft>
              <a:buFont typeface="Arial" pitchFamily="34" charset="0"/>
              <a:buChar char="•"/>
              <a:defRPr/>
            </a:pPr>
            <a:r>
              <a:rPr lang="en-US" sz="2400" dirty="0"/>
              <a:t>100 1_ </a:t>
            </a:r>
            <a:r>
              <a:rPr lang="en-US" sz="2400" b="1" dirty="0"/>
              <a:t>Brown, Hiram S</a:t>
            </a:r>
            <a:r>
              <a:rPr lang="en-US" sz="2400" dirty="0"/>
              <a:t>., $c </a:t>
            </a:r>
            <a:r>
              <a:rPr lang="en-US" sz="2400" b="1" dirty="0"/>
              <a:t>Jr.</a:t>
            </a:r>
            <a:r>
              <a:rPr lang="en-US" sz="2400" dirty="0"/>
              <a:t> $q (Hiram Staunton), $d 	        	     1909-1979</a:t>
            </a:r>
          </a:p>
          <a:p>
            <a:pPr eaLnBrk="1" fontAlgn="auto" hangingPunct="1">
              <a:spcAft>
                <a:spcPts val="0"/>
              </a:spcAft>
              <a:buFont typeface="Arial" pitchFamily="34" charset="0"/>
              <a:buChar char="•"/>
              <a:defRPr/>
            </a:pPr>
            <a:r>
              <a:rPr lang="en-US" sz="2400" dirty="0"/>
              <a:t>100 0_ </a:t>
            </a:r>
            <a:r>
              <a:rPr lang="en-US" sz="2400" b="1" dirty="0"/>
              <a:t>Joan, </a:t>
            </a:r>
            <a:r>
              <a:rPr lang="en-US" sz="2400" dirty="0"/>
              <a:t>$c</a:t>
            </a:r>
            <a:r>
              <a:rPr lang="en-US" sz="2400" b="1" dirty="0"/>
              <a:t> of Arc</a:t>
            </a:r>
            <a:r>
              <a:rPr lang="en-US" sz="2400" dirty="0"/>
              <a:t>, Saint, $d 1412-1431 $c (Spirit)</a:t>
            </a:r>
          </a:p>
          <a:p>
            <a:pPr eaLnBrk="1" fontAlgn="auto" hangingPunct="1">
              <a:spcAft>
                <a:spcPts val="0"/>
              </a:spcAft>
              <a:buFont typeface="Arial" pitchFamily="34" charset="0"/>
              <a:buChar char="•"/>
              <a:defRPr/>
            </a:pPr>
            <a:r>
              <a:rPr lang="en-US" sz="2400" dirty="0"/>
              <a:t>100 0_ </a:t>
            </a:r>
            <a:r>
              <a:rPr lang="en-US" sz="2400" b="1" dirty="0"/>
              <a:t>Elizabeth</a:t>
            </a:r>
            <a:r>
              <a:rPr lang="en-US" sz="2400" dirty="0"/>
              <a:t> $b </a:t>
            </a:r>
            <a:r>
              <a:rPr lang="en-US" sz="2400" b="1" dirty="0"/>
              <a:t>II</a:t>
            </a:r>
            <a:r>
              <a:rPr lang="en-US" sz="2400" dirty="0"/>
              <a:t>, $c Queen of Great Britain, $d 1926-</a:t>
            </a:r>
            <a:endParaRPr lang="pl-PL" sz="2400" dirty="0"/>
          </a:p>
          <a:p>
            <a:pPr eaLnBrk="1" fontAlgn="auto" hangingPunct="1">
              <a:spcAft>
                <a:spcPts val="0"/>
              </a:spcAft>
              <a:buFont typeface="Arial" pitchFamily="34" charset="0"/>
              <a:buChar char="•"/>
              <a:defRPr/>
            </a:pPr>
            <a:r>
              <a:rPr lang="en-US" sz="2400" dirty="0"/>
              <a:t>100 </a:t>
            </a:r>
            <a:r>
              <a:rPr lang="pl-PL" sz="2400" dirty="0"/>
              <a:t>1</a:t>
            </a:r>
            <a:r>
              <a:rPr lang="en-US" sz="2400" dirty="0"/>
              <a:t>_ </a:t>
            </a:r>
            <a:r>
              <a:rPr lang="pl-PL" sz="2400" b="1" dirty="0"/>
              <a:t>Baryshnikov, Mikhail</a:t>
            </a:r>
            <a:r>
              <a:rPr lang="pl-PL" sz="2400" dirty="0"/>
              <a:t>, </a:t>
            </a:r>
            <a:r>
              <a:rPr lang="en-US" sz="2400" dirty="0"/>
              <a:t>$d </a:t>
            </a:r>
            <a:r>
              <a:rPr lang="pl-PL" sz="2400" dirty="0"/>
              <a:t>1948-</a:t>
            </a:r>
          </a:p>
          <a:p>
            <a:pPr eaLnBrk="1" fontAlgn="auto" hangingPunct="1">
              <a:spcAft>
                <a:spcPts val="0"/>
              </a:spcAft>
              <a:buFont typeface="Arial" pitchFamily="34" charset="0"/>
              <a:buChar char="•"/>
              <a:defRPr/>
            </a:pPr>
            <a:r>
              <a:rPr lang="pl-PL" sz="2400" dirty="0"/>
              <a:t>1</a:t>
            </a:r>
            <a:r>
              <a:rPr lang="en-US" sz="2400" dirty="0"/>
              <a:t>00 1_ </a:t>
            </a:r>
            <a:r>
              <a:rPr lang="pl-PL" sz="2400" b="1" dirty="0"/>
              <a:t>Callas, Maria</a:t>
            </a:r>
            <a:r>
              <a:rPr lang="en-US" sz="2400" dirty="0"/>
              <a:t>, $d 1</a:t>
            </a:r>
            <a:r>
              <a:rPr lang="pl-PL" sz="2400" dirty="0"/>
              <a:t>923</a:t>
            </a:r>
            <a:r>
              <a:rPr lang="en-US" sz="2400" dirty="0"/>
              <a:t>-1</a:t>
            </a:r>
            <a:r>
              <a:rPr lang="pl-PL" sz="2400" dirty="0"/>
              <a:t>977</a:t>
            </a:r>
            <a:endParaRPr lang="en-US" sz="2400" dirty="0"/>
          </a:p>
          <a:p>
            <a:pPr eaLnBrk="1" fontAlgn="auto" hangingPunct="1">
              <a:spcAft>
                <a:spcPts val="0"/>
              </a:spcAft>
              <a:buFont typeface="Arial" pitchFamily="34" charset="0"/>
              <a:buChar char="•"/>
              <a:defRPr/>
            </a:pPr>
            <a:r>
              <a:rPr lang="en-US" sz="2400" dirty="0"/>
              <a:t>100 1_ </a:t>
            </a:r>
            <a:r>
              <a:rPr lang="en-US" sz="2400" b="1" dirty="0"/>
              <a:t>Fraser, Caroline </a:t>
            </a:r>
            <a:r>
              <a:rPr lang="en-US" sz="2400" dirty="0"/>
              <a:t>$c (Photographer)</a:t>
            </a:r>
          </a:p>
          <a:p>
            <a:pPr eaLnBrk="1" fontAlgn="auto" hangingPunct="1">
              <a:spcAft>
                <a:spcPts val="0"/>
              </a:spcAft>
              <a:buFont typeface="Arial" pitchFamily="34" charset="0"/>
              <a:buChar char="•"/>
              <a:defRPr/>
            </a:pPr>
            <a:r>
              <a:rPr lang="en-US" sz="2400" dirty="0"/>
              <a:t>100 1_ </a:t>
            </a:r>
            <a:r>
              <a:rPr lang="en-US" sz="2400" b="1" dirty="0"/>
              <a:t>Jenner, Caitlyn</a:t>
            </a:r>
            <a:r>
              <a:rPr lang="en-US" sz="2400" dirty="0"/>
              <a:t>, $d 1949-</a:t>
            </a:r>
          </a:p>
          <a:p>
            <a:pPr eaLnBrk="1" fontAlgn="auto" hangingPunct="1">
              <a:spcAft>
                <a:spcPts val="0"/>
              </a:spcAft>
              <a:buFont typeface="Arial" pitchFamily="34" charset="0"/>
              <a:buChar char="•"/>
              <a:defRPr/>
            </a:pPr>
            <a:endParaRPr lang="en-US" sz="2400" dirty="0"/>
          </a:p>
          <a:p>
            <a:pPr marL="0" indent="0" eaLnBrk="1" fontAlgn="auto" hangingPunct="1">
              <a:spcAft>
                <a:spcPts val="0"/>
              </a:spcAft>
              <a:buFont typeface="Arial" pitchFamily="34" charset="0"/>
              <a:buNone/>
              <a:defRPr/>
            </a:pPr>
            <a:endParaRPr lang="en-US" dirty="0"/>
          </a:p>
        </p:txBody>
      </p:sp>
      <p:sp>
        <p:nvSpPr>
          <p:cNvPr id="4" name="Slide Number Placeholder 3"/>
          <p:cNvSpPr>
            <a:spLocks noGrp="1"/>
          </p:cNvSpPr>
          <p:nvPr>
            <p:ph type="sldNum" sz="quarter" idx="12"/>
          </p:nvPr>
        </p:nvSpPr>
        <p:spPr/>
        <p:txBody>
          <a:bodyPr/>
          <a:lstStyle/>
          <a:p>
            <a:pPr>
              <a:defRPr/>
            </a:pPr>
            <a:fld id="{25A757AA-4240-4AA6-915B-5895455206D0}" type="slidenum">
              <a:rPr lang="en-US"/>
              <a:pPr>
                <a:defRPr/>
              </a:pPr>
              <a:t>20</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457200" y="273050"/>
            <a:ext cx="8001000" cy="1162050"/>
          </a:xfrm>
        </p:spPr>
        <p:txBody>
          <a:bodyPr/>
          <a:lstStyle/>
          <a:p>
            <a:pPr algn="ctr" eaLnBrk="1" hangingPunct="1"/>
            <a:r>
              <a:rPr lang="en-US" sz="4000" b="0"/>
              <a:t>Choosing the Preferred Name for Persons</a:t>
            </a:r>
          </a:p>
        </p:txBody>
      </p:sp>
      <p:sp>
        <p:nvSpPr>
          <p:cNvPr id="3" name="Content Placeholder 2"/>
          <p:cNvSpPr>
            <a:spLocks noGrp="1"/>
          </p:cNvSpPr>
          <p:nvPr>
            <p:ph idx="1"/>
          </p:nvPr>
        </p:nvSpPr>
        <p:spPr>
          <a:xfrm>
            <a:off x="4052888" y="1435100"/>
            <a:ext cx="4724400" cy="4800600"/>
          </a:xfrm>
        </p:spPr>
        <p:txBody>
          <a:bodyPr rtlCol="0">
            <a:noAutofit/>
          </a:bodyPr>
          <a:lstStyle/>
          <a:p>
            <a:pPr eaLnBrk="1" fontAlgn="auto" hangingPunct="1">
              <a:spcAft>
                <a:spcPts val="0"/>
              </a:spcAft>
              <a:buFont typeface="Arial" pitchFamily="34" charset="0"/>
              <a:buChar char="•"/>
              <a:defRPr/>
            </a:pPr>
            <a:r>
              <a:rPr lang="en-US" sz="2800" dirty="0"/>
              <a:t>The preferred name should be the most-commonly-known form of the name (RDA 9.2.2):</a:t>
            </a:r>
          </a:p>
          <a:p>
            <a:pPr marL="0" indent="0" eaLnBrk="1" fontAlgn="auto" hangingPunct="1">
              <a:spcAft>
                <a:spcPts val="0"/>
              </a:spcAft>
              <a:buFont typeface="Arial" pitchFamily="34" charset="0"/>
              <a:buNone/>
              <a:defRPr/>
            </a:pPr>
            <a:r>
              <a:rPr lang="en-US" sz="2800" dirty="0"/>
              <a:t>	</a:t>
            </a:r>
            <a:r>
              <a:rPr lang="en-US" sz="2800" dirty="0">
                <a:sym typeface="Wingdings" panose="05000000000000000000" pitchFamily="2" charset="2"/>
              </a:rPr>
              <a:t>  </a:t>
            </a:r>
            <a:r>
              <a:rPr lang="en-US" sz="2800" dirty="0"/>
              <a:t>real name</a:t>
            </a:r>
          </a:p>
          <a:p>
            <a:pPr marL="0" indent="0" eaLnBrk="1" fontAlgn="auto" hangingPunct="1">
              <a:spcAft>
                <a:spcPts val="0"/>
              </a:spcAft>
              <a:buFont typeface="Arial" pitchFamily="34" charset="0"/>
              <a:buNone/>
              <a:defRPr/>
            </a:pPr>
            <a:r>
              <a:rPr lang="en-US" sz="2800" dirty="0"/>
              <a:t>	</a:t>
            </a:r>
            <a:r>
              <a:rPr lang="en-US" sz="2800" dirty="0">
                <a:sym typeface="Wingdings" panose="05000000000000000000" pitchFamily="2" charset="2"/>
              </a:rPr>
              <a:t>  </a:t>
            </a:r>
            <a:r>
              <a:rPr lang="en-US" sz="2800" dirty="0"/>
              <a:t>pseudonym</a:t>
            </a:r>
          </a:p>
          <a:p>
            <a:pPr marL="0" indent="0" eaLnBrk="1" fontAlgn="auto" hangingPunct="1">
              <a:spcAft>
                <a:spcPts val="0"/>
              </a:spcAft>
              <a:buFont typeface="Arial" pitchFamily="34" charset="0"/>
              <a:buNone/>
              <a:defRPr/>
            </a:pPr>
            <a:r>
              <a:rPr lang="en-US" sz="2800" dirty="0"/>
              <a:t>	</a:t>
            </a:r>
            <a:r>
              <a:rPr lang="en-US" sz="2800" dirty="0">
                <a:sym typeface="Wingdings" panose="05000000000000000000" pitchFamily="2" charset="2"/>
              </a:rPr>
              <a:t>  </a:t>
            </a:r>
            <a:r>
              <a:rPr lang="en-US" sz="2800" dirty="0"/>
              <a:t>title of nobility</a:t>
            </a:r>
          </a:p>
          <a:p>
            <a:pPr marL="0" indent="0" eaLnBrk="1" fontAlgn="auto" hangingPunct="1">
              <a:spcAft>
                <a:spcPts val="0"/>
              </a:spcAft>
              <a:buFont typeface="Arial" pitchFamily="34" charset="0"/>
              <a:buNone/>
              <a:defRPr/>
            </a:pPr>
            <a:r>
              <a:rPr lang="en-US" sz="2800" dirty="0"/>
              <a:t>	</a:t>
            </a:r>
            <a:r>
              <a:rPr lang="en-US" sz="2800" dirty="0">
                <a:sym typeface="Wingdings" panose="05000000000000000000" pitchFamily="2" charset="2"/>
              </a:rPr>
              <a:t>  </a:t>
            </a:r>
            <a:r>
              <a:rPr lang="en-US" sz="2800" dirty="0"/>
              <a:t>nickname</a:t>
            </a:r>
          </a:p>
          <a:p>
            <a:pPr marL="0" indent="0" eaLnBrk="1" fontAlgn="auto" hangingPunct="1">
              <a:spcAft>
                <a:spcPts val="0"/>
              </a:spcAft>
              <a:buFont typeface="Arial" pitchFamily="34" charset="0"/>
              <a:buNone/>
              <a:defRPr/>
            </a:pPr>
            <a:r>
              <a:rPr lang="en-US" sz="2800" dirty="0"/>
              <a:t>	</a:t>
            </a:r>
            <a:r>
              <a:rPr lang="en-US" sz="2800" dirty="0">
                <a:sym typeface="Wingdings" panose="05000000000000000000" pitchFamily="2" charset="2"/>
              </a:rPr>
              <a:t>  </a:t>
            </a:r>
            <a:r>
              <a:rPr lang="en-US" sz="2800" dirty="0"/>
              <a:t>initials</a:t>
            </a:r>
          </a:p>
          <a:p>
            <a:pPr marL="0" indent="0" eaLnBrk="1" fontAlgn="auto" hangingPunct="1">
              <a:spcAft>
                <a:spcPts val="0"/>
              </a:spcAft>
              <a:buFont typeface="Arial" pitchFamily="34" charset="0"/>
              <a:buNone/>
              <a:defRPr/>
            </a:pPr>
            <a:r>
              <a:rPr lang="en-US" sz="2800" dirty="0"/>
              <a:t>	</a:t>
            </a:r>
            <a:r>
              <a:rPr lang="en-US" sz="2800" dirty="0">
                <a:sym typeface="Wingdings" panose="05000000000000000000" pitchFamily="2" charset="2"/>
              </a:rPr>
              <a:t>  </a:t>
            </a:r>
            <a:r>
              <a:rPr lang="en-US" sz="2800" dirty="0"/>
              <a:t>other appellation</a:t>
            </a:r>
          </a:p>
        </p:txBody>
      </p:sp>
      <p:sp>
        <p:nvSpPr>
          <p:cNvPr id="52227" name="Text Placeholder 3"/>
          <p:cNvSpPr>
            <a:spLocks noGrp="1"/>
          </p:cNvSpPr>
          <p:nvPr>
            <p:ph type="body" sz="half" idx="2"/>
          </p:nvPr>
        </p:nvSpPr>
        <p:spPr>
          <a:xfrm>
            <a:off x="457200" y="1435100"/>
            <a:ext cx="3581400" cy="4691063"/>
          </a:xfrm>
        </p:spPr>
        <p:txBody>
          <a:bodyPr/>
          <a:lstStyle/>
          <a:p>
            <a:pPr eaLnBrk="1" hangingPunct="1"/>
            <a:r>
              <a:rPr lang="en-US" sz="3200" b="1"/>
              <a:t>Duke of Wellington </a:t>
            </a:r>
            <a:r>
              <a:rPr lang="en-US" sz="2800"/>
              <a:t>[</a:t>
            </a:r>
            <a:r>
              <a:rPr lang="en-US" sz="2800" b="1">
                <a:solidFill>
                  <a:srgbClr val="FF0000"/>
                </a:solidFill>
              </a:rPr>
              <a:t>not</a:t>
            </a:r>
            <a:r>
              <a:rPr lang="en-US" sz="2800"/>
              <a:t> Arthur Wellesley]</a:t>
            </a:r>
          </a:p>
          <a:p>
            <a:pPr eaLnBrk="1" hangingPunct="1"/>
            <a:endParaRPr lang="en-US" sz="2800"/>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r>
              <a:rPr lang="en-US" sz="2800">
                <a:solidFill>
                  <a:srgbClr val="000000"/>
                </a:solidFill>
              </a:rPr>
              <a:t>In 1814 Wellesley was granted the title, </a:t>
            </a:r>
            <a:r>
              <a:rPr lang="en-US" sz="2800">
                <a:solidFill>
                  <a:schemeClr val="hlink"/>
                </a:solidFill>
              </a:rPr>
              <a:t>Duke of Wellington</a:t>
            </a:r>
            <a:r>
              <a:rPr lang="en-US" sz="2800">
                <a:solidFill>
                  <a:schemeClr val="hlink"/>
                </a:solidFill>
                <a:latin typeface="Arial" charset="0"/>
              </a:rPr>
              <a:t> </a:t>
            </a:r>
            <a:endParaRPr lang="en-US" sz="2800">
              <a:solidFill>
                <a:schemeClr val="hlink"/>
              </a:solidFill>
            </a:endParaRPr>
          </a:p>
          <a:p>
            <a:pPr eaLnBrk="1" hangingPunct="1"/>
            <a:endParaRPr lang="en-US"/>
          </a:p>
        </p:txBody>
      </p:sp>
      <p:pic>
        <p:nvPicPr>
          <p:cNvPr id="52228" name="Picture 16" descr="wellingtona"/>
          <p:cNvPicPr>
            <a:picLocks noChangeAspect="1" noChangeArrowheads="1"/>
          </p:cNvPicPr>
          <p:nvPr/>
        </p:nvPicPr>
        <p:blipFill>
          <a:blip r:embed="rId3"/>
          <a:srcRect/>
          <a:stretch>
            <a:fillRect/>
          </a:stretch>
        </p:blipFill>
        <p:spPr bwMode="auto">
          <a:xfrm>
            <a:off x="1074738" y="2667000"/>
            <a:ext cx="1981200" cy="1231900"/>
          </a:xfrm>
          <a:prstGeom prst="rect">
            <a:avLst/>
          </a:prstGeom>
          <a:noFill/>
          <a:ln w="76200">
            <a:solidFill>
              <a:srgbClr val="000000"/>
            </a:solidFill>
            <a:miter lim="800000"/>
            <a:headEnd/>
            <a:tailEnd/>
          </a:ln>
        </p:spPr>
      </p:pic>
      <p:sp>
        <p:nvSpPr>
          <p:cNvPr id="6" name="Slide Number Placeholder 5"/>
          <p:cNvSpPr>
            <a:spLocks noGrp="1"/>
          </p:cNvSpPr>
          <p:nvPr>
            <p:ph type="sldNum" sz="quarter" idx="12"/>
          </p:nvPr>
        </p:nvSpPr>
        <p:spPr/>
        <p:txBody>
          <a:bodyPr/>
          <a:lstStyle/>
          <a:p>
            <a:pPr>
              <a:defRPr/>
            </a:pPr>
            <a:fld id="{D7652DCD-670A-41EA-A9E2-502E68D4FEE0}" type="slidenum">
              <a:rPr lang="en-US"/>
              <a:pPr>
                <a:defRPr/>
              </a:pPr>
              <a:t>21</a:t>
            </a:fld>
            <a:endParaRPr lang="en-US" dirty="0"/>
          </a:p>
        </p:txBody>
      </p:sp>
      <p:sp>
        <p:nvSpPr>
          <p:cNvPr id="8" name="Footer Placeholder 7"/>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457200" y="273050"/>
            <a:ext cx="8001000" cy="1162050"/>
          </a:xfrm>
        </p:spPr>
        <p:txBody>
          <a:bodyPr/>
          <a:lstStyle/>
          <a:p>
            <a:pPr algn="ctr" eaLnBrk="1" hangingPunct="1"/>
            <a:r>
              <a:rPr lang="en-US" sz="4000" b="0"/>
              <a:t>Choosing the Preferred Name for Persons</a:t>
            </a:r>
          </a:p>
        </p:txBody>
      </p:sp>
      <p:sp>
        <p:nvSpPr>
          <p:cNvPr id="3" name="Content Placeholder 2"/>
          <p:cNvSpPr>
            <a:spLocks noGrp="1"/>
          </p:cNvSpPr>
          <p:nvPr>
            <p:ph idx="1"/>
          </p:nvPr>
        </p:nvSpPr>
        <p:spPr>
          <a:xfrm>
            <a:off x="4419600" y="1447800"/>
            <a:ext cx="4357688" cy="4787900"/>
          </a:xfrm>
        </p:spPr>
        <p:txBody>
          <a:bodyPr rtlCol="0">
            <a:noAutofit/>
          </a:bodyPr>
          <a:lstStyle/>
          <a:p>
            <a:pPr eaLnBrk="1" fontAlgn="auto" hangingPunct="1">
              <a:spcAft>
                <a:spcPts val="0"/>
              </a:spcAft>
              <a:buFont typeface="Arial" pitchFamily="34" charset="0"/>
              <a:buChar char="•"/>
              <a:defRPr/>
            </a:pPr>
            <a:r>
              <a:rPr lang="en-US" sz="2800"/>
              <a:t>Words indicating relationship (Jr., III, etc.) are considered part of the preferred name in RDA if commonly found with the name (9.2.2.9.5)</a:t>
            </a:r>
          </a:p>
          <a:p>
            <a:pPr marL="0" indent="0" eaLnBrk="1" fontAlgn="auto" hangingPunct="1">
              <a:spcAft>
                <a:spcPts val="0"/>
              </a:spcAft>
              <a:buNone/>
              <a:defRPr/>
            </a:pPr>
            <a:endParaRPr lang="en-US" sz="2800"/>
          </a:p>
          <a:p>
            <a:pPr marL="0" indent="0" eaLnBrk="1" fontAlgn="auto" hangingPunct="1">
              <a:spcAft>
                <a:spcPts val="0"/>
              </a:spcAft>
              <a:buNone/>
              <a:defRPr/>
            </a:pPr>
            <a:r>
              <a:rPr lang="en-US" sz="2800"/>
              <a:t>Preferred name: </a:t>
            </a:r>
          </a:p>
          <a:p>
            <a:pPr marL="0" indent="0" algn="ctr" eaLnBrk="1" fontAlgn="auto" hangingPunct="1">
              <a:spcAft>
                <a:spcPts val="0"/>
              </a:spcAft>
              <a:buNone/>
              <a:defRPr/>
            </a:pPr>
            <a:r>
              <a:rPr lang="en-US" sz="2800"/>
              <a:t>King, Martin Luther, Jr.</a:t>
            </a:r>
            <a:endParaRPr lang="en-US" sz="2800" dirty="0"/>
          </a:p>
        </p:txBody>
      </p:sp>
      <p:sp>
        <p:nvSpPr>
          <p:cNvPr id="6" name="Slide Number Placeholder 5"/>
          <p:cNvSpPr>
            <a:spLocks noGrp="1"/>
          </p:cNvSpPr>
          <p:nvPr>
            <p:ph type="sldNum" sz="quarter" idx="12"/>
          </p:nvPr>
        </p:nvSpPr>
        <p:spPr/>
        <p:txBody>
          <a:bodyPr/>
          <a:lstStyle/>
          <a:p>
            <a:pPr>
              <a:defRPr/>
            </a:pPr>
            <a:fld id="{D7652DCD-670A-41EA-A9E2-502E68D4FEE0}" type="slidenum">
              <a:rPr lang="en-US"/>
              <a:pPr>
                <a:defRPr/>
              </a:pPr>
              <a:t>22</a:t>
            </a:fld>
            <a:endParaRPr lang="en-US" dirty="0"/>
          </a:p>
        </p:txBody>
      </p:sp>
      <p:sp>
        <p:nvSpPr>
          <p:cNvPr id="8" name="Footer Placeholder 7"/>
          <p:cNvSpPr>
            <a:spLocks noGrp="1"/>
          </p:cNvSpPr>
          <p:nvPr>
            <p:ph type="ftr" sz="quarter" idx="11"/>
          </p:nvPr>
        </p:nvSpPr>
        <p:spPr/>
        <p:txBody>
          <a:bodyPr/>
          <a:lstStyle/>
          <a:p>
            <a:pPr>
              <a:defRPr/>
            </a:pPr>
            <a:r>
              <a:rPr lang="en-US"/>
              <a:t>Module 2. Describing Persons</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600200"/>
            <a:ext cx="3962400" cy="4467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003971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lstStyle/>
          <a:p>
            <a:pPr eaLnBrk="1" hangingPunct="1"/>
            <a:r>
              <a:rPr lang="en-US" dirty="0"/>
              <a:t>Preferred Name: </a:t>
            </a:r>
            <a:r>
              <a:rPr lang="en-US" dirty="0">
                <a:solidFill>
                  <a:srgbClr val="7030A0"/>
                </a:solidFill>
              </a:rPr>
              <a:t>Exercise 1</a:t>
            </a:r>
          </a:p>
        </p:txBody>
      </p:sp>
      <p:pic>
        <p:nvPicPr>
          <p:cNvPr id="54274" name="Content Placeholder 4"/>
          <p:cNvPicPr>
            <a:picLocks noGrp="1" noChangeAspect="1"/>
          </p:cNvPicPr>
          <p:nvPr>
            <p:ph idx="1"/>
          </p:nvPr>
        </p:nvPicPr>
        <p:blipFill>
          <a:blip r:embed="rId3"/>
          <a:srcRect/>
          <a:stretch>
            <a:fillRect/>
          </a:stretch>
        </p:blipFill>
        <p:spPr>
          <a:xfrm>
            <a:off x="2114550" y="1676400"/>
            <a:ext cx="2457450" cy="4432300"/>
          </a:xfrm>
        </p:spPr>
      </p:pic>
      <p:pic>
        <p:nvPicPr>
          <p:cNvPr id="54275" name="Picture 5"/>
          <p:cNvPicPr>
            <a:picLocks noChangeAspect="1"/>
          </p:cNvPicPr>
          <p:nvPr/>
        </p:nvPicPr>
        <p:blipFill>
          <a:blip r:embed="rId4"/>
          <a:srcRect/>
          <a:stretch>
            <a:fillRect/>
          </a:stretch>
        </p:blipFill>
        <p:spPr bwMode="auto">
          <a:xfrm>
            <a:off x="4495800" y="2060575"/>
            <a:ext cx="2657475" cy="4291013"/>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pPr>
              <a:defRPr/>
            </a:pPr>
            <a:fld id="{B2A23666-75F8-4C31-B120-EABC73223E7F}" type="slidenum">
              <a:rPr lang="en-US"/>
              <a:pPr>
                <a:defRPr/>
              </a:pPr>
              <a:t>23</a:t>
            </a:fld>
            <a:endParaRPr lang="en-US" dirty="0"/>
          </a:p>
        </p:txBody>
      </p:sp>
      <p:sp>
        <p:nvSpPr>
          <p:cNvPr id="7" name="Footer Placeholder 6"/>
          <p:cNvSpPr>
            <a:spLocks noGrp="1"/>
          </p:cNvSpPr>
          <p:nvPr>
            <p:ph type="ftr" sz="quarter" idx="11"/>
          </p:nvPr>
        </p:nvSpPr>
        <p:spPr/>
        <p:txBody>
          <a:bodyPr/>
          <a:lstStyle/>
          <a:p>
            <a:pPr>
              <a:defRPr/>
            </a:pPr>
            <a:r>
              <a:rPr lang="en-US"/>
              <a:t>Module 2. Describing Persons</a:t>
            </a:r>
            <a:endParaRPr lang="en-US" dirty="0"/>
          </a:p>
        </p:txBody>
      </p:sp>
      <p:sp>
        <p:nvSpPr>
          <p:cNvPr id="2" name="TextBox 1">
            <a:extLst>
              <a:ext uri="{FF2B5EF4-FFF2-40B4-BE49-F238E27FC236}">
                <a16:creationId xmlns:a16="http://schemas.microsoft.com/office/drawing/2014/main" id="{6DCCE54B-1EBA-4B75-8007-0EDCDC0DE4FF}"/>
              </a:ext>
            </a:extLst>
          </p:cNvPr>
          <p:cNvSpPr txBox="1"/>
          <p:nvPr/>
        </p:nvSpPr>
        <p:spPr>
          <a:xfrm>
            <a:off x="2995078" y="5799971"/>
            <a:ext cx="762000" cy="276999"/>
          </a:xfrm>
          <a:prstGeom prst="rect">
            <a:avLst/>
          </a:prstGeom>
          <a:noFill/>
        </p:spPr>
        <p:txBody>
          <a:bodyPr wrap="square" rtlCol="0">
            <a:spAutoFit/>
          </a:bodyPr>
          <a:lstStyle/>
          <a:p>
            <a:r>
              <a:rPr lang="en-US" sz="1200" dirty="0"/>
              <a:t>1957</a:t>
            </a:r>
          </a:p>
        </p:txBody>
      </p:sp>
      <p:sp>
        <p:nvSpPr>
          <p:cNvPr id="8" name="TextBox 7">
            <a:extLst>
              <a:ext uri="{FF2B5EF4-FFF2-40B4-BE49-F238E27FC236}">
                <a16:creationId xmlns:a16="http://schemas.microsoft.com/office/drawing/2014/main" id="{FC6CE904-C93D-43A9-AD91-B08C30626D70}"/>
              </a:ext>
            </a:extLst>
          </p:cNvPr>
          <p:cNvSpPr txBox="1"/>
          <p:nvPr/>
        </p:nvSpPr>
        <p:spPr>
          <a:xfrm>
            <a:off x="5591175" y="5938471"/>
            <a:ext cx="542925" cy="276999"/>
          </a:xfrm>
          <a:prstGeom prst="rect">
            <a:avLst/>
          </a:prstGeom>
          <a:solidFill>
            <a:schemeClr val="bg1"/>
          </a:solidFill>
        </p:spPr>
        <p:txBody>
          <a:bodyPr wrap="square" rtlCol="0">
            <a:spAutoFit/>
          </a:bodyPr>
          <a:lstStyle/>
          <a:p>
            <a:r>
              <a:rPr lang="en-US" sz="1200" dirty="0"/>
              <a:t>2003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Recording the Preferred Name </a:t>
            </a:r>
            <a:br>
              <a:rPr lang="en-US" dirty="0"/>
            </a:br>
            <a:r>
              <a:rPr lang="en-US" dirty="0"/>
              <a:t>(RDA 9.2.2.4)</a:t>
            </a:r>
          </a:p>
        </p:txBody>
      </p:sp>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Char char="•"/>
              <a:defRPr/>
            </a:pPr>
            <a:r>
              <a:rPr lang="en-US" dirty="0"/>
              <a:t>If the name consists of several parts, record as the first element that part of the name under which the person would normally be listed in authoritative alphabetic lists in his or her language or country of residence or activity, followed by other parts of the name.</a:t>
            </a:r>
          </a:p>
          <a:p>
            <a:pPr marL="0" indent="0" eaLnBrk="1" fontAlgn="auto" hangingPunct="1">
              <a:spcAft>
                <a:spcPts val="0"/>
              </a:spcAft>
              <a:buFont typeface="Arial" pitchFamily="34" charset="0"/>
              <a:buNone/>
              <a:defRPr/>
            </a:pPr>
            <a:r>
              <a:rPr lang="en-US" i="1" dirty="0">
                <a:solidFill>
                  <a:srgbClr val="00B050"/>
                </a:solidFill>
              </a:rPr>
              <a:t>Exception</a:t>
            </a:r>
          </a:p>
          <a:p>
            <a:pPr eaLnBrk="1" fontAlgn="auto" hangingPunct="1">
              <a:spcAft>
                <a:spcPts val="0"/>
              </a:spcAft>
              <a:buFont typeface="Arial" pitchFamily="34" charset="0"/>
              <a:buChar char="•"/>
              <a:defRPr/>
            </a:pPr>
            <a:r>
              <a:rPr lang="en-US" dirty="0"/>
              <a:t>If a person's preference is known to be different from the normal usage, follow that preference in selecting the part of the name to be recorded as the first element.</a:t>
            </a:r>
          </a:p>
          <a:p>
            <a:pPr marL="0" indent="0" eaLnBrk="1" fontAlgn="auto" hangingPunct="1">
              <a:spcAft>
                <a:spcPts val="0"/>
              </a:spcAft>
              <a:buFont typeface="Arial" pitchFamily="34" charset="0"/>
              <a:buNone/>
              <a:defRPr/>
            </a:pPr>
            <a:endParaRPr lang="en-US" dirty="0"/>
          </a:p>
        </p:txBody>
      </p:sp>
      <p:sp>
        <p:nvSpPr>
          <p:cNvPr id="4" name="Slide Number Placeholder 3"/>
          <p:cNvSpPr>
            <a:spLocks noGrp="1"/>
          </p:cNvSpPr>
          <p:nvPr>
            <p:ph type="sldNum" sz="quarter" idx="12"/>
          </p:nvPr>
        </p:nvSpPr>
        <p:spPr/>
        <p:txBody>
          <a:bodyPr/>
          <a:lstStyle/>
          <a:p>
            <a:pPr>
              <a:defRPr/>
            </a:pPr>
            <a:fld id="{94E19D70-8DA0-4B67-BB2E-9EF5048E4E05}" type="slidenum">
              <a:rPr lang="en-US"/>
              <a:pPr>
                <a:defRPr/>
              </a:pPr>
              <a:t>24</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Different Forms of the Same Name (RDA 9.2.2.5)</a:t>
            </a:r>
          </a:p>
        </p:txBody>
      </p:sp>
      <p:sp>
        <p:nvSpPr>
          <p:cNvPr id="58370" name="Content Placeholder 2"/>
          <p:cNvSpPr>
            <a:spLocks noGrp="1"/>
          </p:cNvSpPr>
          <p:nvPr>
            <p:ph idx="1"/>
          </p:nvPr>
        </p:nvSpPr>
        <p:spPr/>
        <p:txBody>
          <a:bodyPr/>
          <a:lstStyle/>
          <a:p>
            <a:pPr eaLnBrk="1" hangingPunct="1"/>
            <a:r>
              <a:rPr lang="en-US" dirty="0"/>
              <a:t>Fullness (RDA 9.2.2.5.1) </a:t>
            </a:r>
          </a:p>
          <a:p>
            <a:pPr lvl="1" eaLnBrk="1" hangingPunct="1">
              <a:buFont typeface="Wingdings" panose="05000000000000000000" pitchFamily="2" charset="2"/>
              <a:buChar char="s"/>
            </a:pPr>
            <a:r>
              <a:rPr lang="en-US" dirty="0">
                <a:sym typeface="Wingdings" pitchFamily="2" charset="2"/>
              </a:rPr>
              <a:t>C</a:t>
            </a:r>
            <a:r>
              <a:rPr lang="en-US" dirty="0"/>
              <a:t>hoose the most commonly found form as the preferred name</a:t>
            </a:r>
          </a:p>
          <a:p>
            <a:pPr lvl="1" eaLnBrk="1" hangingPunct="1">
              <a:buFont typeface="Wingdings" panose="05000000000000000000" pitchFamily="2" charset="2"/>
              <a:buChar char="s"/>
            </a:pPr>
            <a:r>
              <a:rPr lang="en-US" dirty="0">
                <a:sym typeface="Wingdings" pitchFamily="2" charset="2"/>
              </a:rPr>
              <a:t>I</a:t>
            </a:r>
            <a:r>
              <a:rPr lang="en-US" dirty="0"/>
              <a:t>f no predominant form, choose the latest form as the preferred name</a:t>
            </a:r>
          </a:p>
          <a:p>
            <a:pPr lvl="1" eaLnBrk="1" hangingPunct="1">
              <a:buFont typeface="Wingdings" panose="05000000000000000000" pitchFamily="2" charset="2"/>
              <a:buChar char="s"/>
            </a:pPr>
            <a:r>
              <a:rPr lang="en-US" dirty="0"/>
              <a:t>In case of doubt about which is latest form, choose the fuller or fullest form</a:t>
            </a:r>
          </a:p>
          <a:p>
            <a:pPr lvl="1" eaLnBrk="1" hangingPunct="1">
              <a:buFont typeface="Wingdings" panose="05000000000000000000" pitchFamily="2" charset="2"/>
              <a:buChar char="s"/>
            </a:pPr>
            <a:r>
              <a:rPr lang="en-US" dirty="0">
                <a:sym typeface="Wingdings" pitchFamily="2" charset="2"/>
              </a:rPr>
              <a:t>R</a:t>
            </a:r>
            <a:r>
              <a:rPr lang="en-US" dirty="0"/>
              <a:t>ecord the other forms as variant names - optional (MARC field 400)</a:t>
            </a:r>
          </a:p>
        </p:txBody>
      </p:sp>
      <p:sp>
        <p:nvSpPr>
          <p:cNvPr id="4" name="Slide Number Placeholder 3"/>
          <p:cNvSpPr>
            <a:spLocks noGrp="1"/>
          </p:cNvSpPr>
          <p:nvPr>
            <p:ph type="sldNum" sz="quarter" idx="12"/>
          </p:nvPr>
        </p:nvSpPr>
        <p:spPr/>
        <p:txBody>
          <a:bodyPr/>
          <a:lstStyle/>
          <a:p>
            <a:pPr>
              <a:defRPr/>
            </a:pPr>
            <a:fld id="{2C516266-1187-4C87-BE10-D84DA38E1F9A}" type="slidenum">
              <a:rPr lang="en-US"/>
              <a:pPr>
                <a:defRPr/>
              </a:pPr>
              <a:t>25</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Different Forms: Language  </a:t>
            </a:r>
            <a:br>
              <a:rPr lang="en-US" dirty="0"/>
            </a:br>
            <a:r>
              <a:rPr lang="en-US" dirty="0"/>
              <a:t>(RDA 9.2.2.5.2)</a:t>
            </a:r>
          </a:p>
        </p:txBody>
      </p:sp>
      <p:sp>
        <p:nvSpPr>
          <p:cNvPr id="3" name="Content Placeholder 2"/>
          <p:cNvSpPr>
            <a:spLocks noGrp="1"/>
          </p:cNvSpPr>
          <p:nvPr>
            <p:ph idx="1"/>
          </p:nvPr>
        </p:nvSpPr>
        <p:spPr/>
        <p:txBody>
          <a:bodyPr rtlCol="0">
            <a:normAutofit fontScale="77500" lnSpcReduction="20000"/>
          </a:bodyPr>
          <a:lstStyle/>
          <a:p>
            <a:pPr eaLnBrk="1" fontAlgn="auto" hangingPunct="1">
              <a:spcAft>
                <a:spcPts val="0"/>
              </a:spcAft>
              <a:buFont typeface="Arial" pitchFamily="34" charset="0"/>
              <a:buChar char="•"/>
              <a:defRPr/>
            </a:pPr>
            <a:r>
              <a:rPr lang="en-US" dirty="0"/>
              <a:t>Choose the form in the language most commonly found in manifestations associated with the person as the preferred name</a:t>
            </a:r>
          </a:p>
          <a:p>
            <a:pPr eaLnBrk="1" fontAlgn="auto" hangingPunct="1">
              <a:spcAft>
                <a:spcPts val="0"/>
              </a:spcAft>
              <a:buFont typeface="Arial" pitchFamily="34" charset="0"/>
              <a:buChar char="•"/>
              <a:defRPr/>
            </a:pPr>
            <a:r>
              <a:rPr lang="en-US" dirty="0"/>
              <a:t>Record the other forms as variant names (MARC field 400)</a:t>
            </a:r>
          </a:p>
          <a:p>
            <a:pPr marL="0" indent="0" eaLnBrk="1" fontAlgn="auto" hangingPunct="1">
              <a:spcAft>
                <a:spcPts val="0"/>
              </a:spcAft>
              <a:buFont typeface="Arial" pitchFamily="34" charset="0"/>
              <a:buNone/>
              <a:defRPr/>
            </a:pPr>
            <a:r>
              <a:rPr lang="en-US" dirty="0"/>
              <a:t>    </a:t>
            </a:r>
          </a:p>
          <a:p>
            <a:pPr marL="0" indent="0" eaLnBrk="1" fontAlgn="auto" hangingPunct="1">
              <a:spcAft>
                <a:spcPts val="0"/>
              </a:spcAft>
              <a:buFont typeface="Arial" pitchFamily="34" charset="0"/>
              <a:buNone/>
              <a:defRPr/>
            </a:pPr>
            <a:r>
              <a:rPr lang="en-US" i="1" dirty="0">
                <a:solidFill>
                  <a:srgbClr val="00B050"/>
                </a:solidFill>
              </a:rPr>
              <a:t>Exceptions</a:t>
            </a:r>
          </a:p>
          <a:p>
            <a:pPr eaLnBrk="1" fontAlgn="auto" hangingPunct="1">
              <a:spcAft>
                <a:spcPts val="0"/>
              </a:spcAft>
              <a:buFont typeface="Arial" pitchFamily="34" charset="0"/>
              <a:buChar char="•"/>
              <a:defRPr/>
            </a:pPr>
            <a:r>
              <a:rPr lang="en-US" dirty="0"/>
              <a:t>Greek or Latin - choose the form most commonly found in reference sources</a:t>
            </a:r>
          </a:p>
          <a:p>
            <a:pPr eaLnBrk="1" fontAlgn="auto" hangingPunct="1">
              <a:spcAft>
                <a:spcPts val="0"/>
              </a:spcAft>
              <a:buFont typeface="Arial" pitchFamily="34" charset="0"/>
              <a:buChar char="•"/>
              <a:defRPr/>
            </a:pPr>
            <a:r>
              <a:rPr lang="en-US" dirty="0">
                <a:sym typeface="Wingdings" panose="05000000000000000000" pitchFamily="2" charset="2"/>
              </a:rPr>
              <a:t>G</a:t>
            </a:r>
            <a:r>
              <a:rPr lang="en-US" dirty="0"/>
              <a:t>iven name - choose the well-established form of name in reference sources in the language preferred by the agency creating the data</a:t>
            </a:r>
          </a:p>
          <a:p>
            <a:pPr marL="0" indent="0" eaLnBrk="1" fontAlgn="auto" hangingPunct="1">
              <a:spcAft>
                <a:spcPts val="0"/>
              </a:spcAft>
              <a:buFont typeface="Arial" pitchFamily="34" charset="0"/>
              <a:buNone/>
              <a:defRPr/>
            </a:pPr>
            <a:r>
              <a:rPr lang="en-US" i="1" dirty="0">
                <a:solidFill>
                  <a:srgbClr val="00B050"/>
                </a:solidFill>
              </a:rPr>
              <a:t>	</a:t>
            </a:r>
            <a:endParaRPr lang="en-US" dirty="0"/>
          </a:p>
          <a:p>
            <a:pPr eaLnBrk="1" fontAlgn="auto" hangingPunct="1">
              <a:spcAft>
                <a:spcPts val="0"/>
              </a:spcAft>
              <a:buFont typeface="Arial" pitchFamily="34" charset="0"/>
              <a:buChar char="•"/>
              <a:defRPr/>
            </a:pPr>
            <a:endParaRPr lang="en-US" dirty="0"/>
          </a:p>
        </p:txBody>
      </p:sp>
      <p:sp>
        <p:nvSpPr>
          <p:cNvPr id="4" name="Slide Number Placeholder 3"/>
          <p:cNvSpPr>
            <a:spLocks noGrp="1"/>
          </p:cNvSpPr>
          <p:nvPr>
            <p:ph type="sldNum" sz="quarter" idx="12"/>
          </p:nvPr>
        </p:nvSpPr>
        <p:spPr/>
        <p:txBody>
          <a:bodyPr/>
          <a:lstStyle/>
          <a:p>
            <a:pPr>
              <a:defRPr/>
            </a:pPr>
            <a:fld id="{934AD5FD-A708-4129-9062-40BCDF5BAB9C}" type="slidenum">
              <a:rPr lang="en-US"/>
              <a:pPr>
                <a:defRPr/>
              </a:pPr>
              <a:t>26</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Different Forms: Language </a:t>
            </a:r>
            <a:br>
              <a:rPr lang="en-US" dirty="0"/>
            </a:br>
            <a:r>
              <a:rPr lang="en-US" dirty="0"/>
              <a:t>Given Name</a:t>
            </a:r>
          </a:p>
        </p:txBody>
      </p:sp>
      <p:pic>
        <p:nvPicPr>
          <p:cNvPr id="62466" name="Picture 2"/>
          <p:cNvPicPr>
            <a:picLocks noGrp="1" noChangeAspect="1" noChangeArrowheads="1"/>
          </p:cNvPicPr>
          <p:nvPr>
            <p:ph idx="1"/>
          </p:nvPr>
        </p:nvPicPr>
        <p:blipFill>
          <a:blip r:embed="rId3"/>
          <a:srcRect l="4314" t="9715" r="9106" b="5054"/>
          <a:stretch>
            <a:fillRect/>
          </a:stretch>
        </p:blipFill>
        <p:spPr>
          <a:xfrm>
            <a:off x="1066800" y="1676400"/>
            <a:ext cx="7010400" cy="4191000"/>
          </a:xfrm>
        </p:spPr>
      </p:pic>
      <p:sp>
        <p:nvSpPr>
          <p:cNvPr id="3" name="Slide Number Placeholder 2"/>
          <p:cNvSpPr>
            <a:spLocks noGrp="1"/>
          </p:cNvSpPr>
          <p:nvPr>
            <p:ph type="sldNum" sz="quarter" idx="12"/>
          </p:nvPr>
        </p:nvSpPr>
        <p:spPr/>
        <p:txBody>
          <a:bodyPr/>
          <a:lstStyle/>
          <a:p>
            <a:pPr>
              <a:defRPr/>
            </a:pPr>
            <a:fld id="{7DB18807-BAEE-4987-A200-F831F259CC0D}" type="slidenum">
              <a:rPr lang="en-US"/>
              <a:pPr>
                <a:defRPr/>
              </a:pPr>
              <a:t>27</a:t>
            </a:fld>
            <a:endParaRPr lang="en-US" dirty="0"/>
          </a:p>
        </p:txBody>
      </p:sp>
      <p:sp>
        <p:nvSpPr>
          <p:cNvPr id="7" name="Footer Placeholder 6"/>
          <p:cNvSpPr>
            <a:spLocks noGrp="1"/>
          </p:cNvSpPr>
          <p:nvPr>
            <p:ph type="ftr" sz="quarter" idx="11"/>
          </p:nvPr>
        </p:nvSpPr>
        <p:spPr/>
        <p:txBody>
          <a:bodyPr/>
          <a:lstStyle/>
          <a:p>
            <a:pPr>
              <a:defRPr/>
            </a:pPr>
            <a:r>
              <a:rPr lang="en-US"/>
              <a:t>Module 2. Describing Persons</a:t>
            </a:r>
            <a:endParaRPr lang="en-US" dirty="0"/>
          </a:p>
        </p:txBody>
      </p:sp>
      <p:sp>
        <p:nvSpPr>
          <p:cNvPr id="11" name="Rounded Rectangle 10"/>
          <p:cNvSpPr/>
          <p:nvPr/>
        </p:nvSpPr>
        <p:spPr>
          <a:xfrm>
            <a:off x="1905000" y="2286000"/>
            <a:ext cx="1143000" cy="2286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ounded Rectangle 13"/>
          <p:cNvSpPr/>
          <p:nvPr/>
        </p:nvSpPr>
        <p:spPr>
          <a:xfrm>
            <a:off x="1905000" y="3429000"/>
            <a:ext cx="1295400" cy="2438400"/>
          </a:xfrm>
          <a:prstGeom prst="round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Different Forms: Non-preferred Script (RDA 9.2.2.5.3)</a:t>
            </a:r>
          </a:p>
        </p:txBody>
      </p:sp>
      <p:sp>
        <p:nvSpPr>
          <p:cNvPr id="64514" name="Content Placeholder 2"/>
          <p:cNvSpPr>
            <a:spLocks noGrp="1"/>
          </p:cNvSpPr>
          <p:nvPr>
            <p:ph idx="1"/>
          </p:nvPr>
        </p:nvSpPr>
        <p:spPr/>
        <p:txBody>
          <a:bodyPr/>
          <a:lstStyle/>
          <a:p>
            <a:pPr eaLnBrk="1" hangingPunct="1"/>
            <a:r>
              <a:rPr lang="en-US" dirty="0"/>
              <a:t>Authorized access points recorded in the Latin script</a:t>
            </a:r>
          </a:p>
          <a:p>
            <a:pPr eaLnBrk="1" hangingPunct="1"/>
            <a:r>
              <a:rPr lang="en-US" dirty="0"/>
              <a:t>Follow the ALA-LC Romanization Tables: Transliteration Schemes for Non-Roman Scripts, as needed</a:t>
            </a:r>
          </a:p>
          <a:p>
            <a:pPr eaLnBrk="1" hangingPunct="1"/>
            <a:r>
              <a:rPr lang="en-US" dirty="0"/>
              <a:t>Non-Latin script forms may be recorded as variant names (MARC field 400)</a:t>
            </a:r>
          </a:p>
        </p:txBody>
      </p:sp>
      <p:sp>
        <p:nvSpPr>
          <p:cNvPr id="4" name="Slide Number Placeholder 3"/>
          <p:cNvSpPr>
            <a:spLocks noGrp="1"/>
          </p:cNvSpPr>
          <p:nvPr>
            <p:ph type="sldNum" sz="quarter" idx="12"/>
          </p:nvPr>
        </p:nvSpPr>
        <p:spPr/>
        <p:txBody>
          <a:bodyPr/>
          <a:lstStyle/>
          <a:p>
            <a:pPr>
              <a:defRPr/>
            </a:pPr>
            <a:fld id="{D07F8FFC-9B2A-41C1-801C-F62609B21703}" type="slidenum">
              <a:rPr lang="en-US"/>
              <a:pPr>
                <a:defRPr/>
              </a:pPr>
              <a:t>28</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a:t>Module 2. Describing Persons</a:t>
            </a:r>
            <a:endParaRPr lang="en-US" dirty="0"/>
          </a:p>
        </p:txBody>
      </p:sp>
      <p:sp>
        <p:nvSpPr>
          <p:cNvPr id="3" name="Slide Number Placeholder 2"/>
          <p:cNvSpPr>
            <a:spLocks noGrp="1"/>
          </p:cNvSpPr>
          <p:nvPr>
            <p:ph type="sldNum" sz="quarter" idx="12"/>
          </p:nvPr>
        </p:nvSpPr>
        <p:spPr/>
        <p:txBody>
          <a:bodyPr/>
          <a:lstStyle/>
          <a:p>
            <a:pPr>
              <a:defRPr/>
            </a:pPr>
            <a:fld id="{CC0CABF7-FBB9-4183-9659-5387018E649C}" type="slidenum">
              <a:rPr lang="en-US"/>
              <a:pPr>
                <a:defRPr/>
              </a:pPr>
              <a:t>29</a:t>
            </a:fld>
            <a:endParaRPr lang="en-US" dirty="0"/>
          </a:p>
        </p:txBody>
      </p:sp>
      <p:pic>
        <p:nvPicPr>
          <p:cNvPr id="66563" name="Picture 3"/>
          <p:cNvPicPr>
            <a:picLocks noChangeAspect="1" noChangeArrowheads="1"/>
          </p:cNvPicPr>
          <p:nvPr/>
        </p:nvPicPr>
        <p:blipFill>
          <a:blip r:embed="rId3"/>
          <a:srcRect l="6947" t="33453" r="24225" b="10793"/>
          <a:stretch>
            <a:fillRect/>
          </a:stretch>
        </p:blipFill>
        <p:spPr bwMode="auto">
          <a:xfrm>
            <a:off x="1143000" y="762000"/>
            <a:ext cx="6858000" cy="5029200"/>
          </a:xfrm>
          <a:prstGeom prst="rect">
            <a:avLst/>
          </a:prstGeom>
          <a:noFill/>
          <a:ln w="9525">
            <a:noFill/>
            <a:miter lim="800000"/>
            <a:headEnd/>
            <a:tailEnd/>
          </a:ln>
        </p:spPr>
      </p:pic>
      <p:sp>
        <p:nvSpPr>
          <p:cNvPr id="5" name="Rounded Rectangle 4"/>
          <p:cNvSpPr/>
          <p:nvPr/>
        </p:nvSpPr>
        <p:spPr>
          <a:xfrm>
            <a:off x="1981200" y="2743200"/>
            <a:ext cx="1600200" cy="68580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ounded Rectangle 5"/>
          <p:cNvSpPr/>
          <p:nvPr/>
        </p:nvSpPr>
        <p:spPr>
          <a:xfrm>
            <a:off x="1981200" y="4800600"/>
            <a:ext cx="5867400" cy="1066800"/>
          </a:xfrm>
          <a:prstGeom prst="round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p:txBody>
          <a:bodyPr/>
          <a:lstStyle/>
          <a:p>
            <a:pPr eaLnBrk="1" hangingPunct="1"/>
            <a:r>
              <a:rPr lang="en-US" sz="4000"/>
              <a:t>Change of Name (RDA 9.2.2.7)</a:t>
            </a:r>
          </a:p>
        </p:txBody>
      </p:sp>
      <p:sp>
        <p:nvSpPr>
          <p:cNvPr id="68610" name="Content Placeholder 2"/>
          <p:cNvSpPr>
            <a:spLocks noGrp="1"/>
          </p:cNvSpPr>
          <p:nvPr>
            <p:ph idx="1"/>
          </p:nvPr>
        </p:nvSpPr>
        <p:spPr/>
        <p:txBody>
          <a:bodyPr/>
          <a:lstStyle/>
          <a:p>
            <a:pPr eaLnBrk="1" hangingPunct="1"/>
            <a:r>
              <a:rPr lang="en-US" sz="3000"/>
              <a:t>Choose the latest name or form of name as the preferred name</a:t>
            </a:r>
          </a:p>
          <a:p>
            <a:pPr eaLnBrk="1" hangingPunct="1">
              <a:buFont typeface="Arial" charset="0"/>
              <a:buNone/>
            </a:pPr>
            <a:r>
              <a:rPr lang="en-US" sz="3000" i="1">
                <a:solidFill>
                  <a:srgbClr val="00B050"/>
                </a:solidFill>
              </a:rPr>
              <a:t>Exception</a:t>
            </a:r>
            <a:endParaRPr lang="en-US" sz="3000">
              <a:solidFill>
                <a:srgbClr val="00B050"/>
              </a:solidFill>
            </a:endParaRPr>
          </a:p>
          <a:p>
            <a:pPr eaLnBrk="1" hangingPunct="1"/>
            <a:r>
              <a:rPr lang="en-US" sz="3000">
                <a:sym typeface="Wingdings" pitchFamily="2" charset="2"/>
              </a:rPr>
              <a:t>C</a:t>
            </a:r>
            <a:r>
              <a:rPr lang="en-US" sz="3000"/>
              <a:t>hoose an earlier name if it is better known, e.g.,</a:t>
            </a:r>
          </a:p>
          <a:p>
            <a:pPr marL="457200" lvl="1" indent="0" eaLnBrk="1" hangingPunct="1">
              <a:buFont typeface="Arial" charset="0"/>
              <a:buNone/>
            </a:pPr>
            <a:r>
              <a:rPr lang="en-US" sz="2600"/>
              <a:t>	Caroline Kennedy</a:t>
            </a:r>
          </a:p>
          <a:p>
            <a:pPr eaLnBrk="1" hangingPunct="1">
              <a:buFont typeface="Arial" charset="0"/>
              <a:buNone/>
            </a:pPr>
            <a:r>
              <a:rPr lang="en-US" sz="3000"/>
              <a:t>	</a:t>
            </a:r>
            <a:r>
              <a:rPr lang="en-US" sz="2600" i="1"/>
              <a:t>(better known than her latest name after marriage: Caroline Kennedy Schlossberg</a:t>
            </a:r>
            <a:r>
              <a:rPr lang="en-US" sz="2600"/>
              <a:t>) </a:t>
            </a:r>
          </a:p>
          <a:p>
            <a:pPr marL="457200" lvl="1" indent="0" eaLnBrk="1" hangingPunct="1">
              <a:buFont typeface="Arial" charset="0"/>
              <a:buNone/>
            </a:pPr>
            <a:endParaRPr lang="en-US" sz="2600" i="1"/>
          </a:p>
          <a:p>
            <a:pPr marL="457200" lvl="1" indent="0" eaLnBrk="1" hangingPunct="1">
              <a:buFont typeface="Arial" charset="0"/>
              <a:buNone/>
            </a:pPr>
            <a:r>
              <a:rPr lang="en-US" sz="2600" i="1"/>
              <a:t>	</a:t>
            </a:r>
          </a:p>
          <a:p>
            <a:pPr eaLnBrk="1" hangingPunct="1">
              <a:buFont typeface="Arial" charset="0"/>
              <a:buNone/>
            </a:pPr>
            <a:endParaRPr lang="en-US" sz="3000"/>
          </a:p>
        </p:txBody>
      </p:sp>
      <p:sp>
        <p:nvSpPr>
          <p:cNvPr id="4" name="Slide Number Placeholder 3"/>
          <p:cNvSpPr>
            <a:spLocks noGrp="1"/>
          </p:cNvSpPr>
          <p:nvPr>
            <p:ph type="sldNum" sz="quarter" idx="12"/>
          </p:nvPr>
        </p:nvSpPr>
        <p:spPr/>
        <p:txBody>
          <a:bodyPr/>
          <a:lstStyle/>
          <a:p>
            <a:pPr>
              <a:defRPr/>
            </a:pPr>
            <a:fld id="{2DDA4B65-63CC-4669-A342-C95ED25A2BB1}" type="slidenum">
              <a:rPr lang="en-US"/>
              <a:pPr>
                <a:defRPr/>
              </a:pPr>
              <a:t>30</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More Than One Identity (RDA 9.2.2.8)</a:t>
            </a:r>
          </a:p>
        </p:txBody>
      </p:sp>
      <p:sp>
        <p:nvSpPr>
          <p:cNvPr id="3" name="Content Placeholder 2"/>
          <p:cNvSpPr>
            <a:spLocks noGrp="1"/>
          </p:cNvSpPr>
          <p:nvPr>
            <p:ph idx="1"/>
          </p:nvPr>
        </p:nvSpPr>
        <p:spPr>
          <a:xfrm>
            <a:off x="457200" y="1600200"/>
            <a:ext cx="8229600" cy="4756150"/>
          </a:xfrm>
        </p:spPr>
        <p:txBody>
          <a:bodyPr rtlCol="0">
            <a:normAutofit fontScale="92500" lnSpcReduction="10000"/>
          </a:bodyPr>
          <a:lstStyle/>
          <a:p>
            <a:pPr eaLnBrk="1" fontAlgn="auto" hangingPunct="1">
              <a:spcAft>
                <a:spcPts val="0"/>
              </a:spcAft>
              <a:buFont typeface="Arial" pitchFamily="34" charset="0"/>
              <a:buChar char="•"/>
              <a:defRPr/>
            </a:pPr>
            <a:r>
              <a:rPr lang="en-US" dirty="0"/>
              <a:t>Choose the name associated with each identity as the preferred name for that identity</a:t>
            </a:r>
          </a:p>
          <a:p>
            <a:pPr eaLnBrk="1" fontAlgn="auto" hangingPunct="1">
              <a:spcAft>
                <a:spcPts val="0"/>
              </a:spcAft>
              <a:buFont typeface="Arial" pitchFamily="34" charset="0"/>
              <a:buChar char="•"/>
              <a:defRPr/>
            </a:pPr>
            <a:r>
              <a:rPr lang="en-US" dirty="0"/>
              <a:t>If an individual uses only one pseudonym and does not use his or her real name, choose the pseudonym as the preferred name</a:t>
            </a:r>
          </a:p>
          <a:p>
            <a:pPr marL="457200" lvl="1" indent="0" eaLnBrk="1" fontAlgn="auto" hangingPunct="1">
              <a:spcAft>
                <a:spcPts val="0"/>
              </a:spcAft>
              <a:buFont typeface="Arial" pitchFamily="34" charset="0"/>
              <a:buNone/>
              <a:defRPr/>
            </a:pPr>
            <a:r>
              <a:rPr lang="en-US" dirty="0">
                <a:sym typeface="Wingdings" panose="05000000000000000000" pitchFamily="2" charset="2"/>
              </a:rPr>
              <a:t> R</a:t>
            </a:r>
            <a:r>
              <a:rPr lang="en-US" dirty="0"/>
              <a:t>ecord the real name as a variant (MARC field 400) </a:t>
            </a:r>
          </a:p>
          <a:p>
            <a:pPr eaLnBrk="1" fontAlgn="auto" hangingPunct="1">
              <a:spcAft>
                <a:spcPts val="0"/>
              </a:spcAft>
              <a:buFont typeface="Arial" pitchFamily="34" charset="0"/>
              <a:buChar char="•"/>
              <a:defRPr/>
            </a:pPr>
            <a:r>
              <a:rPr lang="en-US" dirty="0"/>
              <a:t>When creating NARs for a person with different identities, follow the guidelines in the DCM Z1 663 and 667 and the “FAQ – LC/PCC practice for creating NARs for persons who use pseudonyms”</a:t>
            </a:r>
          </a:p>
        </p:txBody>
      </p:sp>
      <p:sp>
        <p:nvSpPr>
          <p:cNvPr id="4" name="Slide Number Placeholder 3"/>
          <p:cNvSpPr>
            <a:spLocks noGrp="1"/>
          </p:cNvSpPr>
          <p:nvPr>
            <p:ph type="sldNum" sz="quarter" idx="12"/>
          </p:nvPr>
        </p:nvSpPr>
        <p:spPr/>
        <p:txBody>
          <a:bodyPr/>
          <a:lstStyle/>
          <a:p>
            <a:pPr>
              <a:defRPr/>
            </a:pPr>
            <a:fld id="{95B567AA-FFD4-4110-9E23-3E193D473126}" type="slidenum">
              <a:rPr lang="en-US"/>
              <a:pPr>
                <a:defRPr/>
              </a:pPr>
              <a:t>31</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Compound Surnames (RDA 9.2.2.10)</a:t>
            </a:r>
            <a:br>
              <a:rPr lang="en-US" dirty="0"/>
            </a:br>
            <a:endParaRPr lang="en-US" dirty="0"/>
          </a:p>
        </p:txBody>
      </p:sp>
      <p:sp>
        <p:nvSpPr>
          <p:cNvPr id="3" name="Content Placeholder 2"/>
          <p:cNvSpPr>
            <a:spLocks noGrp="1"/>
          </p:cNvSpPr>
          <p:nvPr>
            <p:ph idx="1"/>
          </p:nvPr>
        </p:nvSpPr>
        <p:spPr>
          <a:xfrm>
            <a:off x="457200" y="1066800"/>
            <a:ext cx="8229600" cy="5059363"/>
          </a:xfrm>
        </p:spPr>
        <p:txBody>
          <a:bodyPr rtlCol="0">
            <a:normAutofit/>
          </a:bodyPr>
          <a:lstStyle/>
          <a:p>
            <a:pPr eaLnBrk="1" fontAlgn="auto" hangingPunct="1">
              <a:spcAft>
                <a:spcPts val="0"/>
              </a:spcAft>
              <a:buFont typeface="Arial" pitchFamily="34" charset="0"/>
              <a:buChar char="•"/>
              <a:defRPr/>
            </a:pPr>
            <a:r>
              <a:rPr lang="en-US" dirty="0"/>
              <a:t>A compound surname consists of two or more proper names separated by either a space or a hyphen. </a:t>
            </a:r>
          </a:p>
          <a:p>
            <a:pPr marL="457200" lvl="1" indent="0" eaLnBrk="1" fontAlgn="auto" hangingPunct="1">
              <a:spcAft>
                <a:spcPts val="0"/>
              </a:spcAft>
              <a:buFont typeface="Arial" pitchFamily="34" charset="0"/>
              <a:buNone/>
              <a:defRPr/>
            </a:pPr>
            <a:r>
              <a:rPr lang="en-US" dirty="0">
                <a:sym typeface="Wingdings" panose="05000000000000000000" pitchFamily="2" charset="2"/>
              </a:rPr>
              <a:t> </a:t>
            </a:r>
            <a:r>
              <a:rPr lang="en-US" dirty="0"/>
              <a:t>First element determined by the established usage or the preference of the person</a:t>
            </a:r>
          </a:p>
          <a:p>
            <a:pPr lvl="1" eaLnBrk="1" fontAlgn="auto" hangingPunct="1">
              <a:spcAft>
                <a:spcPts val="0"/>
              </a:spcAft>
              <a:buFont typeface="Wingdings" panose="05000000000000000000" pitchFamily="2" charset="2"/>
              <a:buChar char="s"/>
              <a:defRPr/>
            </a:pPr>
            <a:r>
              <a:rPr lang="en-US" dirty="0"/>
              <a:t>If not known, follow IFLA’s Names of Persons service (</a:t>
            </a:r>
            <a:r>
              <a:rPr lang="en-US" dirty="0">
                <a:hlinkClick r:id="rId3"/>
              </a:rPr>
              <a:t>http://www.ifla.org/node/4953</a:t>
            </a:r>
            <a:r>
              <a:rPr lang="en-US" dirty="0"/>
              <a:t>)</a:t>
            </a:r>
          </a:p>
          <a:p>
            <a:pPr lvl="2" eaLnBrk="1" fontAlgn="auto" hangingPunct="1">
              <a:spcAft>
                <a:spcPts val="0"/>
              </a:spcAft>
              <a:buFont typeface="Wingdings" panose="05000000000000000000" pitchFamily="2" charset="2"/>
              <a:buChar char="s"/>
              <a:defRPr/>
            </a:pPr>
            <a:r>
              <a:rPr lang="en-US" u="sng" dirty="0"/>
              <a:t>Names of Persons: National Usages for Entry in Catalogues, 4th revised and enlarged edition (München: Saur, 1996)</a:t>
            </a:r>
          </a:p>
          <a:p>
            <a:pPr lvl="2" eaLnBrk="1" fontAlgn="auto" hangingPunct="1">
              <a:spcAft>
                <a:spcPts val="0"/>
              </a:spcAft>
              <a:buFont typeface="Wingdings" panose="05000000000000000000" pitchFamily="2" charset="2"/>
              <a:buChar char="s"/>
              <a:defRPr/>
            </a:pPr>
            <a:r>
              <a:rPr lang="en-US" dirty="0"/>
              <a:t>Online updates</a:t>
            </a:r>
          </a:p>
          <a:p>
            <a:pPr marL="457200" lvl="1" indent="0" eaLnBrk="1" fontAlgn="auto" hangingPunct="1">
              <a:spcAft>
                <a:spcPts val="0"/>
              </a:spcAft>
              <a:buFont typeface="Arial" pitchFamily="34" charset="0"/>
              <a:buNone/>
              <a:defRPr/>
            </a:pPr>
            <a:endParaRPr lang="en-US" u="sng" dirty="0"/>
          </a:p>
          <a:p>
            <a:pPr marL="457200" lvl="1" indent="0" eaLnBrk="1" fontAlgn="auto" hangingPunct="1">
              <a:spcAft>
                <a:spcPts val="0"/>
              </a:spcAft>
              <a:buFont typeface="Arial" pitchFamily="34" charset="0"/>
              <a:buNone/>
              <a:defRPr/>
            </a:pPr>
            <a:endParaRPr lang="en-US" dirty="0"/>
          </a:p>
        </p:txBody>
      </p:sp>
      <p:sp>
        <p:nvSpPr>
          <p:cNvPr id="5" name="Slide Number Placeholder 4"/>
          <p:cNvSpPr>
            <a:spLocks noGrp="1"/>
          </p:cNvSpPr>
          <p:nvPr>
            <p:ph type="sldNum" sz="quarter" idx="12"/>
          </p:nvPr>
        </p:nvSpPr>
        <p:spPr/>
        <p:txBody>
          <a:bodyPr/>
          <a:lstStyle/>
          <a:p>
            <a:pPr>
              <a:defRPr/>
            </a:pPr>
            <a:fld id="{720FE653-1069-45EC-B92A-0D6468AA26A0}" type="slidenum">
              <a:rPr lang="en-US"/>
              <a:pPr>
                <a:defRPr/>
              </a:pPr>
              <a:t>32</a:t>
            </a:fld>
            <a:endParaRPr lang="en-US" dirty="0"/>
          </a:p>
        </p:txBody>
      </p:sp>
      <p:sp>
        <p:nvSpPr>
          <p:cNvPr id="7" name="Footer Placeholder 6"/>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4000" dirty="0"/>
              <a:t>Surnames with separately written prefixes</a:t>
            </a:r>
            <a:br>
              <a:rPr lang="en-US" sz="4000" dirty="0"/>
            </a:br>
            <a:r>
              <a:rPr lang="en-US" sz="4000" dirty="0"/>
              <a:t>(RDA 9.2.2.11)</a:t>
            </a:r>
          </a:p>
        </p:txBody>
      </p:sp>
      <p:sp>
        <p:nvSpPr>
          <p:cNvPr id="3" name="Content Placeholder 2"/>
          <p:cNvSpPr>
            <a:spLocks noGrp="1"/>
          </p:cNvSpPr>
          <p:nvPr>
            <p:ph idx="1"/>
          </p:nvPr>
        </p:nvSpPr>
        <p:spPr/>
        <p:txBody>
          <a:bodyPr rtlCol="0">
            <a:normAutofit fontScale="70000" lnSpcReduction="20000"/>
          </a:bodyPr>
          <a:lstStyle/>
          <a:p>
            <a:pPr eaLnBrk="1" fontAlgn="auto" hangingPunct="1">
              <a:spcAft>
                <a:spcPts val="0"/>
              </a:spcAft>
              <a:buFont typeface="Arial" pitchFamily="34" charset="0"/>
              <a:buChar char="•"/>
              <a:defRPr/>
            </a:pPr>
            <a:r>
              <a:rPr lang="en-US" sz="3600" dirty="0"/>
              <a:t>First element determined by the usage of the person’s language</a:t>
            </a:r>
          </a:p>
          <a:p>
            <a:pPr eaLnBrk="1" fontAlgn="auto" hangingPunct="1">
              <a:spcAft>
                <a:spcPts val="0"/>
              </a:spcAft>
              <a:buFont typeface="Arial" pitchFamily="34" charset="0"/>
              <a:buChar char="•"/>
              <a:defRPr/>
            </a:pPr>
            <a:r>
              <a:rPr lang="en-US" sz="3600" dirty="0"/>
              <a:t>See appendix F for additional guidance</a:t>
            </a:r>
          </a:p>
          <a:p>
            <a:pPr eaLnBrk="1" fontAlgn="auto" hangingPunct="1">
              <a:spcAft>
                <a:spcPts val="0"/>
              </a:spcAft>
              <a:buFont typeface="Arial" pitchFamily="34" charset="0"/>
              <a:buChar char="•"/>
              <a:defRPr/>
            </a:pPr>
            <a:endParaRPr lang="en-US" dirty="0"/>
          </a:p>
          <a:p>
            <a:pPr marL="0" indent="0" eaLnBrk="1" fontAlgn="auto" hangingPunct="1">
              <a:spcAft>
                <a:spcPts val="0"/>
              </a:spcAft>
              <a:buFont typeface="Arial" pitchFamily="34" charset="0"/>
              <a:buNone/>
              <a:defRPr/>
            </a:pPr>
            <a:r>
              <a:rPr lang="en-US" dirty="0"/>
              <a:t>	</a:t>
            </a:r>
            <a:r>
              <a:rPr lang="en-US" sz="3300" dirty="0"/>
              <a:t>John Van Valkenburg </a:t>
            </a:r>
            <a:r>
              <a:rPr lang="en-US" sz="3300"/>
              <a:t>(American)</a:t>
            </a:r>
          </a:p>
          <a:p>
            <a:pPr marL="0" indent="0" eaLnBrk="1" fontAlgn="auto" hangingPunct="1">
              <a:spcAft>
                <a:spcPts val="0"/>
              </a:spcAft>
              <a:buFont typeface="Arial" pitchFamily="34" charset="0"/>
              <a:buNone/>
              <a:defRPr/>
            </a:pPr>
            <a:r>
              <a:rPr lang="en-US" sz="3300"/>
              <a:t>		Van </a:t>
            </a:r>
            <a:r>
              <a:rPr lang="en-US" sz="3300" dirty="0"/>
              <a:t>Valkenburg, John</a:t>
            </a:r>
          </a:p>
          <a:p>
            <a:pPr marL="0" indent="0" eaLnBrk="1" fontAlgn="auto" hangingPunct="1">
              <a:spcAft>
                <a:spcPts val="0"/>
              </a:spcAft>
              <a:buFont typeface="Arial" pitchFamily="34" charset="0"/>
              <a:buNone/>
              <a:defRPr/>
            </a:pPr>
            <a:r>
              <a:rPr lang="en-US" sz="3300" dirty="0"/>
              <a:t>	Dirk Van Valkenburg </a:t>
            </a:r>
            <a:r>
              <a:rPr lang="en-US" sz="3300"/>
              <a:t>(Dutch)</a:t>
            </a:r>
          </a:p>
          <a:p>
            <a:pPr marL="0" indent="0" eaLnBrk="1" fontAlgn="auto" hangingPunct="1">
              <a:spcAft>
                <a:spcPts val="0"/>
              </a:spcAft>
              <a:buFont typeface="Arial" pitchFamily="34" charset="0"/>
              <a:buNone/>
              <a:defRPr/>
            </a:pPr>
            <a:r>
              <a:rPr lang="en-US" sz="3300"/>
              <a:t>		Valkenburg</a:t>
            </a:r>
            <a:r>
              <a:rPr lang="en-US" sz="3300" dirty="0"/>
              <a:t>, Dirk van</a:t>
            </a:r>
          </a:p>
          <a:p>
            <a:pPr marL="0" indent="0" eaLnBrk="1" fontAlgn="auto" hangingPunct="1">
              <a:spcAft>
                <a:spcPts val="0"/>
              </a:spcAft>
              <a:buFont typeface="Arial" pitchFamily="34" charset="0"/>
              <a:buNone/>
              <a:defRPr/>
            </a:pPr>
            <a:r>
              <a:rPr lang="en-US" sz="3300" dirty="0"/>
              <a:t>	Jeroen Van Valkenburg </a:t>
            </a:r>
            <a:r>
              <a:rPr lang="en-US" sz="3300"/>
              <a:t>(Afrikaans)</a:t>
            </a:r>
          </a:p>
          <a:p>
            <a:pPr marL="0" indent="0" eaLnBrk="1" fontAlgn="auto" hangingPunct="1">
              <a:spcAft>
                <a:spcPts val="0"/>
              </a:spcAft>
              <a:buFont typeface="Arial" pitchFamily="34" charset="0"/>
              <a:buNone/>
              <a:defRPr/>
            </a:pPr>
            <a:r>
              <a:rPr lang="en-US" sz="3300"/>
              <a:t>		Van </a:t>
            </a:r>
            <a:r>
              <a:rPr lang="en-US" sz="3300" dirty="0"/>
              <a:t>Valkenburg, Jeroen</a:t>
            </a:r>
          </a:p>
          <a:p>
            <a:pPr marL="0" indent="0" eaLnBrk="1" fontAlgn="auto" hangingPunct="1">
              <a:spcAft>
                <a:spcPts val="0"/>
              </a:spcAft>
              <a:buFont typeface="Arial" pitchFamily="34" charset="0"/>
              <a:buNone/>
              <a:defRPr/>
            </a:pPr>
            <a:r>
              <a:rPr lang="en-US" sz="3300" dirty="0"/>
              <a:t>	Guy de Maupassant </a:t>
            </a:r>
            <a:r>
              <a:rPr lang="en-US" sz="3300"/>
              <a:t>(French)</a:t>
            </a:r>
          </a:p>
          <a:p>
            <a:pPr marL="0" indent="0" eaLnBrk="1" fontAlgn="auto" hangingPunct="1">
              <a:spcAft>
                <a:spcPts val="0"/>
              </a:spcAft>
              <a:buFont typeface="Arial" pitchFamily="34" charset="0"/>
              <a:buNone/>
              <a:defRPr/>
            </a:pPr>
            <a:r>
              <a:rPr lang="en-US" sz="3300"/>
              <a:t>		Maupassant</a:t>
            </a:r>
            <a:r>
              <a:rPr lang="en-US" sz="3300" dirty="0"/>
              <a:t>, Guy de</a:t>
            </a:r>
          </a:p>
        </p:txBody>
      </p:sp>
      <p:sp>
        <p:nvSpPr>
          <p:cNvPr id="4" name="Slide Number Placeholder 3"/>
          <p:cNvSpPr>
            <a:spLocks noGrp="1"/>
          </p:cNvSpPr>
          <p:nvPr>
            <p:ph type="sldNum" sz="quarter" idx="12"/>
          </p:nvPr>
        </p:nvSpPr>
        <p:spPr/>
        <p:txBody>
          <a:bodyPr/>
          <a:lstStyle/>
          <a:p>
            <a:pPr>
              <a:defRPr/>
            </a:pPr>
            <a:fld id="{1F980250-6737-4571-A26A-6EA30604D253}" type="slidenum">
              <a:rPr lang="en-US"/>
              <a:pPr>
                <a:defRPr/>
              </a:pPr>
              <a:t>33</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Names Containing a Title of Nobility</a:t>
            </a:r>
          </a:p>
        </p:txBody>
      </p:sp>
      <p:sp>
        <p:nvSpPr>
          <p:cNvPr id="76802" name="Content Placeholder 2"/>
          <p:cNvSpPr>
            <a:spLocks noGrp="1"/>
          </p:cNvSpPr>
          <p:nvPr>
            <p:ph idx="1"/>
          </p:nvPr>
        </p:nvSpPr>
        <p:spPr/>
        <p:txBody>
          <a:bodyPr/>
          <a:lstStyle/>
          <a:p>
            <a:pPr eaLnBrk="1" hangingPunct="1"/>
            <a:r>
              <a:rPr lang="en-US"/>
              <a:t>General Guidelines RDA 9.2.2.14</a:t>
            </a:r>
          </a:p>
          <a:p>
            <a:pPr eaLnBrk="1" hangingPunct="1"/>
            <a:r>
              <a:rPr lang="en-US"/>
              <a:t>Titles in the United Kingdom Peerage That Include a Territorial Designation RDA 9.2.2.15</a:t>
            </a:r>
          </a:p>
          <a:p>
            <a:pPr eaLnBrk="1" hangingPunct="1"/>
            <a:r>
              <a:rPr lang="en-US"/>
              <a:t>Judges of the Scottish Court of Session Bearing a Law Title Beginning with Lord RDA 9.2.2.16</a:t>
            </a:r>
          </a:p>
          <a:p>
            <a:pPr eaLnBrk="1" hangingPunct="1"/>
            <a:r>
              <a:rPr lang="en-US"/>
              <a:t>Disclaimed and Newly Acquired Titles RDA 9.2.2.17</a:t>
            </a:r>
          </a:p>
        </p:txBody>
      </p:sp>
      <p:sp>
        <p:nvSpPr>
          <p:cNvPr id="4" name="Slide Number Placeholder 3"/>
          <p:cNvSpPr>
            <a:spLocks noGrp="1"/>
          </p:cNvSpPr>
          <p:nvPr>
            <p:ph type="sldNum" sz="quarter" idx="12"/>
          </p:nvPr>
        </p:nvSpPr>
        <p:spPr/>
        <p:txBody>
          <a:bodyPr/>
          <a:lstStyle/>
          <a:p>
            <a:pPr>
              <a:defRPr/>
            </a:pPr>
            <a:fld id="{3BEDA1D0-D578-4BF7-A8B4-10D8942C20DD}" type="slidenum">
              <a:rPr lang="en-US"/>
              <a:pPr>
                <a:defRPr/>
              </a:pPr>
              <a:t>34</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Names Containing Neither a Surname nor a Title of Nobility</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endParaRPr lang="en-US" dirty="0"/>
          </a:p>
          <a:p>
            <a:pPr marL="0" indent="0" eaLnBrk="1" fontAlgn="auto" hangingPunct="1">
              <a:spcAft>
                <a:spcPts val="0"/>
              </a:spcAft>
              <a:buFont typeface="Arial" pitchFamily="34" charset="0"/>
              <a:buNone/>
              <a:defRPr/>
            </a:pPr>
            <a:endParaRPr lang="en-US" dirty="0"/>
          </a:p>
          <a:p>
            <a:pPr eaLnBrk="1" fontAlgn="auto" hangingPunct="1">
              <a:spcAft>
                <a:spcPts val="0"/>
              </a:spcAft>
              <a:buFont typeface="Arial" pitchFamily="34" charset="0"/>
              <a:buChar char="•"/>
              <a:defRPr/>
            </a:pPr>
            <a:r>
              <a:rPr lang="en-US" dirty="0"/>
              <a:t>General Guidelines 9.2.2.18</a:t>
            </a:r>
          </a:p>
          <a:p>
            <a:pPr eaLnBrk="1" fontAlgn="auto" hangingPunct="1">
              <a:spcAft>
                <a:spcPts val="0"/>
              </a:spcAft>
              <a:buFont typeface="Arial" pitchFamily="34" charset="0"/>
              <a:buChar char="•"/>
              <a:defRPr/>
            </a:pPr>
            <a:r>
              <a:rPr lang="en-US" dirty="0"/>
              <a:t>Names Including a Patronymic 9.2.2.19</a:t>
            </a:r>
          </a:p>
          <a:p>
            <a:pPr eaLnBrk="1" fontAlgn="auto" hangingPunct="1">
              <a:spcAft>
                <a:spcPts val="0"/>
              </a:spcAft>
              <a:buFont typeface="Arial" pitchFamily="34" charset="0"/>
              <a:buChar char="•"/>
              <a:defRPr/>
            </a:pPr>
            <a:r>
              <a:rPr lang="en-US" dirty="0"/>
              <a:t>Names of Royal Persons 9.2.2.20</a:t>
            </a:r>
          </a:p>
          <a:p>
            <a:pPr marL="0" indent="0" eaLnBrk="1" fontAlgn="auto" hangingPunct="1">
              <a:spcAft>
                <a:spcPts val="0"/>
              </a:spcAft>
              <a:buFont typeface="Arial" pitchFamily="34" charset="0"/>
              <a:buNone/>
              <a:defRPr/>
            </a:pPr>
            <a:endParaRPr lang="en-US" dirty="0"/>
          </a:p>
          <a:p>
            <a:pPr marL="0" indent="0" eaLnBrk="1" fontAlgn="auto" hangingPunct="1">
              <a:spcAft>
                <a:spcPts val="0"/>
              </a:spcAft>
              <a:buFont typeface="Arial" pitchFamily="34" charset="0"/>
              <a:buNone/>
              <a:defRPr/>
            </a:pPr>
            <a:endParaRPr lang="en-US" dirty="0"/>
          </a:p>
        </p:txBody>
      </p:sp>
      <p:sp>
        <p:nvSpPr>
          <p:cNvPr id="4" name="Slide Number Placeholder 3"/>
          <p:cNvSpPr>
            <a:spLocks noGrp="1"/>
          </p:cNvSpPr>
          <p:nvPr>
            <p:ph type="sldNum" sz="quarter" idx="12"/>
          </p:nvPr>
        </p:nvSpPr>
        <p:spPr/>
        <p:txBody>
          <a:bodyPr/>
          <a:lstStyle/>
          <a:p>
            <a:pPr>
              <a:defRPr/>
            </a:pPr>
            <a:fld id="{168506D0-2120-4518-9B67-DF436F393159}" type="slidenum">
              <a:rPr lang="en-US"/>
              <a:pPr>
                <a:defRPr/>
              </a:pPr>
              <a:t>35</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Names Consisting of Initials, or Separate Letters, or Numerals</a:t>
            </a:r>
          </a:p>
        </p:txBody>
      </p:sp>
      <p:sp>
        <p:nvSpPr>
          <p:cNvPr id="80898" name="Content Placeholder 2"/>
          <p:cNvSpPr>
            <a:spLocks noGrp="1"/>
          </p:cNvSpPr>
          <p:nvPr>
            <p:ph idx="1"/>
          </p:nvPr>
        </p:nvSpPr>
        <p:spPr/>
        <p:txBody>
          <a:bodyPr/>
          <a:lstStyle/>
          <a:p>
            <a:pPr eaLnBrk="1" hangingPunct="1"/>
            <a:endParaRPr lang="en-US"/>
          </a:p>
          <a:p>
            <a:pPr eaLnBrk="1" hangingPunct="1"/>
            <a:r>
              <a:rPr lang="en-US"/>
              <a:t>General guidelines RDA 9.2.2.21</a:t>
            </a:r>
          </a:p>
          <a:p>
            <a:pPr marL="457200" lvl="1" indent="0" eaLnBrk="1" hangingPunct="1">
              <a:buFont typeface="Arial" charset="0"/>
              <a:buNone/>
            </a:pPr>
            <a:r>
              <a:rPr lang="en-US" sz="3200">
                <a:sym typeface="Wingdings" pitchFamily="2" charset="2"/>
              </a:rPr>
              <a:t> R</a:t>
            </a:r>
            <a:r>
              <a:rPr lang="en-US" sz="3200"/>
              <a:t>ecord in direct order</a:t>
            </a:r>
          </a:p>
          <a:p>
            <a:pPr marL="457200" lvl="1" indent="0" eaLnBrk="1" hangingPunct="1">
              <a:buFont typeface="Arial" charset="0"/>
              <a:buNone/>
            </a:pPr>
            <a:r>
              <a:rPr lang="en-US" sz="3200">
                <a:sym typeface="Wingdings" pitchFamily="2" charset="2"/>
              </a:rPr>
              <a:t> I</a:t>
            </a:r>
            <a:r>
              <a:rPr lang="en-US" sz="3200"/>
              <a:t>nclude any typographic devices that appear as part of multi-letter abbreviations, but omit them when they follow single-letter initials</a:t>
            </a:r>
          </a:p>
        </p:txBody>
      </p:sp>
      <p:sp>
        <p:nvSpPr>
          <p:cNvPr id="4" name="Slide Number Placeholder 3"/>
          <p:cNvSpPr>
            <a:spLocks noGrp="1"/>
          </p:cNvSpPr>
          <p:nvPr>
            <p:ph type="sldNum" sz="quarter" idx="12"/>
          </p:nvPr>
        </p:nvSpPr>
        <p:spPr/>
        <p:txBody>
          <a:bodyPr/>
          <a:lstStyle/>
          <a:p>
            <a:pPr>
              <a:defRPr/>
            </a:pPr>
            <a:fld id="{0CC623E3-4AF0-4C0B-A479-E80EE34F6091}" type="slidenum">
              <a:rPr lang="en-US"/>
              <a:pPr>
                <a:defRPr/>
              </a:pPr>
              <a:t>36</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US"/>
              <a:t>Module 2. Describing Persons</a:t>
            </a:r>
            <a:endParaRPr lang="en-US" dirty="0"/>
          </a:p>
        </p:txBody>
      </p:sp>
      <p:sp>
        <p:nvSpPr>
          <p:cNvPr id="5" name="Slide Number Placeholder 4"/>
          <p:cNvSpPr>
            <a:spLocks noGrp="1"/>
          </p:cNvSpPr>
          <p:nvPr>
            <p:ph type="sldNum" sz="quarter" idx="12"/>
          </p:nvPr>
        </p:nvSpPr>
        <p:spPr/>
        <p:txBody>
          <a:bodyPr/>
          <a:lstStyle/>
          <a:p>
            <a:pPr>
              <a:defRPr/>
            </a:pPr>
            <a:fld id="{E754A1C5-914C-41DA-ABB7-C08713214C91}" type="slidenum">
              <a:rPr lang="en-US"/>
              <a:pPr>
                <a:defRPr/>
              </a:pPr>
              <a:t>37</a:t>
            </a:fld>
            <a:endParaRPr lang="en-US" dirty="0"/>
          </a:p>
        </p:txBody>
      </p:sp>
      <p:sp>
        <p:nvSpPr>
          <p:cNvPr id="3" name="Content Placeholder 2"/>
          <p:cNvSpPr>
            <a:spLocks noGrp="1"/>
          </p:cNvSpPr>
          <p:nvPr>
            <p:ph idx="4294967295"/>
          </p:nvPr>
        </p:nvSpPr>
        <p:spPr>
          <a:xfrm>
            <a:off x="762000" y="457200"/>
            <a:ext cx="8077200" cy="5821363"/>
          </a:xfrm>
        </p:spPr>
        <p:txBody>
          <a:bodyPr rtlCol="0">
            <a:normAutofit lnSpcReduction="10000"/>
          </a:bodyPr>
          <a:lstStyle/>
          <a:p>
            <a:pPr eaLnBrk="1" fontAlgn="auto" hangingPunct="1">
              <a:spcAft>
                <a:spcPts val="0"/>
              </a:spcAft>
              <a:buFont typeface="Arial" pitchFamily="34" charset="0"/>
              <a:buChar char="•"/>
              <a:defRPr/>
            </a:pPr>
            <a:r>
              <a:rPr lang="en-US" b="1" dirty="0"/>
              <a:t>100 0_  A. B. C. D. E.</a:t>
            </a:r>
          </a:p>
          <a:p>
            <a:pPr marL="0" indent="0" eaLnBrk="1" fontAlgn="auto" hangingPunct="1">
              <a:spcAft>
                <a:spcPts val="0"/>
              </a:spcAft>
              <a:buFont typeface="Arial" pitchFamily="34" charset="0"/>
              <a:buNone/>
              <a:defRPr/>
            </a:pPr>
            <a:r>
              <a:rPr lang="en-US" sz="2800" dirty="0"/>
              <a:t>670   </a:t>
            </a:r>
            <a:r>
              <a:rPr lang="en-US" sz="2800" dirty="0" err="1"/>
              <a:t>Novembris</a:t>
            </a:r>
            <a:r>
              <a:rPr lang="en-US" sz="2800" dirty="0"/>
              <a:t> monstrum, or, Rome brovght to bed in England, 1641: $b t.p. (by A.B.C.D.E.)</a:t>
            </a:r>
          </a:p>
          <a:p>
            <a:pPr eaLnBrk="1" fontAlgn="auto" hangingPunct="1">
              <a:spcAft>
                <a:spcPts val="0"/>
              </a:spcAft>
              <a:buFont typeface="Arial" pitchFamily="34" charset="0"/>
              <a:buChar char="•"/>
              <a:defRPr/>
            </a:pPr>
            <a:r>
              <a:rPr lang="en-US" b="1" dirty="0"/>
              <a:t>100 0_  D. S., $c Master, $d active 1505-1511</a:t>
            </a:r>
          </a:p>
          <a:p>
            <a:pPr marL="0" indent="0" eaLnBrk="1" fontAlgn="auto" hangingPunct="1">
              <a:spcAft>
                <a:spcPts val="0"/>
              </a:spcAft>
              <a:buFont typeface="Arial" pitchFamily="34" charset="0"/>
              <a:buNone/>
              <a:defRPr/>
            </a:pPr>
            <a:r>
              <a:rPr lang="en-US" sz="2800" dirty="0"/>
              <a:t>670   Author's Holzschnitte des Meisters D.S., 1924.</a:t>
            </a:r>
          </a:p>
          <a:p>
            <a:pPr eaLnBrk="1" fontAlgn="auto" hangingPunct="1">
              <a:spcAft>
                <a:spcPts val="0"/>
              </a:spcAft>
              <a:buFont typeface="Arial" pitchFamily="34" charset="0"/>
              <a:buChar char="•"/>
              <a:defRPr/>
            </a:pPr>
            <a:r>
              <a:rPr lang="en-US" b="1" dirty="0"/>
              <a:t>100 0_ DJ Q, $d 1974-</a:t>
            </a:r>
          </a:p>
          <a:p>
            <a:pPr marL="0" indent="0" eaLnBrk="1" fontAlgn="auto" hangingPunct="1">
              <a:spcAft>
                <a:spcPts val="0"/>
              </a:spcAft>
              <a:buFont typeface="Arial" pitchFamily="34" charset="0"/>
              <a:buNone/>
              <a:defRPr/>
            </a:pPr>
            <a:r>
              <a:rPr lang="en-US" sz="2800" dirty="0"/>
              <a:t>670   All music guide WWW site, June 29, 2005 $b </a:t>
            </a:r>
          </a:p>
          <a:p>
            <a:pPr marL="0" indent="0" eaLnBrk="1" fontAlgn="auto" hangingPunct="1">
              <a:spcAft>
                <a:spcPts val="0"/>
              </a:spcAft>
              <a:buFont typeface="Arial" pitchFamily="34" charset="0"/>
              <a:buNone/>
              <a:defRPr/>
            </a:pPr>
            <a:r>
              <a:rPr lang="en-US" sz="2800" dirty="0"/>
              <a:t>(DJ Q; real name: Paul Flynn; b. 1974; Glasgow, Scotland)</a:t>
            </a:r>
          </a:p>
          <a:p>
            <a:pPr eaLnBrk="1" fontAlgn="auto" hangingPunct="1">
              <a:spcAft>
                <a:spcPts val="0"/>
              </a:spcAft>
              <a:buFont typeface="Arial" pitchFamily="34" charset="0"/>
              <a:buChar char="•"/>
              <a:defRPr/>
            </a:pPr>
            <a:r>
              <a:rPr lang="en-US" b="1" dirty="0"/>
              <a:t>100 0_  61648 $c (Writer)</a:t>
            </a:r>
          </a:p>
          <a:p>
            <a:pPr marL="0" indent="0" eaLnBrk="1" fontAlgn="auto" hangingPunct="1">
              <a:spcAft>
                <a:spcPts val="0"/>
              </a:spcAft>
              <a:buFont typeface="Arial" pitchFamily="34" charset="0"/>
              <a:buNone/>
              <a:defRPr/>
            </a:pPr>
            <a:r>
              <a:rPr lang="en-US" sz="2800" dirty="0"/>
              <a:t>670   North Eastern main line steam, 1981?: $b title page (compiled by “61648”)</a:t>
            </a:r>
          </a:p>
          <a:p>
            <a:pPr marL="0" indent="0" eaLnBrk="1" fontAlgn="auto" hangingPunct="1">
              <a:spcAft>
                <a:spcPts val="0"/>
              </a:spcAft>
              <a:buFont typeface="Arial" pitchFamily="34" charset="0"/>
              <a:buNone/>
              <a:defRPr/>
            </a:pP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p:cNvSpPr>
            <a:spLocks noGrp="1"/>
          </p:cNvSpPr>
          <p:nvPr>
            <p:ph type="title"/>
          </p:nvPr>
        </p:nvSpPr>
        <p:spPr/>
        <p:txBody>
          <a:bodyPr/>
          <a:lstStyle/>
          <a:p>
            <a:pPr eaLnBrk="1" hangingPunct="1"/>
            <a:r>
              <a:rPr lang="en-US"/>
              <a:t>Names Consisting of a Phrase</a:t>
            </a:r>
          </a:p>
        </p:txBody>
      </p:sp>
      <p:sp>
        <p:nvSpPr>
          <p:cNvPr id="84994" name="Content Placeholder 2"/>
          <p:cNvSpPr>
            <a:spLocks noGrp="1"/>
          </p:cNvSpPr>
          <p:nvPr>
            <p:ph idx="1"/>
          </p:nvPr>
        </p:nvSpPr>
        <p:spPr>
          <a:xfrm>
            <a:off x="457200" y="1600200"/>
            <a:ext cx="8229600" cy="4953000"/>
          </a:xfrm>
        </p:spPr>
        <p:txBody>
          <a:bodyPr/>
          <a:lstStyle/>
          <a:p>
            <a:pPr eaLnBrk="1" hangingPunct="1"/>
            <a:r>
              <a:rPr lang="en-US" dirty="0"/>
              <a:t>General Guidelines RDA 9.2.2.22</a:t>
            </a:r>
          </a:p>
          <a:p>
            <a:pPr eaLnBrk="1" hangingPunct="1"/>
            <a:r>
              <a:rPr lang="en-US" dirty="0"/>
              <a:t>Phrase Consisting of a Given Name or Given Names Preceded by a Term of Address, etc. RDA 9.2.2.23</a:t>
            </a:r>
          </a:p>
          <a:p>
            <a:pPr eaLnBrk="1" hangingPunct="1"/>
            <a:r>
              <a:rPr lang="en-US" dirty="0"/>
              <a:t>Phrase Containing the Name of Another Person RDA 9.2.2.24</a:t>
            </a:r>
          </a:p>
          <a:p>
            <a:pPr eaLnBrk="1" hangingPunct="1"/>
            <a:r>
              <a:rPr lang="en-US" dirty="0"/>
              <a:t>Characterizing Word or Phrase RDA 9.2.2.25</a:t>
            </a:r>
          </a:p>
          <a:p>
            <a:pPr eaLnBrk="1" hangingPunct="1"/>
            <a:r>
              <a:rPr lang="en-US" dirty="0"/>
              <a:t>Phrase Naming Another Work by the Person RDA 9.2.2.26</a:t>
            </a:r>
          </a:p>
        </p:txBody>
      </p:sp>
      <p:sp>
        <p:nvSpPr>
          <p:cNvPr id="4" name="Slide Number Placeholder 3"/>
          <p:cNvSpPr>
            <a:spLocks noGrp="1"/>
          </p:cNvSpPr>
          <p:nvPr>
            <p:ph type="sldNum" sz="quarter" idx="12"/>
          </p:nvPr>
        </p:nvSpPr>
        <p:spPr/>
        <p:txBody>
          <a:bodyPr/>
          <a:lstStyle/>
          <a:p>
            <a:pPr>
              <a:defRPr/>
            </a:pPr>
            <a:fld id="{A7D94630-C224-432A-B7AE-46A404582E9B}" type="slidenum">
              <a:rPr lang="en-US"/>
              <a:pPr>
                <a:defRPr/>
              </a:pPr>
              <a:t>38</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Variant Name for the Person </a:t>
            </a:r>
            <a:br>
              <a:rPr lang="en-US" dirty="0"/>
            </a:br>
            <a:r>
              <a:rPr lang="en-US" dirty="0"/>
              <a:t>(RDA 9.2.3)</a:t>
            </a:r>
          </a:p>
        </p:txBody>
      </p:sp>
      <p:sp>
        <p:nvSpPr>
          <p:cNvPr id="87042" name="Content Placeholder 2"/>
          <p:cNvSpPr>
            <a:spLocks noGrp="1"/>
          </p:cNvSpPr>
          <p:nvPr>
            <p:ph idx="1"/>
          </p:nvPr>
        </p:nvSpPr>
        <p:spPr/>
        <p:txBody>
          <a:bodyPr/>
          <a:lstStyle/>
          <a:p>
            <a:pPr eaLnBrk="1" hangingPunct="1"/>
            <a:r>
              <a:rPr lang="en-US" dirty="0"/>
              <a:t>Name or form of name not chosen as the preferred name</a:t>
            </a:r>
          </a:p>
          <a:p>
            <a:pPr eaLnBrk="1" hangingPunct="1"/>
            <a:r>
              <a:rPr lang="en-US" dirty="0"/>
              <a:t>Found in manifestations associated with the person and/or in reference sources</a:t>
            </a:r>
          </a:p>
          <a:p>
            <a:pPr eaLnBrk="1" hangingPunct="1"/>
            <a:r>
              <a:rPr lang="en-US" dirty="0"/>
              <a:t>Record per cataloger judgment</a:t>
            </a:r>
          </a:p>
          <a:p>
            <a:pPr eaLnBrk="1" hangingPunct="1"/>
            <a:r>
              <a:rPr lang="en-US" dirty="0"/>
              <a:t>Record following the general guidelines on recording names given in Chapter 8</a:t>
            </a:r>
          </a:p>
          <a:p>
            <a:pPr eaLnBrk="1" hangingPunct="1"/>
            <a:r>
              <a:rPr lang="en-US" dirty="0"/>
              <a:t>Record in the 400 field </a:t>
            </a:r>
          </a:p>
        </p:txBody>
      </p:sp>
      <p:sp>
        <p:nvSpPr>
          <p:cNvPr id="4" name="Slide Number Placeholder 3"/>
          <p:cNvSpPr>
            <a:spLocks noGrp="1"/>
          </p:cNvSpPr>
          <p:nvPr>
            <p:ph type="sldNum" sz="quarter" idx="12"/>
          </p:nvPr>
        </p:nvSpPr>
        <p:spPr/>
        <p:txBody>
          <a:bodyPr/>
          <a:lstStyle/>
          <a:p>
            <a:pPr>
              <a:defRPr/>
            </a:pPr>
            <a:fld id="{001485DC-F6F2-4A09-842E-E4B2EEA72847}" type="slidenum">
              <a:rPr lang="en-US"/>
              <a:pPr>
                <a:defRPr/>
              </a:pPr>
              <a:t>39</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p:cNvSpPr>
            <a:spLocks noGrp="1"/>
          </p:cNvSpPr>
          <p:nvPr>
            <p:ph type="title"/>
          </p:nvPr>
        </p:nvSpPr>
        <p:spPr/>
        <p:txBody>
          <a:bodyPr/>
          <a:lstStyle/>
          <a:p>
            <a:pPr eaLnBrk="1" hangingPunct="1"/>
            <a:r>
              <a:rPr lang="en-US"/>
              <a:t>Variant Name: Examples</a:t>
            </a:r>
          </a:p>
        </p:txBody>
      </p:sp>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Char char="•"/>
              <a:defRPr/>
            </a:pPr>
            <a:r>
              <a:rPr lang="en-US" dirty="0"/>
              <a:t>400 1_ </a:t>
            </a:r>
            <a:r>
              <a:rPr lang="en-US" b="1" dirty="0"/>
              <a:t>Carter, James Earl</a:t>
            </a:r>
            <a:r>
              <a:rPr lang="en-US" dirty="0"/>
              <a:t>, $c </a:t>
            </a:r>
            <a:r>
              <a:rPr lang="en-US" b="1" dirty="0"/>
              <a:t>Jr.</a:t>
            </a:r>
            <a:r>
              <a:rPr lang="en-US" dirty="0"/>
              <a:t>, $d 1924-        </a:t>
            </a:r>
          </a:p>
          <a:p>
            <a:pPr eaLnBrk="1" fontAlgn="auto" hangingPunct="1">
              <a:spcAft>
                <a:spcPts val="0"/>
              </a:spcAft>
              <a:buFont typeface="Arial" pitchFamily="34" charset="0"/>
              <a:buChar char="•"/>
              <a:defRPr/>
            </a:pPr>
            <a:r>
              <a:rPr lang="en-US" dirty="0"/>
              <a:t>400 1_ </a:t>
            </a:r>
            <a:r>
              <a:rPr lang="en-US" b="1" dirty="0"/>
              <a:t>Bono, Cher</a:t>
            </a:r>
            <a:r>
              <a:rPr lang="en-US" dirty="0"/>
              <a:t>, $d 1946-</a:t>
            </a:r>
          </a:p>
          <a:p>
            <a:pPr eaLnBrk="1" fontAlgn="auto" hangingPunct="1">
              <a:spcAft>
                <a:spcPts val="0"/>
              </a:spcAft>
              <a:buFont typeface="Arial" pitchFamily="34" charset="0"/>
              <a:buChar char="•"/>
              <a:defRPr/>
            </a:pPr>
            <a:r>
              <a:rPr lang="en-US" dirty="0"/>
              <a:t>400 0_ </a:t>
            </a:r>
            <a:r>
              <a:rPr lang="fr-FR" b="1" dirty="0"/>
              <a:t>Jeanne,</a:t>
            </a:r>
            <a:r>
              <a:rPr lang="fr-FR" dirty="0"/>
              <a:t> $c </a:t>
            </a:r>
            <a:r>
              <a:rPr lang="fr-FR" b="1" dirty="0"/>
              <a:t>d'Arc</a:t>
            </a:r>
            <a:r>
              <a:rPr lang="fr-FR" dirty="0"/>
              <a:t>, Saint, $d 1412-1431 $c 	       (Spirit)</a:t>
            </a:r>
            <a:endParaRPr lang="en-US" dirty="0"/>
          </a:p>
          <a:p>
            <a:pPr eaLnBrk="1" fontAlgn="auto" hangingPunct="1">
              <a:spcAft>
                <a:spcPts val="0"/>
              </a:spcAft>
              <a:buFont typeface="Arial" pitchFamily="34" charset="0"/>
              <a:buChar char="•"/>
              <a:defRPr/>
            </a:pPr>
            <a:r>
              <a:rPr lang="en-US" dirty="0"/>
              <a:t>400 1_ </a:t>
            </a:r>
            <a:r>
              <a:rPr lang="en-US" b="1" dirty="0"/>
              <a:t>Windsor, Elizabeth</a:t>
            </a:r>
            <a:r>
              <a:rPr lang="en-US" dirty="0"/>
              <a:t>, $c Queen of Great 	       Britain, $d 1926-</a:t>
            </a:r>
            <a:endParaRPr lang="pl-PL" dirty="0"/>
          </a:p>
          <a:p>
            <a:pPr eaLnBrk="1" fontAlgn="auto" hangingPunct="1">
              <a:spcAft>
                <a:spcPts val="0"/>
              </a:spcAft>
              <a:buFont typeface="Arial" pitchFamily="34" charset="0"/>
              <a:buChar char="•"/>
              <a:defRPr/>
            </a:pPr>
            <a:r>
              <a:rPr lang="en-US" dirty="0"/>
              <a:t>400 1_ </a:t>
            </a:r>
            <a:r>
              <a:rPr lang="az-Cyrl-AZ" b="1" dirty="0"/>
              <a:t>Барышников, Михаил</a:t>
            </a:r>
            <a:r>
              <a:rPr lang="en-US" dirty="0"/>
              <a:t>, $d 194</a:t>
            </a:r>
            <a:r>
              <a:rPr lang="pl-PL" dirty="0"/>
              <a:t>8</a:t>
            </a:r>
            <a:r>
              <a:rPr lang="en-US" dirty="0"/>
              <a:t>-</a:t>
            </a:r>
            <a:endParaRPr lang="pl-PL" dirty="0"/>
          </a:p>
          <a:p>
            <a:pPr eaLnBrk="1" fontAlgn="auto" hangingPunct="1">
              <a:spcAft>
                <a:spcPts val="0"/>
              </a:spcAft>
              <a:buFont typeface="Arial" pitchFamily="34" charset="0"/>
              <a:buChar char="•"/>
              <a:defRPr/>
            </a:pPr>
            <a:r>
              <a:rPr lang="en-US" dirty="0"/>
              <a:t>400 1_ </a:t>
            </a:r>
            <a:r>
              <a:rPr lang="en-US" b="1" dirty="0"/>
              <a:t>Meneghini</a:t>
            </a:r>
            <a:r>
              <a:rPr lang="pl-PL" b="1" dirty="0"/>
              <a:t> Callas, Maria</a:t>
            </a:r>
            <a:r>
              <a:rPr lang="en-US" dirty="0"/>
              <a:t>, $d 1</a:t>
            </a:r>
            <a:r>
              <a:rPr lang="pl-PL" dirty="0"/>
              <a:t>923</a:t>
            </a:r>
            <a:r>
              <a:rPr lang="en-US" dirty="0"/>
              <a:t>-		       1</a:t>
            </a:r>
            <a:r>
              <a:rPr lang="pl-PL" dirty="0"/>
              <a:t>977</a:t>
            </a:r>
            <a:endParaRPr lang="en-US" dirty="0"/>
          </a:p>
          <a:p>
            <a:pPr eaLnBrk="1" fontAlgn="auto" hangingPunct="1">
              <a:spcAft>
                <a:spcPts val="0"/>
              </a:spcAft>
              <a:buFont typeface="Arial" pitchFamily="34" charset="0"/>
              <a:buChar char="•"/>
              <a:defRPr/>
            </a:pPr>
            <a:r>
              <a:rPr lang="en-US" dirty="0"/>
              <a:t>400 1_ </a:t>
            </a:r>
            <a:r>
              <a:rPr lang="en-US" b="1" dirty="0"/>
              <a:t>Jenner, Bruce</a:t>
            </a:r>
            <a:r>
              <a:rPr lang="en-US" dirty="0"/>
              <a:t>, $d 1949-</a:t>
            </a:r>
          </a:p>
          <a:p>
            <a:pPr eaLnBrk="1" fontAlgn="auto" hangingPunct="1">
              <a:spcAft>
                <a:spcPts val="0"/>
              </a:spcAft>
              <a:buFont typeface="Arial" pitchFamily="34" charset="0"/>
              <a:buChar char="•"/>
              <a:defRPr/>
            </a:pPr>
            <a:endParaRPr lang="en-US" dirty="0"/>
          </a:p>
          <a:p>
            <a:pPr marL="0" indent="0" eaLnBrk="1" fontAlgn="auto" hangingPunct="1">
              <a:spcAft>
                <a:spcPts val="0"/>
              </a:spcAft>
              <a:buFont typeface="Arial" pitchFamily="34" charset="0"/>
              <a:buNone/>
              <a:defRPr/>
            </a:pPr>
            <a:endParaRPr lang="en-US" dirty="0"/>
          </a:p>
          <a:p>
            <a:pPr eaLnBrk="1" fontAlgn="auto" hangingPunct="1">
              <a:spcAft>
                <a:spcPts val="0"/>
              </a:spcAft>
              <a:buFont typeface="Arial" pitchFamily="34" charset="0"/>
              <a:buChar char="•"/>
              <a:defRPr/>
            </a:pPr>
            <a:endParaRPr lang="en-US" dirty="0"/>
          </a:p>
          <a:p>
            <a:pPr marL="0" indent="0" eaLnBrk="1" fontAlgn="auto" hangingPunct="1">
              <a:spcAft>
                <a:spcPts val="0"/>
              </a:spcAft>
              <a:buFont typeface="Arial" pitchFamily="34" charset="0"/>
              <a:buNone/>
              <a:defRPr/>
            </a:pPr>
            <a:endParaRPr lang="en-US" dirty="0"/>
          </a:p>
        </p:txBody>
      </p:sp>
      <p:sp>
        <p:nvSpPr>
          <p:cNvPr id="4" name="Slide Number Placeholder 3"/>
          <p:cNvSpPr>
            <a:spLocks noGrp="1"/>
          </p:cNvSpPr>
          <p:nvPr>
            <p:ph type="sldNum" sz="quarter" idx="12"/>
          </p:nvPr>
        </p:nvSpPr>
        <p:spPr/>
        <p:txBody>
          <a:bodyPr/>
          <a:lstStyle/>
          <a:p>
            <a:pPr>
              <a:defRPr/>
            </a:pPr>
            <a:fld id="{635B5A03-E065-46C9-BC69-D58D91CC0F37}" type="slidenum">
              <a:rPr lang="en-US"/>
              <a:pPr>
                <a:defRPr/>
              </a:pPr>
              <a:t>40</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7" name="Picture 1"/>
          <p:cNvPicPr>
            <a:picLocks noChangeAspect="1"/>
          </p:cNvPicPr>
          <p:nvPr/>
        </p:nvPicPr>
        <p:blipFill>
          <a:blip r:embed="rId3"/>
          <a:srcRect l="1453" t="17664" r="2919" b="3938"/>
          <a:stretch>
            <a:fillRect/>
          </a:stretch>
        </p:blipFill>
        <p:spPr bwMode="auto">
          <a:xfrm>
            <a:off x="228600" y="849313"/>
            <a:ext cx="8763000" cy="5399087"/>
          </a:xfrm>
          <a:prstGeom prst="rect">
            <a:avLst/>
          </a:prstGeom>
          <a:noFill/>
          <a:ln w="9525">
            <a:noFill/>
            <a:miter lim="800000"/>
            <a:headEnd/>
            <a:tailEnd/>
          </a:ln>
        </p:spPr>
      </p:pic>
      <p:sp>
        <p:nvSpPr>
          <p:cNvPr id="3" name="Oval 2"/>
          <p:cNvSpPr/>
          <p:nvPr/>
        </p:nvSpPr>
        <p:spPr>
          <a:xfrm>
            <a:off x="1752600" y="2819400"/>
            <a:ext cx="1295400" cy="304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 name="Slide Number Placeholder 3"/>
          <p:cNvSpPr>
            <a:spLocks noGrp="1"/>
          </p:cNvSpPr>
          <p:nvPr>
            <p:ph type="sldNum" sz="quarter" idx="12"/>
          </p:nvPr>
        </p:nvSpPr>
        <p:spPr/>
        <p:txBody>
          <a:bodyPr/>
          <a:lstStyle/>
          <a:p>
            <a:pPr>
              <a:defRPr/>
            </a:pPr>
            <a:fld id="{0FB4B850-2EA1-45E3-B9FB-3697E121680E}" type="slidenum">
              <a:rPr lang="en-US"/>
              <a:pPr>
                <a:defRPr/>
              </a:pPr>
              <a:t>41</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
        <p:nvSpPr>
          <p:cNvPr id="91141" name="TextBox 4"/>
          <p:cNvSpPr txBox="1">
            <a:spLocks noChangeArrowheads="1"/>
          </p:cNvSpPr>
          <p:nvPr/>
        </p:nvSpPr>
        <p:spPr bwMode="auto">
          <a:xfrm>
            <a:off x="3352800" y="425450"/>
            <a:ext cx="3048000" cy="522288"/>
          </a:xfrm>
          <a:prstGeom prst="rect">
            <a:avLst/>
          </a:prstGeom>
          <a:noFill/>
          <a:ln w="9525">
            <a:noFill/>
            <a:miter lim="800000"/>
            <a:headEnd/>
            <a:tailEnd/>
          </a:ln>
        </p:spPr>
        <p:txBody>
          <a:bodyPr>
            <a:spAutoFit/>
          </a:bodyPr>
          <a:lstStyle/>
          <a:p>
            <a:pPr algn="ctr"/>
            <a:r>
              <a:rPr lang="en-US" sz="2800" b="1" dirty="0">
                <a:solidFill>
                  <a:srgbClr val="7030A0"/>
                </a:solidFill>
                <a:latin typeface="Calibri" pitchFamily="34" charset="0"/>
              </a:rPr>
              <a:t>Exercise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Dates Associated with Persons </a:t>
            </a:r>
            <a:br>
              <a:rPr lang="en-US" dirty="0"/>
            </a:br>
            <a:r>
              <a:rPr lang="en-US" dirty="0"/>
              <a:t>(RDA 9.3) </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a:t>As a core element, birth and death dates must be recorded if information available from any source</a:t>
            </a:r>
          </a:p>
          <a:p>
            <a:pPr marL="0" indent="0" eaLnBrk="1" fontAlgn="auto" hangingPunct="1">
              <a:spcAft>
                <a:spcPts val="0"/>
              </a:spcAft>
              <a:buFont typeface="Arial" pitchFamily="34" charset="0"/>
              <a:buNone/>
              <a:defRPr/>
            </a:pPr>
            <a:r>
              <a:rPr lang="en-US" dirty="0"/>
              <a:t>	046	$f - Date of birth </a:t>
            </a:r>
          </a:p>
          <a:p>
            <a:pPr marL="0" indent="0" eaLnBrk="1" fontAlgn="auto" hangingPunct="1">
              <a:spcAft>
                <a:spcPts val="0"/>
              </a:spcAft>
              <a:buFont typeface="Arial" pitchFamily="34" charset="0"/>
              <a:buNone/>
              <a:defRPr/>
            </a:pPr>
            <a:r>
              <a:rPr lang="en-US" dirty="0"/>
              <a:t>		$g - Date of death</a:t>
            </a:r>
          </a:p>
          <a:p>
            <a:pPr marL="0" indent="0" eaLnBrk="1" fontAlgn="auto" hangingPunct="1">
              <a:spcAft>
                <a:spcPts val="0"/>
              </a:spcAft>
              <a:buFont typeface="Arial" pitchFamily="34" charset="0"/>
              <a:buNone/>
              <a:defRPr/>
            </a:pPr>
            <a:endParaRPr lang="en-US" dirty="0"/>
          </a:p>
          <a:p>
            <a:pPr eaLnBrk="1" fontAlgn="auto" hangingPunct="1">
              <a:spcAft>
                <a:spcPts val="0"/>
              </a:spcAft>
              <a:buFont typeface="Arial" pitchFamily="34" charset="0"/>
              <a:buChar char="•"/>
              <a:defRPr/>
            </a:pPr>
            <a:r>
              <a:rPr lang="en-US" dirty="0"/>
              <a:t>Add to the preferred name if available (new NARs or if otherwise changing the 100 field)</a:t>
            </a:r>
          </a:p>
          <a:p>
            <a:pPr marL="0" indent="0" eaLnBrk="1" fontAlgn="auto" hangingPunct="1">
              <a:spcAft>
                <a:spcPts val="0"/>
              </a:spcAft>
              <a:buFont typeface="Arial" pitchFamily="34" charset="0"/>
              <a:buNone/>
              <a:defRPr/>
            </a:pPr>
            <a:endParaRPr lang="en-US" dirty="0"/>
          </a:p>
          <a:p>
            <a:pPr marL="0" indent="0" eaLnBrk="1" fontAlgn="auto" hangingPunct="1">
              <a:spcAft>
                <a:spcPts val="0"/>
              </a:spcAft>
              <a:buFont typeface="Arial" pitchFamily="34" charset="0"/>
              <a:buNone/>
              <a:defRPr/>
            </a:pPr>
            <a:endParaRPr lang="en-US" dirty="0"/>
          </a:p>
        </p:txBody>
      </p:sp>
      <p:sp>
        <p:nvSpPr>
          <p:cNvPr id="4" name="Slide Number Placeholder 3"/>
          <p:cNvSpPr>
            <a:spLocks noGrp="1"/>
          </p:cNvSpPr>
          <p:nvPr>
            <p:ph type="sldNum" sz="quarter" idx="12"/>
          </p:nvPr>
        </p:nvSpPr>
        <p:spPr/>
        <p:txBody>
          <a:bodyPr/>
          <a:lstStyle/>
          <a:p>
            <a:pPr>
              <a:defRPr/>
            </a:pPr>
            <a:fld id="{7AFF2837-86ED-4416-B36D-462953EDD178}" type="slidenum">
              <a:rPr lang="en-US"/>
              <a:pPr>
                <a:defRPr/>
              </a:pPr>
              <a:t>42</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76200" y="1404937"/>
            <a:ext cx="9067800" cy="4615347"/>
          </a:xfrm>
          <a:prstGeom prst="rect">
            <a:avLst/>
          </a:prstGeom>
        </p:spPr>
      </p:pic>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Recording Dates (LC-PCC PS for 9.3.1.3)</a:t>
            </a:r>
          </a:p>
        </p:txBody>
      </p:sp>
      <p:sp>
        <p:nvSpPr>
          <p:cNvPr id="5" name="Rounded Rectangle 4"/>
          <p:cNvSpPr/>
          <p:nvPr/>
        </p:nvSpPr>
        <p:spPr>
          <a:xfrm>
            <a:off x="1524000" y="2133601"/>
            <a:ext cx="1219200" cy="2445964"/>
          </a:xfrm>
          <a:prstGeom prst="round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ounded Rectangle 5"/>
          <p:cNvSpPr/>
          <p:nvPr/>
        </p:nvSpPr>
        <p:spPr>
          <a:xfrm>
            <a:off x="2743200" y="2133601"/>
            <a:ext cx="5334000" cy="2445964"/>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ounded Rectangle 7"/>
          <p:cNvSpPr/>
          <p:nvPr/>
        </p:nvSpPr>
        <p:spPr>
          <a:xfrm>
            <a:off x="1181100" y="5144714"/>
            <a:ext cx="1181100" cy="646486"/>
          </a:xfrm>
          <a:prstGeom prst="round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Rounded Rectangle 8"/>
          <p:cNvSpPr/>
          <p:nvPr/>
        </p:nvSpPr>
        <p:spPr>
          <a:xfrm>
            <a:off x="2362200" y="5144714"/>
            <a:ext cx="1371600" cy="646486"/>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Slide Number Placeholder 2"/>
          <p:cNvSpPr>
            <a:spLocks noGrp="1"/>
          </p:cNvSpPr>
          <p:nvPr>
            <p:ph type="sldNum" sz="quarter" idx="12"/>
          </p:nvPr>
        </p:nvSpPr>
        <p:spPr/>
        <p:txBody>
          <a:bodyPr/>
          <a:lstStyle/>
          <a:p>
            <a:pPr>
              <a:defRPr/>
            </a:pPr>
            <a:fld id="{C3E29713-BB5C-4F15-937D-8261ED3362AD}" type="slidenum">
              <a:rPr lang="en-US"/>
              <a:pPr>
                <a:defRPr/>
              </a:pPr>
              <a:t>43</a:t>
            </a:fld>
            <a:endParaRPr lang="en-US" dirty="0"/>
          </a:p>
        </p:txBody>
      </p:sp>
      <p:sp>
        <p:nvSpPr>
          <p:cNvPr id="11" name="Footer Placeholder 10"/>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219200" y="833197"/>
            <a:ext cx="6848475" cy="5643803"/>
          </a:xfrm>
          <a:prstGeom prst="rect">
            <a:avLst/>
          </a:prstGeom>
          <a:ln>
            <a:solidFill>
              <a:schemeClr val="tx1"/>
            </a:solidFill>
          </a:ln>
        </p:spPr>
      </p:pic>
      <p:sp>
        <p:nvSpPr>
          <p:cNvPr id="97281" name="Title 1"/>
          <p:cNvSpPr>
            <a:spLocks noGrp="1"/>
          </p:cNvSpPr>
          <p:nvPr>
            <p:ph type="title"/>
          </p:nvPr>
        </p:nvSpPr>
        <p:spPr>
          <a:xfrm>
            <a:off x="457200" y="0"/>
            <a:ext cx="8229600" cy="1143000"/>
          </a:xfrm>
        </p:spPr>
        <p:txBody>
          <a:bodyPr/>
          <a:lstStyle/>
          <a:p>
            <a:pPr eaLnBrk="1" hangingPunct="1"/>
            <a:r>
              <a:rPr lang="en-US"/>
              <a:t>Dates Associated with Persons</a:t>
            </a:r>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
        <p:nvSpPr>
          <p:cNvPr id="4" name="Slide Number Placeholder 3"/>
          <p:cNvSpPr>
            <a:spLocks noGrp="1"/>
          </p:cNvSpPr>
          <p:nvPr>
            <p:ph type="sldNum" sz="quarter" idx="12"/>
          </p:nvPr>
        </p:nvSpPr>
        <p:spPr/>
        <p:txBody>
          <a:bodyPr/>
          <a:lstStyle/>
          <a:p>
            <a:pPr>
              <a:defRPr/>
            </a:pPr>
            <a:fld id="{2F8A4103-2A85-45BD-985C-C93EAA8E56D2}" type="slidenum">
              <a:rPr lang="en-US"/>
              <a:pPr>
                <a:defRPr/>
              </a:pPr>
              <a:t>44</a:t>
            </a:fld>
            <a:endParaRPr lang="en-US" dirty="0"/>
          </a:p>
        </p:txBody>
      </p:sp>
      <p:sp>
        <p:nvSpPr>
          <p:cNvPr id="10" name="Oval 9"/>
          <p:cNvSpPr/>
          <p:nvPr/>
        </p:nvSpPr>
        <p:spPr>
          <a:xfrm>
            <a:off x="2362200" y="2971800"/>
            <a:ext cx="990600" cy="228600"/>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 name="Rounded Rectangle 10"/>
          <p:cNvSpPr/>
          <p:nvPr/>
        </p:nvSpPr>
        <p:spPr>
          <a:xfrm>
            <a:off x="1676400" y="2743200"/>
            <a:ext cx="1981200" cy="2286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Rounded Rectangle 14"/>
          <p:cNvSpPr/>
          <p:nvPr/>
        </p:nvSpPr>
        <p:spPr>
          <a:xfrm>
            <a:off x="6781800" y="5867400"/>
            <a:ext cx="685800" cy="2286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ed Rectangle 14"/>
          <p:cNvSpPr/>
          <p:nvPr/>
        </p:nvSpPr>
        <p:spPr>
          <a:xfrm>
            <a:off x="2158856" y="6258674"/>
            <a:ext cx="823218" cy="243156"/>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Title 1"/>
          <p:cNvSpPr>
            <a:spLocks noGrp="1"/>
          </p:cNvSpPr>
          <p:nvPr>
            <p:ph type="title"/>
          </p:nvPr>
        </p:nvSpPr>
        <p:spPr/>
        <p:txBody>
          <a:bodyPr/>
          <a:lstStyle/>
          <a:p>
            <a:pPr eaLnBrk="1" hangingPunct="1"/>
            <a:r>
              <a:rPr lang="en-US"/>
              <a:t>Dates Associated with Persons</a:t>
            </a:r>
          </a:p>
        </p:txBody>
      </p:sp>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Char char="•"/>
              <a:defRPr/>
            </a:pPr>
            <a:r>
              <a:rPr lang="en-US" dirty="0"/>
              <a:t>If the person’s date of birth and date of death are both unknown, a date or range of dates indicative of the person’s </a:t>
            </a:r>
            <a:r>
              <a:rPr lang="en-US" u="sng" dirty="0"/>
              <a:t>period of activity</a:t>
            </a:r>
            <a:r>
              <a:rPr lang="en-US" dirty="0"/>
              <a:t> is recorded instead (RDA 9.3.4.3)</a:t>
            </a:r>
          </a:p>
          <a:p>
            <a:pPr marL="0" indent="0" eaLnBrk="1" fontAlgn="auto" hangingPunct="1">
              <a:spcAft>
                <a:spcPts val="0"/>
              </a:spcAft>
              <a:buFont typeface="Arial" pitchFamily="34" charset="0"/>
              <a:buNone/>
              <a:defRPr/>
            </a:pPr>
            <a:r>
              <a:rPr lang="en-US" dirty="0"/>
              <a:t>	046	$s - Start period  </a:t>
            </a:r>
          </a:p>
          <a:p>
            <a:pPr marL="0" indent="0" eaLnBrk="1" fontAlgn="auto" hangingPunct="1">
              <a:spcAft>
                <a:spcPts val="0"/>
              </a:spcAft>
              <a:buFont typeface="Arial" pitchFamily="34" charset="0"/>
              <a:buNone/>
              <a:defRPr/>
            </a:pPr>
            <a:r>
              <a:rPr lang="en-US" dirty="0"/>
              <a:t>		$t - End period </a:t>
            </a:r>
          </a:p>
          <a:p>
            <a:pPr eaLnBrk="1" fontAlgn="auto" hangingPunct="1">
              <a:spcAft>
                <a:spcPts val="0"/>
              </a:spcAft>
              <a:buFont typeface="Arial" pitchFamily="34" charset="0"/>
              <a:buChar char="•"/>
              <a:defRPr/>
            </a:pPr>
            <a:r>
              <a:rPr lang="en-US" dirty="0"/>
              <a:t>Use “active” rather than “flourished” in access points</a:t>
            </a:r>
          </a:p>
          <a:p>
            <a:pPr eaLnBrk="1" fontAlgn="auto" hangingPunct="1">
              <a:spcAft>
                <a:spcPts val="0"/>
              </a:spcAft>
              <a:buFont typeface="Arial" pitchFamily="34" charset="0"/>
              <a:buChar char="•"/>
              <a:defRPr/>
            </a:pPr>
            <a:r>
              <a:rPr lang="en-US" dirty="0"/>
              <a:t>Add to the preferred name </a:t>
            </a:r>
            <a:r>
              <a:rPr lang="en-US" u="sng" dirty="0"/>
              <a:t>only</a:t>
            </a:r>
            <a:r>
              <a:rPr lang="en-US" dirty="0"/>
              <a:t> if needed to differentiate otherwise identical names</a:t>
            </a:r>
          </a:p>
          <a:p>
            <a:pPr eaLnBrk="1" fontAlgn="auto" hangingPunct="1">
              <a:spcAft>
                <a:spcPts val="0"/>
              </a:spcAft>
              <a:buFont typeface="Arial" pitchFamily="34" charset="0"/>
              <a:buChar char="•"/>
              <a:defRPr/>
            </a:pPr>
            <a:endParaRPr lang="en-US" dirty="0"/>
          </a:p>
          <a:p>
            <a:pPr marL="0" indent="0" eaLnBrk="1" fontAlgn="auto" hangingPunct="1">
              <a:spcAft>
                <a:spcPts val="0"/>
              </a:spcAft>
              <a:buFont typeface="Arial" pitchFamily="34" charset="0"/>
              <a:buNone/>
              <a:defRPr/>
            </a:pPr>
            <a:endParaRPr lang="en-US" dirty="0"/>
          </a:p>
        </p:txBody>
      </p:sp>
      <p:sp>
        <p:nvSpPr>
          <p:cNvPr id="4" name="Slide Number Placeholder 3"/>
          <p:cNvSpPr>
            <a:spLocks noGrp="1"/>
          </p:cNvSpPr>
          <p:nvPr>
            <p:ph type="sldNum" sz="quarter" idx="12"/>
          </p:nvPr>
        </p:nvSpPr>
        <p:spPr/>
        <p:txBody>
          <a:bodyPr/>
          <a:lstStyle/>
          <a:p>
            <a:pPr>
              <a:defRPr/>
            </a:pPr>
            <a:fld id="{97F31728-00E6-4522-8B0C-01379EA1ABAC}" type="slidenum">
              <a:rPr lang="en-US"/>
              <a:pPr>
                <a:defRPr/>
              </a:pPr>
              <a:t>45</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Title 1"/>
          <p:cNvSpPr>
            <a:spLocks noGrp="1"/>
          </p:cNvSpPr>
          <p:nvPr>
            <p:ph type="title"/>
          </p:nvPr>
        </p:nvSpPr>
        <p:spPr/>
        <p:txBody>
          <a:bodyPr/>
          <a:lstStyle/>
          <a:p>
            <a:pPr eaLnBrk="1" hangingPunct="1"/>
            <a:r>
              <a:rPr lang="en-US"/>
              <a:t>Dates Associated with Persons</a:t>
            </a:r>
          </a:p>
        </p:txBody>
      </p:sp>
      <p:sp>
        <p:nvSpPr>
          <p:cNvPr id="3" name="Content Placeholder 2"/>
          <p:cNvSpPr>
            <a:spLocks noGrp="1"/>
          </p:cNvSpPr>
          <p:nvPr>
            <p:ph idx="1"/>
          </p:nvPr>
        </p:nvSpPr>
        <p:spPr>
          <a:xfrm>
            <a:off x="304800" y="1471381"/>
            <a:ext cx="8686800" cy="5257800"/>
          </a:xfrm>
        </p:spPr>
        <p:txBody>
          <a:bodyPr rtlCol="0">
            <a:normAutofit fontScale="92500"/>
          </a:bodyPr>
          <a:lstStyle/>
          <a:p>
            <a:pPr eaLnBrk="1" fontAlgn="auto" hangingPunct="1">
              <a:spcAft>
                <a:spcPts val="0"/>
              </a:spcAft>
              <a:defRPr/>
            </a:pPr>
            <a:r>
              <a:rPr lang="en-US" dirty="0"/>
              <a:t>Can record source consulted for date in $v and $u and not repeat it in a 670 if the date is not included in the 1XX or 4XX</a:t>
            </a:r>
          </a:p>
          <a:p>
            <a:pPr marL="0" indent="0" eaLnBrk="1" fontAlgn="auto" hangingPunct="1">
              <a:spcAft>
                <a:spcPts val="0"/>
              </a:spcAft>
              <a:buFont typeface="Arial" pitchFamily="34" charset="0"/>
              <a:buNone/>
              <a:defRPr/>
            </a:pPr>
            <a:r>
              <a:rPr lang="en-US" dirty="0"/>
              <a:t>	046	$v - Source of information</a:t>
            </a:r>
          </a:p>
          <a:p>
            <a:pPr marL="0" indent="0" eaLnBrk="1" fontAlgn="auto" hangingPunct="1">
              <a:spcAft>
                <a:spcPts val="1200"/>
              </a:spcAft>
              <a:buFont typeface="Arial" pitchFamily="34" charset="0"/>
              <a:buNone/>
              <a:defRPr/>
            </a:pPr>
            <a:r>
              <a:rPr lang="en-US" dirty="0"/>
              <a:t>		$u - Uniform Resource Identifier</a:t>
            </a:r>
          </a:p>
          <a:p>
            <a:pPr marL="0" indent="0" eaLnBrk="1" fontAlgn="auto" hangingPunct="1">
              <a:spcAft>
                <a:spcPts val="0"/>
              </a:spcAft>
              <a:buFont typeface="Arial" pitchFamily="34" charset="0"/>
              <a:buNone/>
              <a:defRPr/>
            </a:pPr>
            <a:r>
              <a:rPr lang="en-US" dirty="0"/>
              <a:t>     046 __ $s 17 $v CERL thesaurus, viewed February</a:t>
            </a:r>
          </a:p>
          <a:p>
            <a:pPr marL="0" indent="0" eaLnBrk="1" fontAlgn="auto" hangingPunct="1">
              <a:spcAft>
                <a:spcPts val="0"/>
              </a:spcAft>
              <a:buFont typeface="Arial" pitchFamily="34" charset="0"/>
              <a:buNone/>
              <a:defRPr/>
            </a:pPr>
            <a:r>
              <a:rPr lang="en-US" dirty="0"/>
              <a:t>	        28, 2020 $u</a:t>
            </a:r>
            <a:r>
              <a:rPr lang="pl-PL" dirty="0"/>
              <a:t> https://data.cerl.org/thesaurus/</a:t>
            </a:r>
            <a:endParaRPr lang="en-US" dirty="0"/>
          </a:p>
          <a:p>
            <a:pPr marL="0" indent="0" eaLnBrk="1" fontAlgn="auto" hangingPunct="1">
              <a:spcAft>
                <a:spcPts val="0"/>
              </a:spcAft>
              <a:buFont typeface="Arial" pitchFamily="34" charset="0"/>
              <a:buNone/>
              <a:defRPr/>
            </a:pPr>
            <a:r>
              <a:rPr lang="en-US" dirty="0"/>
              <a:t>                   </a:t>
            </a:r>
            <a:r>
              <a:rPr lang="pl-PL" dirty="0"/>
              <a:t>cnp01947394</a:t>
            </a:r>
            <a:endParaRPr lang="en-US" dirty="0"/>
          </a:p>
          <a:p>
            <a:pPr marL="0" indent="0" eaLnBrk="1" fontAlgn="auto" hangingPunct="1">
              <a:spcAft>
                <a:spcPts val="0"/>
              </a:spcAft>
              <a:buFont typeface="Arial" pitchFamily="34" charset="0"/>
              <a:buNone/>
              <a:defRPr/>
            </a:pPr>
            <a:r>
              <a:rPr lang="en-US" dirty="0"/>
              <a:t>     100 1_ </a:t>
            </a:r>
            <a:r>
              <a:rPr lang="en-US" dirty="0" err="1"/>
              <a:t>Bachmuller</a:t>
            </a:r>
            <a:r>
              <a:rPr lang="en-US" dirty="0"/>
              <a:t>, Theobald  </a:t>
            </a:r>
          </a:p>
          <a:p>
            <a:pPr eaLnBrk="1" fontAlgn="auto" hangingPunct="1">
              <a:spcAft>
                <a:spcPts val="0"/>
              </a:spcAft>
              <a:buFont typeface="Arial" pitchFamily="34" charset="0"/>
              <a:buChar char="•"/>
              <a:defRPr/>
            </a:pPr>
            <a:endParaRPr lang="en-US" dirty="0"/>
          </a:p>
          <a:p>
            <a:pPr marL="0" indent="0" eaLnBrk="1" fontAlgn="auto" hangingPunct="1">
              <a:spcAft>
                <a:spcPts val="0"/>
              </a:spcAft>
              <a:buFont typeface="Arial" pitchFamily="34" charset="0"/>
              <a:buNone/>
              <a:defRPr/>
            </a:pPr>
            <a:endParaRPr lang="en-US" dirty="0"/>
          </a:p>
        </p:txBody>
      </p:sp>
      <p:sp>
        <p:nvSpPr>
          <p:cNvPr id="4" name="Slide Number Placeholder 3"/>
          <p:cNvSpPr>
            <a:spLocks noGrp="1"/>
          </p:cNvSpPr>
          <p:nvPr>
            <p:ph type="sldNum" sz="quarter" idx="12"/>
          </p:nvPr>
        </p:nvSpPr>
        <p:spPr/>
        <p:txBody>
          <a:bodyPr/>
          <a:lstStyle/>
          <a:p>
            <a:pPr>
              <a:defRPr/>
            </a:pPr>
            <a:fld id="{97F31728-00E6-4522-8B0C-01379EA1ABAC}" type="slidenum">
              <a:rPr lang="en-US"/>
              <a:pPr>
                <a:defRPr/>
              </a:pPr>
              <a:t>46</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extLst>
      <p:ext uri="{BB962C8B-B14F-4D97-AF65-F5344CB8AC3E}">
        <p14:creationId xmlns:p14="http://schemas.microsoft.com/office/powerpoint/2010/main" val="15201452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noGrp="1"/>
          </p:cNvSpPr>
          <p:nvPr>
            <p:ph type="title"/>
          </p:nvPr>
        </p:nvSpPr>
        <p:spPr>
          <a:xfrm>
            <a:off x="457200" y="274638"/>
            <a:ext cx="8229600" cy="868362"/>
          </a:xfrm>
        </p:spPr>
        <p:txBody>
          <a:bodyPr/>
          <a:lstStyle/>
          <a:p>
            <a:pPr eaLnBrk="1" hangingPunct="1"/>
            <a:r>
              <a:rPr lang="en-US" dirty="0"/>
              <a:t>Fuller Form of Name: </a:t>
            </a:r>
            <a:br>
              <a:rPr lang="en-US" dirty="0"/>
            </a:br>
            <a:r>
              <a:rPr lang="en-US" dirty="0"/>
              <a:t>Element (RDA 9.5)</a:t>
            </a:r>
          </a:p>
        </p:txBody>
      </p:sp>
      <p:sp>
        <p:nvSpPr>
          <p:cNvPr id="3" name="Content Placeholder 2"/>
          <p:cNvSpPr>
            <a:spLocks noGrp="1"/>
          </p:cNvSpPr>
          <p:nvPr>
            <p:ph idx="1"/>
          </p:nvPr>
        </p:nvSpPr>
        <p:spPr>
          <a:xfrm>
            <a:off x="257282" y="1479549"/>
            <a:ext cx="8629436" cy="5059363"/>
          </a:xfrm>
        </p:spPr>
        <p:txBody>
          <a:bodyPr rtlCol="0">
            <a:normAutofit fontScale="85000" lnSpcReduction="20000"/>
          </a:bodyPr>
          <a:lstStyle/>
          <a:p>
            <a:pPr eaLnBrk="1" fontAlgn="auto" hangingPunct="1">
              <a:spcAft>
                <a:spcPts val="0"/>
              </a:spcAft>
              <a:buFont typeface="Arial" pitchFamily="34" charset="0"/>
              <a:buChar char="•"/>
              <a:defRPr/>
            </a:pPr>
            <a:r>
              <a:rPr lang="en-US" dirty="0"/>
              <a:t>Definition</a:t>
            </a:r>
          </a:p>
          <a:p>
            <a:pPr lvl="1" eaLnBrk="1" fontAlgn="auto" hangingPunct="1">
              <a:spcAft>
                <a:spcPts val="600"/>
              </a:spcAft>
              <a:buFont typeface="Wingdings" panose="05000000000000000000" pitchFamily="2" charset="2"/>
              <a:buChar char="ü"/>
              <a:defRPr/>
            </a:pPr>
            <a:r>
              <a:rPr lang="en-US" dirty="0"/>
              <a:t>The fuller form of a part of any name represented only by an initial, abbreviation, or shortened or otherwise modified variant in the form chosen as the preferred name</a:t>
            </a:r>
            <a:endParaRPr lang="en-US" i="1" dirty="0"/>
          </a:p>
          <a:p>
            <a:pPr marL="457200" lvl="1" indent="0" eaLnBrk="1" fontAlgn="auto" hangingPunct="1">
              <a:spcAft>
                <a:spcPts val="0"/>
              </a:spcAft>
              <a:buNone/>
              <a:defRPr/>
            </a:pPr>
            <a:r>
              <a:rPr lang="en-US" i="1" dirty="0"/>
              <a:t>	 </a:t>
            </a:r>
            <a:r>
              <a:rPr lang="en-US" sz="2600" dirty="0"/>
              <a:t>Karen Ann </a:t>
            </a:r>
            <a:r>
              <a:rPr lang="en-US" sz="2600" i="1" dirty="0"/>
              <a:t>is</a:t>
            </a:r>
            <a:r>
              <a:rPr lang="en-US" sz="2600" dirty="0"/>
              <a:t> </a:t>
            </a:r>
            <a:r>
              <a:rPr lang="en-US" sz="2600" i="1" dirty="0"/>
              <a:t>fuller form of given names of </a:t>
            </a:r>
            <a:r>
              <a:rPr lang="en-US" sz="2600" dirty="0"/>
              <a:t>High, Karen A.</a:t>
            </a:r>
            <a:endParaRPr lang="en-US" sz="2600" i="1" dirty="0"/>
          </a:p>
          <a:p>
            <a:pPr marL="457200" lvl="1" indent="0" eaLnBrk="1" fontAlgn="auto" hangingPunct="1">
              <a:spcAft>
                <a:spcPts val="0"/>
              </a:spcAft>
              <a:buNone/>
              <a:defRPr/>
            </a:pPr>
            <a:r>
              <a:rPr lang="en-US" sz="2600" i="1" dirty="0"/>
              <a:t>	 </a:t>
            </a:r>
            <a:r>
              <a:rPr lang="en-US" sz="2600" dirty="0"/>
              <a:t>William </a:t>
            </a:r>
            <a:r>
              <a:rPr lang="en-US" sz="2600" i="1" dirty="0"/>
              <a:t>is</a:t>
            </a:r>
            <a:r>
              <a:rPr lang="en-US" sz="2600" dirty="0"/>
              <a:t> </a:t>
            </a:r>
            <a:r>
              <a:rPr lang="en-US" sz="2600" i="1" dirty="0"/>
              <a:t>fuller form of given name of </a:t>
            </a:r>
            <a:r>
              <a:rPr lang="en-US" sz="2600" dirty="0"/>
              <a:t>Austin, Wm.</a:t>
            </a:r>
          </a:p>
          <a:p>
            <a:pPr marL="457200" lvl="1" indent="0" eaLnBrk="1" fontAlgn="auto" hangingPunct="1">
              <a:spcAft>
                <a:spcPts val="0"/>
              </a:spcAft>
              <a:buNone/>
              <a:defRPr/>
            </a:pPr>
            <a:r>
              <a:rPr lang="en-US" sz="2600" i="1" dirty="0"/>
              <a:t>	 </a:t>
            </a:r>
            <a:r>
              <a:rPr lang="en-US" sz="2600" dirty="0"/>
              <a:t>Aguirre </a:t>
            </a:r>
            <a:r>
              <a:rPr lang="en-US" sz="2600" dirty="0" err="1"/>
              <a:t>García</a:t>
            </a:r>
            <a:r>
              <a:rPr lang="en-US" sz="2600" dirty="0"/>
              <a:t> </a:t>
            </a:r>
            <a:r>
              <a:rPr lang="en-US" sz="2600" i="1" dirty="0"/>
              <a:t>is</a:t>
            </a:r>
            <a:r>
              <a:rPr lang="en-US" sz="2600" dirty="0"/>
              <a:t> </a:t>
            </a:r>
            <a:r>
              <a:rPr lang="en-US" sz="2600" i="1" dirty="0"/>
              <a:t>fuller form of surname of </a:t>
            </a:r>
            <a:r>
              <a:rPr lang="en-US" sz="2600" dirty="0"/>
              <a:t>Aguirre G., Dida</a:t>
            </a:r>
          </a:p>
          <a:p>
            <a:pPr marL="457200" lvl="1" indent="0" eaLnBrk="1" fontAlgn="auto" hangingPunct="1">
              <a:spcAft>
                <a:spcPts val="600"/>
              </a:spcAft>
              <a:buNone/>
              <a:defRPr/>
            </a:pPr>
            <a:r>
              <a:rPr lang="en-US" sz="2600" dirty="0"/>
              <a:t>	 Manuel Ignacio Vegas </a:t>
            </a:r>
            <a:r>
              <a:rPr lang="en-US" sz="2600" dirty="0" err="1"/>
              <a:t>García</a:t>
            </a:r>
            <a:r>
              <a:rPr lang="en-US" sz="2600" dirty="0"/>
              <a:t> </a:t>
            </a:r>
            <a:r>
              <a:rPr lang="en-US" sz="2600" i="1" dirty="0"/>
              <a:t>is</a:t>
            </a:r>
            <a:r>
              <a:rPr lang="en-US" sz="2600" dirty="0"/>
              <a:t> </a:t>
            </a:r>
            <a:r>
              <a:rPr lang="en-US" sz="2600" i="1" dirty="0"/>
              <a:t>fuller form of given names and 	 	 surname of</a:t>
            </a:r>
            <a:r>
              <a:rPr lang="en-US" sz="2600" dirty="0"/>
              <a:t> Vegas G., Manuel I. </a:t>
            </a:r>
          </a:p>
          <a:p>
            <a:pPr marL="457200" lvl="1" indent="0" eaLnBrk="1" fontAlgn="auto" hangingPunct="1">
              <a:spcAft>
                <a:spcPts val="0"/>
              </a:spcAft>
              <a:buNone/>
              <a:defRPr/>
            </a:pPr>
            <a:r>
              <a:rPr lang="en-US" i="1" dirty="0"/>
              <a:t>and/or</a:t>
            </a:r>
          </a:p>
          <a:p>
            <a:pPr lvl="1" eaLnBrk="1" fontAlgn="auto" hangingPunct="1">
              <a:spcAft>
                <a:spcPts val="600"/>
              </a:spcAft>
              <a:buFont typeface="Wingdings" panose="05000000000000000000" pitchFamily="2" charset="2"/>
              <a:buChar char="ü"/>
              <a:defRPr/>
            </a:pPr>
            <a:r>
              <a:rPr lang="en-US" dirty="0"/>
              <a:t>The fuller form of a part of the name not included in the form chosen as the preferred name.</a:t>
            </a:r>
          </a:p>
          <a:p>
            <a:pPr marL="914400" lvl="2" indent="0" eaLnBrk="1" fontAlgn="auto" hangingPunct="1">
              <a:spcAft>
                <a:spcPts val="0"/>
              </a:spcAft>
              <a:buNone/>
              <a:defRPr/>
            </a:pPr>
            <a:r>
              <a:rPr lang="en-US" dirty="0"/>
              <a:t> </a:t>
            </a:r>
            <a:r>
              <a:rPr lang="en-US" sz="2600" dirty="0"/>
              <a:t>Karen Ann </a:t>
            </a:r>
            <a:r>
              <a:rPr lang="en-US" sz="2600" i="1" dirty="0"/>
              <a:t>is</a:t>
            </a:r>
            <a:r>
              <a:rPr lang="en-US" sz="2600" dirty="0"/>
              <a:t> </a:t>
            </a:r>
            <a:r>
              <a:rPr lang="en-US" sz="2600" i="1" dirty="0"/>
              <a:t>fuller form of given name of </a:t>
            </a:r>
            <a:r>
              <a:rPr lang="en-US" sz="2600" dirty="0"/>
              <a:t>Savage, Karen</a:t>
            </a:r>
          </a:p>
          <a:p>
            <a:pPr marL="914400" lvl="2" indent="0" eaLnBrk="1" fontAlgn="auto" hangingPunct="1">
              <a:spcAft>
                <a:spcPts val="0"/>
              </a:spcAft>
              <a:buNone/>
              <a:defRPr/>
            </a:pPr>
            <a:r>
              <a:rPr lang="en-US" sz="2600" dirty="0"/>
              <a:t> </a:t>
            </a:r>
            <a:r>
              <a:rPr lang="en-US" sz="2600" dirty="0" err="1"/>
              <a:t>García</a:t>
            </a:r>
            <a:r>
              <a:rPr lang="en-US" sz="2600" dirty="0"/>
              <a:t> Torres </a:t>
            </a:r>
            <a:r>
              <a:rPr lang="en-US" sz="2600" i="1" dirty="0"/>
              <a:t>is</a:t>
            </a:r>
            <a:r>
              <a:rPr lang="en-US" sz="2600" dirty="0"/>
              <a:t> </a:t>
            </a:r>
            <a:r>
              <a:rPr lang="en-US" sz="2600" i="1" dirty="0"/>
              <a:t>fuller form of surname of </a:t>
            </a:r>
            <a:r>
              <a:rPr lang="en-US" sz="2600" dirty="0" err="1"/>
              <a:t>García</a:t>
            </a:r>
            <a:r>
              <a:rPr lang="en-US" sz="2600" dirty="0"/>
              <a:t>, </a:t>
            </a:r>
            <a:r>
              <a:rPr lang="en-US" sz="2600" dirty="0" err="1"/>
              <a:t>Adrián</a:t>
            </a:r>
            <a:r>
              <a:rPr lang="en-US" sz="2600" dirty="0"/>
              <a:t> </a:t>
            </a:r>
            <a:endParaRPr lang="en-US" sz="2600" i="1" dirty="0"/>
          </a:p>
        </p:txBody>
      </p:sp>
      <p:sp>
        <p:nvSpPr>
          <p:cNvPr id="4" name="Slide Number Placeholder 3"/>
          <p:cNvSpPr>
            <a:spLocks noGrp="1"/>
          </p:cNvSpPr>
          <p:nvPr>
            <p:ph type="sldNum" sz="quarter" idx="12"/>
          </p:nvPr>
        </p:nvSpPr>
        <p:spPr/>
        <p:txBody>
          <a:bodyPr/>
          <a:lstStyle/>
          <a:p>
            <a:pPr>
              <a:defRPr/>
            </a:pPr>
            <a:fld id="{FBCDB335-54A9-400B-A6FA-D12163A7B40E}" type="slidenum">
              <a:rPr lang="en-US"/>
              <a:pPr>
                <a:defRPr/>
              </a:pPr>
              <a:t>47</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noGrp="1"/>
          </p:cNvSpPr>
          <p:nvPr>
            <p:ph type="title"/>
          </p:nvPr>
        </p:nvSpPr>
        <p:spPr/>
        <p:txBody>
          <a:bodyPr/>
          <a:lstStyle/>
          <a:p>
            <a:pPr eaLnBrk="1" hangingPunct="1"/>
            <a:r>
              <a:rPr lang="en-US"/>
              <a:t>Fuller Form of Name: </a:t>
            </a:r>
            <a:br>
              <a:rPr lang="en-US"/>
            </a:br>
            <a:r>
              <a:rPr lang="en-US"/>
              <a:t>Element (RDA 9.5)</a:t>
            </a:r>
          </a:p>
        </p:txBody>
      </p:sp>
      <p:sp>
        <p:nvSpPr>
          <p:cNvPr id="3" name="Content Placeholder 2"/>
          <p:cNvSpPr>
            <a:spLocks noGrp="1"/>
          </p:cNvSpPr>
          <p:nvPr>
            <p:ph idx="1"/>
          </p:nvPr>
        </p:nvSpPr>
        <p:spPr>
          <a:xfrm>
            <a:off x="457200" y="1830387"/>
            <a:ext cx="8229600" cy="4525963"/>
          </a:xfrm>
        </p:spPr>
        <p:txBody>
          <a:bodyPr rtlCol="0">
            <a:normAutofit/>
          </a:bodyPr>
          <a:lstStyle/>
          <a:p>
            <a:pPr eaLnBrk="1" fontAlgn="auto" hangingPunct="1">
              <a:spcAft>
                <a:spcPts val="0"/>
              </a:spcAft>
              <a:defRPr/>
            </a:pPr>
            <a:r>
              <a:rPr lang="en-US" dirty="0"/>
              <a:t>Record </a:t>
            </a:r>
            <a:r>
              <a:rPr lang="en-US" i="1" dirty="0"/>
              <a:t>either</a:t>
            </a:r>
            <a:r>
              <a:rPr lang="en-US" dirty="0"/>
              <a:t> fuller form of given name(s) </a:t>
            </a:r>
            <a:r>
              <a:rPr lang="en-US" i="1" dirty="0"/>
              <a:t>or</a:t>
            </a:r>
            <a:r>
              <a:rPr lang="en-US" dirty="0"/>
              <a:t> fuller form of surname(s)</a:t>
            </a:r>
          </a:p>
          <a:p>
            <a:pPr eaLnBrk="1" fontAlgn="auto" hangingPunct="1">
              <a:spcAft>
                <a:spcPts val="0"/>
              </a:spcAft>
              <a:defRPr/>
            </a:pPr>
            <a:r>
              <a:rPr lang="en-US" dirty="0"/>
              <a:t>If fuller forms of both exist, record the entire name in direct order</a:t>
            </a:r>
          </a:p>
          <a:p>
            <a:pPr eaLnBrk="1" fontAlgn="auto" hangingPunct="1">
              <a:spcAft>
                <a:spcPts val="0"/>
              </a:spcAft>
              <a:defRPr/>
            </a:pPr>
            <a:r>
              <a:rPr lang="en-US" dirty="0"/>
              <a:t>Record in 378 field subfield $q</a:t>
            </a:r>
          </a:p>
          <a:p>
            <a:pPr eaLnBrk="1" fontAlgn="auto" hangingPunct="1">
              <a:spcAft>
                <a:spcPts val="0"/>
              </a:spcAft>
              <a:defRPr/>
            </a:pPr>
            <a:r>
              <a:rPr lang="en-US" dirty="0"/>
              <a:t>Record the fullest form known (this might not correspond to the form in access point)</a:t>
            </a:r>
          </a:p>
        </p:txBody>
      </p:sp>
      <p:sp>
        <p:nvSpPr>
          <p:cNvPr id="4" name="Slide Number Placeholder 3"/>
          <p:cNvSpPr>
            <a:spLocks noGrp="1"/>
          </p:cNvSpPr>
          <p:nvPr>
            <p:ph type="sldNum" sz="quarter" idx="12"/>
          </p:nvPr>
        </p:nvSpPr>
        <p:spPr/>
        <p:txBody>
          <a:bodyPr/>
          <a:lstStyle/>
          <a:p>
            <a:pPr>
              <a:defRPr/>
            </a:pPr>
            <a:fld id="{FBCDB335-54A9-400B-A6FA-D12163A7B40E}" type="slidenum">
              <a:rPr lang="en-US"/>
              <a:pPr>
                <a:defRPr/>
              </a:pPr>
              <a:t>48</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extLst>
      <p:ext uri="{BB962C8B-B14F-4D97-AF65-F5344CB8AC3E}">
        <p14:creationId xmlns:p14="http://schemas.microsoft.com/office/powerpoint/2010/main" val="7314887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Fuller Form of Name</a:t>
            </a:r>
            <a:r>
              <a:rPr lang="en-US"/>
              <a:t>: Authorized </a:t>
            </a:r>
            <a:r>
              <a:rPr lang="en-US" dirty="0"/>
              <a:t>Access Points (RDA 9.19.1.4)</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a:t>Add to the authorized access point </a:t>
            </a:r>
            <a:r>
              <a:rPr lang="en-US" u="sng" dirty="0"/>
              <a:t>only</a:t>
            </a:r>
            <a:r>
              <a:rPr lang="en-US" dirty="0"/>
              <a:t> if:</a:t>
            </a:r>
          </a:p>
          <a:p>
            <a:pPr marL="0" indent="0" eaLnBrk="1" fontAlgn="auto" hangingPunct="1">
              <a:spcAft>
                <a:spcPts val="0"/>
              </a:spcAft>
              <a:buFont typeface="Arial" pitchFamily="34" charset="0"/>
              <a:buNone/>
              <a:defRPr/>
            </a:pPr>
            <a:r>
              <a:rPr lang="en-US" dirty="0">
                <a:sym typeface="Wingdings" panose="05000000000000000000" pitchFamily="2" charset="2"/>
              </a:rPr>
              <a:t> </a:t>
            </a:r>
            <a:r>
              <a:rPr lang="en-US" dirty="0"/>
              <a:t>otherwise identical names need to be            	differentiated</a:t>
            </a:r>
          </a:p>
          <a:p>
            <a:pPr marL="0" indent="0" eaLnBrk="1" fontAlgn="auto" hangingPunct="1">
              <a:spcAft>
                <a:spcPts val="0"/>
              </a:spcAft>
              <a:buFont typeface="Arial" pitchFamily="34" charset="0"/>
              <a:buNone/>
              <a:defRPr/>
            </a:pPr>
            <a:r>
              <a:rPr lang="en-US" dirty="0"/>
              <a:t>		</a:t>
            </a:r>
            <a:r>
              <a:rPr lang="en-US" b="1" i="1" dirty="0"/>
              <a:t>or</a:t>
            </a:r>
            <a:r>
              <a:rPr lang="en-US" dirty="0"/>
              <a:t> </a:t>
            </a:r>
          </a:p>
          <a:p>
            <a:pPr marL="0" indent="0" eaLnBrk="1" fontAlgn="auto" hangingPunct="1">
              <a:spcAft>
                <a:spcPts val="0"/>
              </a:spcAft>
              <a:buFont typeface="Arial" pitchFamily="34" charset="0"/>
              <a:buNone/>
              <a:defRPr/>
            </a:pPr>
            <a:r>
              <a:rPr lang="en-US" dirty="0">
                <a:sym typeface="Wingdings" panose="05000000000000000000" pitchFamily="2" charset="2"/>
              </a:rPr>
              <a:t> </a:t>
            </a:r>
            <a:r>
              <a:rPr lang="en-US" dirty="0">
                <a:solidFill>
                  <a:prstClr val="black"/>
                </a:solidFill>
              </a:rPr>
              <a:t>the preferred name contains an initial or an 	abbreviation </a:t>
            </a:r>
            <a:r>
              <a:rPr lang="en-US" b="1" i="1" dirty="0">
                <a:solidFill>
                  <a:prstClr val="black"/>
                </a:solidFill>
              </a:rPr>
              <a:t>and</a:t>
            </a:r>
            <a:r>
              <a:rPr lang="en-US" dirty="0">
                <a:solidFill>
                  <a:prstClr val="black"/>
                </a:solidFill>
              </a:rPr>
              <a:t> </a:t>
            </a:r>
            <a:r>
              <a:rPr lang="en-US" dirty="0">
                <a:sym typeface="Wingdings" panose="05000000000000000000" pitchFamily="2" charset="2"/>
              </a:rPr>
              <a:t>it is important for 	identification (cataloger’s judgment)</a:t>
            </a:r>
            <a:endParaRPr lang="en-US" i="1" dirty="0"/>
          </a:p>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endParaRPr lang="en-US" dirty="0"/>
          </a:p>
        </p:txBody>
      </p:sp>
      <p:sp>
        <p:nvSpPr>
          <p:cNvPr id="4" name="Slide Number Placeholder 3"/>
          <p:cNvSpPr>
            <a:spLocks noGrp="1"/>
          </p:cNvSpPr>
          <p:nvPr>
            <p:ph type="sldNum" sz="quarter" idx="12"/>
          </p:nvPr>
        </p:nvSpPr>
        <p:spPr/>
        <p:txBody>
          <a:bodyPr/>
          <a:lstStyle/>
          <a:p>
            <a:pPr>
              <a:defRPr/>
            </a:pPr>
            <a:fld id="{1A62B18A-17CA-479A-B431-B823BA17A7DE}" type="slidenum">
              <a:rPr lang="en-US"/>
              <a:pPr>
                <a:defRPr/>
              </a:pPr>
              <a:t>49</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56DA50E-8CDA-4C9D-891F-F50661483C58}"/>
              </a:ext>
            </a:extLst>
          </p:cNvPr>
          <p:cNvSpPr>
            <a:spLocks noGrp="1"/>
          </p:cNvSpPr>
          <p:nvPr>
            <p:ph type="ftr" sz="quarter" idx="11"/>
          </p:nvPr>
        </p:nvSpPr>
        <p:spPr/>
        <p:txBody>
          <a:bodyPr/>
          <a:lstStyle/>
          <a:p>
            <a:pPr>
              <a:defRPr/>
            </a:pPr>
            <a:r>
              <a:rPr lang="en-US"/>
              <a:t>Module 2. Describing Persons</a:t>
            </a:r>
            <a:endParaRPr lang="en-US" dirty="0"/>
          </a:p>
        </p:txBody>
      </p:sp>
      <p:sp>
        <p:nvSpPr>
          <p:cNvPr id="3" name="Slide Number Placeholder 2">
            <a:extLst>
              <a:ext uri="{FF2B5EF4-FFF2-40B4-BE49-F238E27FC236}">
                <a16:creationId xmlns:a16="http://schemas.microsoft.com/office/drawing/2014/main" id="{911B4DB0-9447-4E09-AD02-839FD327D566}"/>
              </a:ext>
            </a:extLst>
          </p:cNvPr>
          <p:cNvSpPr>
            <a:spLocks noGrp="1"/>
          </p:cNvSpPr>
          <p:nvPr>
            <p:ph type="sldNum" sz="quarter" idx="12"/>
          </p:nvPr>
        </p:nvSpPr>
        <p:spPr/>
        <p:txBody>
          <a:bodyPr/>
          <a:lstStyle/>
          <a:p>
            <a:pPr>
              <a:defRPr/>
            </a:pPr>
            <a:fld id="{4E7FC2AA-3267-4250-9556-530054139A34}" type="slidenum">
              <a:rPr lang="en-US" smtClean="0"/>
              <a:pPr>
                <a:defRPr/>
              </a:pPr>
              <a:t>50</a:t>
            </a:fld>
            <a:endParaRPr lang="en-US" dirty="0"/>
          </a:p>
        </p:txBody>
      </p:sp>
      <p:pic>
        <p:nvPicPr>
          <p:cNvPr id="4" name="Picture 3">
            <a:extLst>
              <a:ext uri="{FF2B5EF4-FFF2-40B4-BE49-F238E27FC236}">
                <a16:creationId xmlns:a16="http://schemas.microsoft.com/office/drawing/2014/main" id="{F7E44BE9-363D-4A0E-95B2-E29A03A351DD}"/>
              </a:ext>
            </a:extLst>
          </p:cNvPr>
          <p:cNvPicPr>
            <a:picLocks noChangeAspect="1"/>
          </p:cNvPicPr>
          <p:nvPr/>
        </p:nvPicPr>
        <p:blipFill>
          <a:blip r:embed="rId3"/>
          <a:stretch>
            <a:fillRect/>
          </a:stretch>
        </p:blipFill>
        <p:spPr>
          <a:xfrm>
            <a:off x="0" y="772156"/>
            <a:ext cx="9144000" cy="5313688"/>
          </a:xfrm>
          <a:prstGeom prst="rect">
            <a:avLst/>
          </a:prstGeom>
          <a:ln>
            <a:solidFill>
              <a:schemeClr val="tx1"/>
            </a:solidFill>
          </a:ln>
        </p:spPr>
      </p:pic>
      <p:sp>
        <p:nvSpPr>
          <p:cNvPr id="5" name="Oval 4">
            <a:extLst>
              <a:ext uri="{FF2B5EF4-FFF2-40B4-BE49-F238E27FC236}">
                <a16:creationId xmlns:a16="http://schemas.microsoft.com/office/drawing/2014/main" id="{86B496F1-1F13-4D8C-A733-A350E7964959}"/>
              </a:ext>
            </a:extLst>
          </p:cNvPr>
          <p:cNvSpPr/>
          <p:nvPr/>
        </p:nvSpPr>
        <p:spPr>
          <a:xfrm>
            <a:off x="2011680" y="1524000"/>
            <a:ext cx="1645920" cy="3651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9F987043-5562-42F1-92A2-BFB0A31616F6}"/>
              </a:ext>
            </a:extLst>
          </p:cNvPr>
          <p:cNvSpPr/>
          <p:nvPr/>
        </p:nvSpPr>
        <p:spPr>
          <a:xfrm>
            <a:off x="0" y="4023360"/>
            <a:ext cx="2362200" cy="40233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08583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F92E347-D556-49C8-82D2-65FCDF27B01D}"/>
              </a:ext>
            </a:extLst>
          </p:cNvPr>
          <p:cNvSpPr>
            <a:spLocks noGrp="1"/>
          </p:cNvSpPr>
          <p:nvPr>
            <p:ph type="ftr" sz="quarter" idx="11"/>
          </p:nvPr>
        </p:nvSpPr>
        <p:spPr/>
        <p:txBody>
          <a:bodyPr/>
          <a:lstStyle/>
          <a:p>
            <a:pPr>
              <a:defRPr/>
            </a:pPr>
            <a:r>
              <a:rPr lang="en-US"/>
              <a:t>Module 2. Describing Persons</a:t>
            </a:r>
            <a:endParaRPr lang="en-US" dirty="0"/>
          </a:p>
        </p:txBody>
      </p:sp>
      <p:sp>
        <p:nvSpPr>
          <p:cNvPr id="3" name="Slide Number Placeholder 2">
            <a:extLst>
              <a:ext uri="{FF2B5EF4-FFF2-40B4-BE49-F238E27FC236}">
                <a16:creationId xmlns:a16="http://schemas.microsoft.com/office/drawing/2014/main" id="{01C2024A-9833-4420-AB48-C43857E18ED6}"/>
              </a:ext>
            </a:extLst>
          </p:cNvPr>
          <p:cNvSpPr>
            <a:spLocks noGrp="1"/>
          </p:cNvSpPr>
          <p:nvPr>
            <p:ph type="sldNum" sz="quarter" idx="12"/>
          </p:nvPr>
        </p:nvSpPr>
        <p:spPr/>
        <p:txBody>
          <a:bodyPr/>
          <a:lstStyle/>
          <a:p>
            <a:pPr>
              <a:defRPr/>
            </a:pPr>
            <a:fld id="{4E7FC2AA-3267-4250-9556-530054139A34}" type="slidenum">
              <a:rPr lang="en-US" smtClean="0"/>
              <a:pPr>
                <a:defRPr/>
              </a:pPr>
              <a:t>51</a:t>
            </a:fld>
            <a:endParaRPr lang="en-US" dirty="0"/>
          </a:p>
        </p:txBody>
      </p:sp>
      <p:pic>
        <p:nvPicPr>
          <p:cNvPr id="6" name="Picture 5">
            <a:extLst>
              <a:ext uri="{FF2B5EF4-FFF2-40B4-BE49-F238E27FC236}">
                <a16:creationId xmlns:a16="http://schemas.microsoft.com/office/drawing/2014/main" id="{FE99BE51-BBDE-4005-A6FA-CD4905DF9316}"/>
              </a:ext>
            </a:extLst>
          </p:cNvPr>
          <p:cNvPicPr>
            <a:picLocks noChangeAspect="1"/>
          </p:cNvPicPr>
          <p:nvPr/>
        </p:nvPicPr>
        <p:blipFill>
          <a:blip r:embed="rId3"/>
          <a:stretch>
            <a:fillRect/>
          </a:stretch>
        </p:blipFill>
        <p:spPr>
          <a:xfrm>
            <a:off x="0" y="739383"/>
            <a:ext cx="9144000" cy="5379233"/>
          </a:xfrm>
          <a:prstGeom prst="rect">
            <a:avLst/>
          </a:prstGeom>
        </p:spPr>
      </p:pic>
      <p:sp>
        <p:nvSpPr>
          <p:cNvPr id="7" name="Oval 6">
            <a:extLst>
              <a:ext uri="{FF2B5EF4-FFF2-40B4-BE49-F238E27FC236}">
                <a16:creationId xmlns:a16="http://schemas.microsoft.com/office/drawing/2014/main" id="{100C8C47-6C23-465E-A6A4-D2C4A8AF3480}"/>
              </a:ext>
            </a:extLst>
          </p:cNvPr>
          <p:cNvSpPr/>
          <p:nvPr/>
        </p:nvSpPr>
        <p:spPr>
          <a:xfrm>
            <a:off x="0" y="4343400"/>
            <a:ext cx="2362200" cy="4114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82206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76A1083-4C99-439C-A68E-455903E5AAC5}"/>
              </a:ext>
            </a:extLst>
          </p:cNvPr>
          <p:cNvSpPr>
            <a:spLocks noGrp="1"/>
          </p:cNvSpPr>
          <p:nvPr>
            <p:ph type="ftr" sz="quarter" idx="11"/>
          </p:nvPr>
        </p:nvSpPr>
        <p:spPr/>
        <p:txBody>
          <a:bodyPr/>
          <a:lstStyle/>
          <a:p>
            <a:pPr>
              <a:defRPr/>
            </a:pPr>
            <a:r>
              <a:rPr lang="en-US"/>
              <a:t>Module 2. Describing Persons</a:t>
            </a:r>
            <a:endParaRPr lang="en-US" dirty="0"/>
          </a:p>
        </p:txBody>
      </p:sp>
      <p:sp>
        <p:nvSpPr>
          <p:cNvPr id="3" name="Slide Number Placeholder 2">
            <a:extLst>
              <a:ext uri="{FF2B5EF4-FFF2-40B4-BE49-F238E27FC236}">
                <a16:creationId xmlns:a16="http://schemas.microsoft.com/office/drawing/2014/main" id="{B9C96362-3113-49B9-B2E1-937661B2D6FD}"/>
              </a:ext>
            </a:extLst>
          </p:cNvPr>
          <p:cNvSpPr>
            <a:spLocks noGrp="1"/>
          </p:cNvSpPr>
          <p:nvPr>
            <p:ph type="sldNum" sz="quarter" idx="12"/>
          </p:nvPr>
        </p:nvSpPr>
        <p:spPr/>
        <p:txBody>
          <a:bodyPr/>
          <a:lstStyle/>
          <a:p>
            <a:pPr>
              <a:defRPr/>
            </a:pPr>
            <a:fld id="{4E7FC2AA-3267-4250-9556-530054139A34}" type="slidenum">
              <a:rPr lang="en-US" smtClean="0"/>
              <a:pPr>
                <a:defRPr/>
              </a:pPr>
              <a:t>52</a:t>
            </a:fld>
            <a:endParaRPr lang="en-US" dirty="0"/>
          </a:p>
        </p:txBody>
      </p:sp>
      <p:pic>
        <p:nvPicPr>
          <p:cNvPr id="4" name="Picture 3">
            <a:extLst>
              <a:ext uri="{FF2B5EF4-FFF2-40B4-BE49-F238E27FC236}">
                <a16:creationId xmlns:a16="http://schemas.microsoft.com/office/drawing/2014/main" id="{D56DD4EB-5873-4BD3-AA6A-1345624B7AFF}"/>
              </a:ext>
            </a:extLst>
          </p:cNvPr>
          <p:cNvPicPr>
            <a:picLocks noChangeAspect="1"/>
          </p:cNvPicPr>
          <p:nvPr/>
        </p:nvPicPr>
        <p:blipFill>
          <a:blip r:embed="rId3"/>
          <a:stretch>
            <a:fillRect/>
          </a:stretch>
        </p:blipFill>
        <p:spPr>
          <a:xfrm>
            <a:off x="0" y="780585"/>
            <a:ext cx="9144000" cy="5296829"/>
          </a:xfrm>
          <a:prstGeom prst="rect">
            <a:avLst/>
          </a:prstGeom>
          <a:ln>
            <a:solidFill>
              <a:schemeClr val="tx1"/>
            </a:solidFill>
          </a:ln>
        </p:spPr>
      </p:pic>
      <p:sp>
        <p:nvSpPr>
          <p:cNvPr id="5" name="Oval 4">
            <a:extLst>
              <a:ext uri="{FF2B5EF4-FFF2-40B4-BE49-F238E27FC236}">
                <a16:creationId xmlns:a16="http://schemas.microsoft.com/office/drawing/2014/main" id="{1B78AD9A-5B6B-4653-8F5D-79AC07973908}"/>
              </a:ext>
            </a:extLst>
          </p:cNvPr>
          <p:cNvSpPr/>
          <p:nvPr/>
        </p:nvSpPr>
        <p:spPr>
          <a:xfrm>
            <a:off x="2209800" y="1447800"/>
            <a:ext cx="1371600" cy="609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83C3F275-58F3-435C-BBB9-BFE7E72170C2}"/>
              </a:ext>
            </a:extLst>
          </p:cNvPr>
          <p:cNvSpPr/>
          <p:nvPr/>
        </p:nvSpPr>
        <p:spPr>
          <a:xfrm>
            <a:off x="0" y="3657600"/>
            <a:ext cx="23622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77251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3" name="Picture 1"/>
          <p:cNvPicPr>
            <a:picLocks noChangeAspect="1"/>
          </p:cNvPicPr>
          <p:nvPr/>
        </p:nvPicPr>
        <p:blipFill>
          <a:blip r:embed="rId3"/>
          <a:srcRect l="874" t="16782" r="1817" b="3938"/>
          <a:stretch>
            <a:fillRect/>
          </a:stretch>
        </p:blipFill>
        <p:spPr bwMode="auto">
          <a:xfrm>
            <a:off x="609600" y="990600"/>
            <a:ext cx="7848600" cy="5307013"/>
          </a:xfrm>
          <a:prstGeom prst="rect">
            <a:avLst/>
          </a:prstGeom>
          <a:noFill/>
          <a:ln w="9525">
            <a:noFill/>
            <a:miter lim="800000"/>
            <a:headEnd/>
            <a:tailEnd/>
          </a:ln>
        </p:spPr>
      </p:pic>
      <p:sp>
        <p:nvSpPr>
          <p:cNvPr id="6" name="Rounded Rectangle 5"/>
          <p:cNvSpPr/>
          <p:nvPr/>
        </p:nvSpPr>
        <p:spPr>
          <a:xfrm>
            <a:off x="4876800" y="2971800"/>
            <a:ext cx="1219200" cy="22860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ounded Rectangle 6"/>
          <p:cNvSpPr/>
          <p:nvPr/>
        </p:nvSpPr>
        <p:spPr>
          <a:xfrm>
            <a:off x="1987550" y="3200400"/>
            <a:ext cx="457200" cy="15240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5476" name="Title 3"/>
          <p:cNvSpPr>
            <a:spLocks noGrp="1"/>
          </p:cNvSpPr>
          <p:nvPr>
            <p:ph type="title"/>
          </p:nvPr>
        </p:nvSpPr>
        <p:spPr>
          <a:xfrm>
            <a:off x="419100" y="152400"/>
            <a:ext cx="8229600" cy="938213"/>
          </a:xfrm>
        </p:spPr>
        <p:txBody>
          <a:bodyPr/>
          <a:lstStyle/>
          <a:p>
            <a:pPr eaLnBrk="1" hangingPunct="1"/>
            <a:r>
              <a:rPr lang="en-US" dirty="0">
                <a:solidFill>
                  <a:srgbClr val="7030A0"/>
                </a:solidFill>
              </a:rPr>
              <a:t>Exercise 3</a:t>
            </a:r>
          </a:p>
        </p:txBody>
      </p:sp>
      <p:sp>
        <p:nvSpPr>
          <p:cNvPr id="8" name="Footer Placeholder 7"/>
          <p:cNvSpPr>
            <a:spLocks noGrp="1"/>
          </p:cNvSpPr>
          <p:nvPr>
            <p:ph type="ftr" sz="quarter" idx="11"/>
          </p:nvPr>
        </p:nvSpPr>
        <p:spPr/>
        <p:txBody>
          <a:bodyPr/>
          <a:lstStyle/>
          <a:p>
            <a:pPr>
              <a:defRPr/>
            </a:pPr>
            <a:r>
              <a:rPr lang="en-US"/>
              <a:t>Module 2. Describing Persons</a:t>
            </a:r>
            <a:endParaRPr lang="en-US" dirty="0"/>
          </a:p>
        </p:txBody>
      </p:sp>
      <p:sp>
        <p:nvSpPr>
          <p:cNvPr id="3" name="Slide Number Placeholder 2"/>
          <p:cNvSpPr>
            <a:spLocks noGrp="1"/>
          </p:cNvSpPr>
          <p:nvPr>
            <p:ph type="sldNum" sz="quarter" idx="12"/>
          </p:nvPr>
        </p:nvSpPr>
        <p:spPr/>
        <p:txBody>
          <a:bodyPr/>
          <a:lstStyle/>
          <a:p>
            <a:pPr>
              <a:defRPr/>
            </a:pPr>
            <a:fld id="{99955831-2CBC-45FE-A0B6-00BAF66371CD}" type="slidenum">
              <a:rPr lang="en-US"/>
              <a:pPr>
                <a:defRPr/>
              </a:pPr>
              <a:t>53</a:t>
            </a:fld>
            <a:endParaRPr lang="en-US" dirty="0"/>
          </a:p>
        </p:txBody>
      </p:sp>
      <p:sp>
        <p:nvSpPr>
          <p:cNvPr id="5" name="Oval 4"/>
          <p:cNvSpPr/>
          <p:nvPr/>
        </p:nvSpPr>
        <p:spPr>
          <a:xfrm>
            <a:off x="1981200" y="2971800"/>
            <a:ext cx="1143000" cy="2286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pPr eaLnBrk="1" hangingPunct="1"/>
            <a:r>
              <a:rPr lang="en-US"/>
              <a:t>Other Designation (RDA 9.6)</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a:t>Record as separate elements, as parts of access points, or as both</a:t>
            </a:r>
          </a:p>
          <a:p>
            <a:pPr lvl="1" eaLnBrk="1" fontAlgn="auto" hangingPunct="1">
              <a:spcAft>
                <a:spcPts val="0"/>
              </a:spcAft>
              <a:buFont typeface="Wingdings" panose="05000000000000000000" pitchFamily="2" charset="2"/>
              <a:buChar char="s"/>
              <a:defRPr/>
            </a:pPr>
            <a:r>
              <a:rPr lang="en-US" dirty="0">
                <a:sym typeface="Wingdings" panose="05000000000000000000" pitchFamily="2" charset="2"/>
              </a:rPr>
              <a:t>Saints (RDA 9.6.1.4)</a:t>
            </a:r>
          </a:p>
          <a:p>
            <a:pPr lvl="1" eaLnBrk="1" fontAlgn="auto" hangingPunct="1">
              <a:spcAft>
                <a:spcPts val="0"/>
              </a:spcAft>
              <a:buFont typeface="Wingdings" panose="05000000000000000000" pitchFamily="2" charset="2"/>
              <a:buChar char="s"/>
              <a:defRPr/>
            </a:pPr>
            <a:r>
              <a:rPr lang="en-US" dirty="0">
                <a:sym typeface="Wingdings" panose="05000000000000000000" pitchFamily="2" charset="2"/>
              </a:rPr>
              <a:t>Spirits (RDA 9.6.1.5)</a:t>
            </a:r>
          </a:p>
          <a:p>
            <a:pPr lvl="1" eaLnBrk="1" fontAlgn="auto" hangingPunct="1">
              <a:spcAft>
                <a:spcPts val="0"/>
              </a:spcAft>
              <a:buFont typeface="Wingdings" panose="05000000000000000000" pitchFamily="2" charset="2"/>
              <a:buChar char="s"/>
              <a:defRPr/>
            </a:pPr>
            <a:r>
              <a:rPr lang="en-US" dirty="0"/>
              <a:t>Persons named in a sacred scripture or an</a:t>
            </a:r>
            <a:br>
              <a:rPr lang="en-US" dirty="0"/>
            </a:br>
            <a:r>
              <a:rPr lang="en-US" dirty="0"/>
              <a:t>apocryphal book (RDA </a:t>
            </a:r>
            <a:r>
              <a:rPr lang="en-US"/>
              <a:t>9.6.1.6)</a:t>
            </a:r>
            <a:endParaRPr lang="en-US" dirty="0"/>
          </a:p>
          <a:p>
            <a:pPr lvl="1" eaLnBrk="1" fontAlgn="auto" hangingPunct="1">
              <a:spcAft>
                <a:spcPts val="0"/>
              </a:spcAft>
              <a:buFont typeface="Wingdings" panose="05000000000000000000" pitchFamily="2" charset="2"/>
              <a:buChar char="s"/>
              <a:defRPr/>
            </a:pPr>
            <a:r>
              <a:rPr lang="en-US" dirty="0"/>
              <a:t>Fictitious and legendary persons (RDA </a:t>
            </a:r>
            <a:r>
              <a:rPr lang="en-US"/>
              <a:t>9.6.1.7)</a:t>
            </a:r>
            <a:endParaRPr lang="en-US" dirty="0"/>
          </a:p>
          <a:p>
            <a:pPr lvl="1" eaLnBrk="1" fontAlgn="auto" hangingPunct="1">
              <a:spcAft>
                <a:spcPts val="0"/>
              </a:spcAft>
              <a:buFont typeface="Wingdings" panose="05000000000000000000" pitchFamily="2" charset="2"/>
              <a:buChar char="s"/>
              <a:defRPr/>
            </a:pPr>
            <a:r>
              <a:rPr lang="en-US" dirty="0"/>
              <a:t>Real non-human entities (RDA </a:t>
            </a:r>
            <a:r>
              <a:rPr lang="en-US"/>
              <a:t>9.6.1.8)</a:t>
            </a:r>
            <a:endParaRPr lang="en-US" dirty="0"/>
          </a:p>
          <a:p>
            <a:pPr lvl="1" eaLnBrk="1" fontAlgn="auto" hangingPunct="1">
              <a:spcAft>
                <a:spcPts val="0"/>
              </a:spcAft>
              <a:buFont typeface="Wingdings" panose="05000000000000000000" pitchFamily="2" charset="2"/>
              <a:buChar char="s"/>
              <a:defRPr/>
            </a:pPr>
            <a:r>
              <a:rPr lang="en-US" dirty="0"/>
              <a:t>Other designation (RDA </a:t>
            </a:r>
            <a:r>
              <a:rPr lang="en-US"/>
              <a:t>9.6.1.9)</a:t>
            </a:r>
            <a:endParaRPr lang="en-US" dirty="0">
              <a:sym typeface="Wingdings" panose="05000000000000000000" pitchFamily="2" charset="2"/>
            </a:endParaRPr>
          </a:p>
          <a:p>
            <a:pPr lvl="1" eaLnBrk="1" fontAlgn="auto" hangingPunct="1">
              <a:spcAft>
                <a:spcPts val="0"/>
              </a:spcAft>
              <a:buFont typeface="Wingdings" panose="05000000000000000000" pitchFamily="2" charset="2"/>
              <a:buChar char="s"/>
              <a:defRPr/>
            </a:pPr>
            <a:endParaRPr lang="en-US" dirty="0"/>
          </a:p>
        </p:txBody>
      </p:sp>
      <p:sp>
        <p:nvSpPr>
          <p:cNvPr id="4" name="Footer Placeholder 3"/>
          <p:cNvSpPr>
            <a:spLocks noGrp="1"/>
          </p:cNvSpPr>
          <p:nvPr>
            <p:ph type="ftr" sz="quarter" idx="11"/>
          </p:nvPr>
        </p:nvSpPr>
        <p:spPr/>
        <p:txBody>
          <a:bodyPr/>
          <a:lstStyle/>
          <a:p>
            <a:pPr>
              <a:defRPr/>
            </a:pPr>
            <a:r>
              <a:rPr lang="en-US"/>
              <a:t>Module 2. Describing Persons</a:t>
            </a:r>
            <a:endParaRPr lang="en-US" dirty="0"/>
          </a:p>
        </p:txBody>
      </p:sp>
      <p:sp>
        <p:nvSpPr>
          <p:cNvPr id="5" name="Slide Number Placeholder 4"/>
          <p:cNvSpPr>
            <a:spLocks noGrp="1"/>
          </p:cNvSpPr>
          <p:nvPr>
            <p:ph type="sldNum" sz="quarter" idx="12"/>
          </p:nvPr>
        </p:nvSpPr>
        <p:spPr/>
        <p:txBody>
          <a:bodyPr/>
          <a:lstStyle/>
          <a:p>
            <a:pPr>
              <a:defRPr/>
            </a:pPr>
            <a:fld id="{492908DA-E900-4654-8C52-70702F02BE29}" type="slidenum">
              <a:rPr lang="en-US"/>
              <a:pPr>
                <a:defRPr/>
              </a:pPr>
              <a:t>54</a:t>
            </a:fld>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a:xfrm>
            <a:off x="457200" y="304800"/>
            <a:ext cx="8229600" cy="639762"/>
          </a:xfrm>
        </p:spPr>
        <p:txBody>
          <a:bodyPr/>
          <a:lstStyle/>
          <a:p>
            <a:pPr eaLnBrk="1" hangingPunct="1"/>
            <a:r>
              <a:rPr lang="en-US" dirty="0"/>
              <a:t>Other Designation (RDA 9.6)</a:t>
            </a:r>
          </a:p>
        </p:txBody>
      </p:sp>
      <p:sp>
        <p:nvSpPr>
          <p:cNvPr id="3" name="Content Placeholder 2"/>
          <p:cNvSpPr>
            <a:spLocks noGrp="1"/>
          </p:cNvSpPr>
          <p:nvPr>
            <p:ph idx="1"/>
          </p:nvPr>
        </p:nvSpPr>
        <p:spPr>
          <a:xfrm>
            <a:off x="114300" y="1185672"/>
            <a:ext cx="8915400" cy="5672328"/>
          </a:xfrm>
        </p:spPr>
        <p:txBody>
          <a:bodyPr rtlCol="0">
            <a:normAutofit fontScale="55000" lnSpcReduction="20000"/>
          </a:bodyPr>
          <a:lstStyle/>
          <a:p>
            <a:pPr eaLnBrk="1" fontAlgn="auto" hangingPunct="1">
              <a:spcAft>
                <a:spcPts val="1200"/>
              </a:spcAft>
              <a:buFont typeface="Arial" pitchFamily="34" charset="0"/>
              <a:buChar char="•"/>
              <a:defRPr/>
            </a:pPr>
            <a:r>
              <a:rPr lang="en-US" sz="3800" dirty="0"/>
              <a:t>Record in 368 field, subfield $c. Prefer controlled vocabulary per DCM Z1</a:t>
            </a:r>
          </a:p>
          <a:p>
            <a:pPr marL="457200" lvl="1" indent="0" eaLnBrk="1" fontAlgn="auto" hangingPunct="1">
              <a:spcAft>
                <a:spcPts val="0"/>
              </a:spcAft>
              <a:buNone/>
              <a:defRPr/>
            </a:pPr>
            <a:r>
              <a:rPr lang="en-US" sz="3800" dirty="0">
                <a:sym typeface="Wingdings" panose="05000000000000000000" pitchFamily="2" charset="2"/>
              </a:rPr>
              <a:t> 368   $c Saints $2 </a:t>
            </a:r>
            <a:r>
              <a:rPr lang="en-US" sz="3800" dirty="0" err="1">
                <a:sym typeface="Wingdings" panose="05000000000000000000" pitchFamily="2" charset="2"/>
              </a:rPr>
              <a:t>lcsh</a:t>
            </a:r>
            <a:endParaRPr lang="en-US" sz="3800" dirty="0">
              <a:sym typeface="Wingdings" panose="05000000000000000000" pitchFamily="2" charset="2"/>
            </a:endParaRPr>
          </a:p>
          <a:p>
            <a:pPr marL="457200" lvl="1" indent="0" eaLnBrk="1" fontAlgn="auto" hangingPunct="1">
              <a:spcAft>
                <a:spcPts val="0"/>
              </a:spcAft>
              <a:buNone/>
              <a:defRPr/>
            </a:pPr>
            <a:r>
              <a:rPr lang="en-US" sz="3800" dirty="0">
                <a:sym typeface="Wingdings" panose="05000000000000000000" pitchFamily="2" charset="2"/>
              </a:rPr>
              <a:t> 368   $c Spirits $2 </a:t>
            </a:r>
            <a:r>
              <a:rPr lang="en-US" sz="3800" dirty="0" err="1">
                <a:sym typeface="Wingdings" panose="05000000000000000000" pitchFamily="2" charset="2"/>
              </a:rPr>
              <a:t>lcsh</a:t>
            </a:r>
            <a:endParaRPr lang="en-US" sz="3800" dirty="0">
              <a:sym typeface="Wingdings" panose="05000000000000000000" pitchFamily="2" charset="2"/>
            </a:endParaRPr>
          </a:p>
          <a:p>
            <a:pPr marL="457200" lvl="1" indent="0" eaLnBrk="1" fontAlgn="auto" hangingPunct="1">
              <a:spcAft>
                <a:spcPts val="0"/>
              </a:spcAft>
              <a:buNone/>
              <a:defRPr/>
            </a:pPr>
            <a:r>
              <a:rPr lang="en-US" sz="3800" dirty="0">
                <a:sym typeface="Wingdings" panose="05000000000000000000" pitchFamily="2" charset="2"/>
              </a:rPr>
              <a:t> 368   $c </a:t>
            </a:r>
            <a:r>
              <a:rPr lang="en-US" sz="3800" dirty="0"/>
              <a:t>Angels $2 </a:t>
            </a:r>
            <a:r>
              <a:rPr lang="en-US" sz="3800" dirty="0" err="1"/>
              <a:t>lcsh</a:t>
            </a:r>
            <a:endParaRPr lang="en-US" sz="3800" dirty="0"/>
          </a:p>
          <a:p>
            <a:pPr marL="457200" lvl="1" indent="0" eaLnBrk="1" fontAlgn="auto" hangingPunct="1">
              <a:spcAft>
                <a:spcPts val="0"/>
              </a:spcAft>
              <a:buNone/>
              <a:defRPr/>
            </a:pPr>
            <a:r>
              <a:rPr lang="en-US" sz="3800" dirty="0"/>
              <a:t> 368   $c Biblical figure</a:t>
            </a:r>
          </a:p>
          <a:p>
            <a:pPr marL="457200" lvl="1" indent="0" eaLnBrk="1" fontAlgn="auto" hangingPunct="1">
              <a:spcAft>
                <a:spcPts val="0"/>
              </a:spcAft>
              <a:buNone/>
              <a:defRPr/>
            </a:pPr>
            <a:r>
              <a:rPr lang="en-US" sz="3800" dirty="0">
                <a:sym typeface="Wingdings" panose="05000000000000000000" pitchFamily="2" charset="2"/>
              </a:rPr>
              <a:t> 368   $c </a:t>
            </a:r>
            <a:r>
              <a:rPr lang="en-US" sz="3800" dirty="0"/>
              <a:t>Americans $2 </a:t>
            </a:r>
            <a:r>
              <a:rPr lang="en-US" sz="3800" dirty="0" err="1"/>
              <a:t>lcdgt</a:t>
            </a:r>
            <a:endParaRPr lang="en-US" sz="3800" dirty="0"/>
          </a:p>
          <a:p>
            <a:pPr marL="457200" lvl="1" indent="0" eaLnBrk="1" fontAlgn="auto" hangingPunct="1">
              <a:spcAft>
                <a:spcPts val="0"/>
              </a:spcAft>
              <a:buNone/>
              <a:defRPr/>
            </a:pPr>
            <a:r>
              <a:rPr lang="en-US" sz="3800" dirty="0">
                <a:sym typeface="Wingdings" panose="05000000000000000000" pitchFamily="2" charset="2"/>
              </a:rPr>
              <a:t> 368   $c Fictitious characters $2 </a:t>
            </a:r>
            <a:r>
              <a:rPr lang="en-US" sz="3800" dirty="0" err="1">
                <a:sym typeface="Wingdings" panose="05000000000000000000" pitchFamily="2" charset="2"/>
              </a:rPr>
              <a:t>lcsh</a:t>
            </a:r>
            <a:endParaRPr lang="en-US" sz="3800" dirty="0">
              <a:sym typeface="Wingdings" panose="05000000000000000000" pitchFamily="2" charset="2"/>
            </a:endParaRPr>
          </a:p>
          <a:p>
            <a:pPr marL="457200" lvl="1" indent="0" eaLnBrk="1" fontAlgn="auto" hangingPunct="1">
              <a:spcAft>
                <a:spcPts val="0"/>
              </a:spcAft>
              <a:buNone/>
              <a:defRPr/>
            </a:pPr>
            <a:r>
              <a:rPr lang="en-US" sz="3800" dirty="0">
                <a:sym typeface="Wingdings" panose="05000000000000000000" pitchFamily="2" charset="2"/>
              </a:rPr>
              <a:t> 368   $c Vampires $2 </a:t>
            </a:r>
            <a:r>
              <a:rPr lang="en-US" sz="3800" dirty="0" err="1">
                <a:sym typeface="Wingdings" panose="05000000000000000000" pitchFamily="2" charset="2"/>
              </a:rPr>
              <a:t>lcsh</a:t>
            </a:r>
            <a:endParaRPr lang="en-US" sz="3800" dirty="0">
              <a:sym typeface="Wingdings" panose="05000000000000000000" pitchFamily="2" charset="2"/>
            </a:endParaRPr>
          </a:p>
          <a:p>
            <a:pPr marL="457200" lvl="1" indent="0" eaLnBrk="1" fontAlgn="auto" hangingPunct="1">
              <a:spcAft>
                <a:spcPts val="0"/>
              </a:spcAft>
              <a:buNone/>
              <a:defRPr/>
            </a:pPr>
            <a:r>
              <a:rPr lang="en-US" sz="3800" dirty="0">
                <a:sym typeface="Wingdings" panose="05000000000000000000" pitchFamily="2" charset="2"/>
              </a:rPr>
              <a:t> 368   $c Legendary character</a:t>
            </a:r>
          </a:p>
          <a:p>
            <a:pPr marL="457200" lvl="1" indent="0" eaLnBrk="1" fontAlgn="auto" hangingPunct="1">
              <a:spcAft>
                <a:spcPts val="0"/>
              </a:spcAft>
              <a:buNone/>
              <a:defRPr/>
            </a:pPr>
            <a:r>
              <a:rPr lang="en-US" sz="3800" dirty="0">
                <a:sym typeface="Wingdings" panose="05000000000000000000" pitchFamily="2" charset="2"/>
              </a:rPr>
              <a:t> 368   $c Greek deity</a:t>
            </a:r>
          </a:p>
          <a:p>
            <a:pPr marL="457200" lvl="1" indent="0" eaLnBrk="1" fontAlgn="auto" hangingPunct="1">
              <a:spcAft>
                <a:spcPts val="0"/>
              </a:spcAft>
              <a:buNone/>
              <a:defRPr/>
            </a:pPr>
            <a:r>
              <a:rPr lang="en-US" sz="3800" dirty="0">
                <a:sym typeface="Wingdings" panose="05000000000000000000" pitchFamily="2" charset="2"/>
              </a:rPr>
              <a:t> 368   $c Killer whale $2 </a:t>
            </a:r>
            <a:r>
              <a:rPr lang="en-US" sz="3800" dirty="0" err="1">
                <a:sym typeface="Wingdings" panose="05000000000000000000" pitchFamily="2" charset="2"/>
              </a:rPr>
              <a:t>lcsh</a:t>
            </a:r>
            <a:endParaRPr lang="en-US" sz="3800" dirty="0"/>
          </a:p>
          <a:p>
            <a:pPr marL="457200" lvl="1" indent="0" eaLnBrk="1" fontAlgn="auto" hangingPunct="1">
              <a:spcAft>
                <a:spcPts val="0"/>
              </a:spcAft>
              <a:buNone/>
              <a:defRPr/>
            </a:pPr>
            <a:r>
              <a:rPr lang="en-US" sz="3800" dirty="0">
                <a:sym typeface="Wingdings" panose="05000000000000000000" pitchFamily="2" charset="2"/>
              </a:rPr>
              <a:t> 368   $c </a:t>
            </a:r>
            <a:r>
              <a:rPr lang="en-US" sz="3800" dirty="0"/>
              <a:t>Author of A journey along the national trails of England and Wales</a:t>
            </a:r>
          </a:p>
          <a:p>
            <a:pPr marL="457200" lvl="1" indent="0" eaLnBrk="1" fontAlgn="auto" hangingPunct="1">
              <a:spcAft>
                <a:spcPts val="0"/>
              </a:spcAft>
              <a:buNone/>
              <a:defRPr/>
            </a:pPr>
            <a:r>
              <a:rPr lang="en-US" sz="3800" dirty="0">
                <a:sym typeface="Wingdings" panose="05000000000000000000" pitchFamily="2" charset="2"/>
              </a:rPr>
              <a:t> 368   $c </a:t>
            </a:r>
            <a:r>
              <a:rPr lang="en-US" sz="3800" dirty="0"/>
              <a:t>Dogs $c Miniature schnauzer $2 </a:t>
            </a:r>
            <a:r>
              <a:rPr lang="en-US" sz="3800" dirty="0" err="1"/>
              <a:t>lcsh</a:t>
            </a:r>
            <a:endParaRPr lang="en-US" sz="3800" dirty="0"/>
          </a:p>
          <a:p>
            <a:pPr marL="457200" lvl="1" indent="0" eaLnBrk="1" fontAlgn="auto" hangingPunct="1">
              <a:spcAft>
                <a:spcPts val="0"/>
              </a:spcAft>
              <a:buNone/>
              <a:defRPr/>
            </a:pPr>
            <a:r>
              <a:rPr lang="en-US" sz="3800" dirty="0">
                <a:sym typeface="Wingdings" panose="05000000000000000000" pitchFamily="2" charset="2"/>
              </a:rPr>
              <a:t> 368   $c </a:t>
            </a:r>
            <a:r>
              <a:rPr lang="en-US" sz="3800" dirty="0"/>
              <a:t>Fictitious characters $c Cats $2 </a:t>
            </a:r>
            <a:r>
              <a:rPr lang="en-US" sz="3800" dirty="0" err="1"/>
              <a:t>lcsh</a:t>
            </a:r>
            <a:endParaRPr lang="en-US" sz="3800" dirty="0"/>
          </a:p>
          <a:p>
            <a:pPr marL="457200" lvl="1" indent="0" eaLnBrk="1" fontAlgn="auto" hangingPunct="1">
              <a:spcAft>
                <a:spcPts val="0"/>
              </a:spcAft>
              <a:buNone/>
              <a:defRPr/>
            </a:pPr>
            <a:r>
              <a:rPr lang="en-US" sz="3800" dirty="0"/>
              <a:t> 368   $c Fictitious characters $c Muppets (Fictitious characters) $2 </a:t>
            </a:r>
            <a:r>
              <a:rPr lang="en-US" sz="3800" dirty="0" err="1"/>
              <a:t>lcsh</a:t>
            </a:r>
            <a:endParaRPr lang="en-US" sz="3800" dirty="0"/>
          </a:p>
          <a:p>
            <a:pPr marL="457200" lvl="1" indent="0" eaLnBrk="1" fontAlgn="auto" hangingPunct="1">
              <a:spcAft>
                <a:spcPts val="0"/>
              </a:spcAft>
              <a:buNone/>
              <a:defRPr/>
            </a:pPr>
            <a:endParaRPr lang="en-US" dirty="0"/>
          </a:p>
          <a:p>
            <a:pPr marL="457200" lvl="1" indent="0" eaLnBrk="1" fontAlgn="auto" hangingPunct="1">
              <a:spcAft>
                <a:spcPts val="0"/>
              </a:spcAft>
              <a:buNone/>
              <a:defRPr/>
            </a:pPr>
            <a:endParaRPr lang="en-US" dirty="0">
              <a:sym typeface="Wingdings" panose="05000000000000000000" pitchFamily="2" charset="2"/>
            </a:endParaRPr>
          </a:p>
          <a:p>
            <a:pPr lvl="1" eaLnBrk="1" fontAlgn="auto" hangingPunct="1">
              <a:spcAft>
                <a:spcPts val="0"/>
              </a:spcAft>
              <a:buFont typeface="Wingdings" panose="05000000000000000000" pitchFamily="2" charset="2"/>
              <a:buChar char="s"/>
              <a:defRPr/>
            </a:pPr>
            <a:endParaRPr lang="en-US" dirty="0"/>
          </a:p>
        </p:txBody>
      </p:sp>
      <p:sp>
        <p:nvSpPr>
          <p:cNvPr id="4" name="Footer Placeholder 3"/>
          <p:cNvSpPr>
            <a:spLocks noGrp="1"/>
          </p:cNvSpPr>
          <p:nvPr>
            <p:ph type="ftr" sz="quarter" idx="11"/>
          </p:nvPr>
        </p:nvSpPr>
        <p:spPr/>
        <p:txBody>
          <a:bodyPr/>
          <a:lstStyle/>
          <a:p>
            <a:pPr>
              <a:defRPr/>
            </a:pPr>
            <a:r>
              <a:rPr lang="en-US"/>
              <a:t>Module 2. Describing Persons</a:t>
            </a:r>
            <a:endParaRPr lang="en-US" dirty="0"/>
          </a:p>
        </p:txBody>
      </p:sp>
      <p:sp>
        <p:nvSpPr>
          <p:cNvPr id="5" name="Slide Number Placeholder 4"/>
          <p:cNvSpPr>
            <a:spLocks noGrp="1"/>
          </p:cNvSpPr>
          <p:nvPr>
            <p:ph type="sldNum" sz="quarter" idx="12"/>
          </p:nvPr>
        </p:nvSpPr>
        <p:spPr/>
        <p:txBody>
          <a:bodyPr/>
          <a:lstStyle/>
          <a:p>
            <a:pPr>
              <a:defRPr/>
            </a:pPr>
            <a:fld id="{492908DA-E900-4654-8C52-70702F02BE29}" type="slidenum">
              <a:rPr lang="en-US"/>
              <a:pPr>
                <a:defRPr/>
              </a:pPr>
              <a:t>55</a:t>
            </a:fld>
            <a:endParaRPr lang="en-US" dirty="0"/>
          </a:p>
        </p:txBody>
      </p:sp>
    </p:spTree>
    <p:extLst>
      <p:ext uri="{BB962C8B-B14F-4D97-AF65-F5344CB8AC3E}">
        <p14:creationId xmlns:p14="http://schemas.microsoft.com/office/powerpoint/2010/main" val="17157486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pPr eaLnBrk="1" hangingPunct="1"/>
            <a:r>
              <a:rPr lang="en-US"/>
              <a:t>Other Designation (RDA 9.6)</a:t>
            </a:r>
          </a:p>
        </p:txBody>
      </p:sp>
      <p:sp>
        <p:nvSpPr>
          <p:cNvPr id="3" name="Content Placeholder 2"/>
          <p:cNvSpPr>
            <a:spLocks noGrp="1"/>
          </p:cNvSpPr>
          <p:nvPr>
            <p:ph idx="1"/>
          </p:nvPr>
        </p:nvSpPr>
        <p:spPr/>
        <p:txBody>
          <a:bodyPr rtlCol="0">
            <a:normAutofit/>
          </a:bodyPr>
          <a:lstStyle/>
          <a:p>
            <a:r>
              <a:rPr lang="en-US" sz="2800" dirty="0"/>
              <a:t>Core statement in 9.6</a:t>
            </a:r>
          </a:p>
          <a:p>
            <a:pPr lvl="1"/>
            <a:r>
              <a:rPr lang="en-US" sz="2400" dirty="0"/>
              <a:t>These “other” elements are core in the </a:t>
            </a:r>
            <a:r>
              <a:rPr lang="en-US" sz="2400" i="1" dirty="0"/>
              <a:t>description</a:t>
            </a:r>
            <a:r>
              <a:rPr lang="en-US" sz="2400" dirty="0"/>
              <a:t> (authority record) of the person:</a:t>
            </a:r>
          </a:p>
          <a:p>
            <a:pPr lvl="2"/>
            <a:r>
              <a:rPr lang="en-US" sz="2000" dirty="0"/>
              <a:t>Christian saint</a:t>
            </a:r>
          </a:p>
          <a:p>
            <a:pPr lvl="2"/>
            <a:r>
              <a:rPr lang="en-US" sz="2000" dirty="0"/>
              <a:t>Spirit</a:t>
            </a:r>
          </a:p>
          <a:p>
            <a:pPr lvl="2"/>
            <a:r>
              <a:rPr lang="en-US" sz="2000" dirty="0"/>
              <a:t>Designation of person from sacred scripture or apocryphal book</a:t>
            </a:r>
          </a:p>
          <a:p>
            <a:pPr lvl="2"/>
            <a:r>
              <a:rPr lang="en-US" sz="2000" dirty="0"/>
              <a:t>Designation of fictitious/legendary person</a:t>
            </a:r>
          </a:p>
          <a:p>
            <a:pPr lvl="2"/>
            <a:r>
              <a:rPr lang="en-US" sz="2000" dirty="0"/>
              <a:t>Designation of real non-human entity</a:t>
            </a:r>
          </a:p>
          <a:p>
            <a:pPr lvl="1"/>
            <a:r>
              <a:rPr lang="en-US" sz="2400" dirty="0"/>
              <a:t>Record in MARC 368 subfield $c</a:t>
            </a:r>
            <a:endParaRPr lang="en-US" dirty="0"/>
          </a:p>
        </p:txBody>
      </p:sp>
      <p:sp>
        <p:nvSpPr>
          <p:cNvPr id="4" name="Footer Placeholder 3"/>
          <p:cNvSpPr>
            <a:spLocks noGrp="1"/>
          </p:cNvSpPr>
          <p:nvPr>
            <p:ph type="ftr" sz="quarter" idx="11"/>
          </p:nvPr>
        </p:nvSpPr>
        <p:spPr/>
        <p:txBody>
          <a:bodyPr/>
          <a:lstStyle/>
          <a:p>
            <a:pPr>
              <a:defRPr/>
            </a:pPr>
            <a:r>
              <a:rPr lang="en-US"/>
              <a:t>Module 2. Describing Persons</a:t>
            </a:r>
            <a:endParaRPr lang="en-US" dirty="0"/>
          </a:p>
        </p:txBody>
      </p:sp>
      <p:sp>
        <p:nvSpPr>
          <p:cNvPr id="5" name="Slide Number Placeholder 4"/>
          <p:cNvSpPr>
            <a:spLocks noGrp="1"/>
          </p:cNvSpPr>
          <p:nvPr>
            <p:ph type="sldNum" sz="quarter" idx="12"/>
          </p:nvPr>
        </p:nvSpPr>
        <p:spPr/>
        <p:txBody>
          <a:bodyPr/>
          <a:lstStyle/>
          <a:p>
            <a:pPr>
              <a:defRPr/>
            </a:pPr>
            <a:fld id="{492908DA-E900-4654-8C52-70702F02BE29}" type="slidenum">
              <a:rPr lang="en-US"/>
              <a:pPr>
                <a:defRPr/>
              </a:pPr>
              <a:t>56</a:t>
            </a:fld>
            <a:endParaRPr lang="en-US" dirty="0"/>
          </a:p>
        </p:txBody>
      </p:sp>
    </p:spTree>
    <p:extLst>
      <p:ext uri="{BB962C8B-B14F-4D97-AF65-F5344CB8AC3E}">
        <p14:creationId xmlns:p14="http://schemas.microsoft.com/office/powerpoint/2010/main" val="24459235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pPr eaLnBrk="1" hangingPunct="1"/>
            <a:r>
              <a:rPr lang="en-US"/>
              <a:t>Other Designation (RDA 9.6)</a:t>
            </a:r>
          </a:p>
        </p:txBody>
      </p:sp>
      <p:sp>
        <p:nvSpPr>
          <p:cNvPr id="3" name="Content Placeholder 2"/>
          <p:cNvSpPr>
            <a:spLocks noGrp="1"/>
          </p:cNvSpPr>
          <p:nvPr>
            <p:ph idx="1"/>
          </p:nvPr>
        </p:nvSpPr>
        <p:spPr/>
        <p:txBody>
          <a:bodyPr rtlCol="0">
            <a:normAutofit/>
          </a:bodyPr>
          <a:lstStyle/>
          <a:p>
            <a:r>
              <a:rPr lang="en-US"/>
              <a:t>Requirements for the </a:t>
            </a:r>
            <a:r>
              <a:rPr lang="en-US" i="1"/>
              <a:t>authorized access point</a:t>
            </a:r>
            <a:r>
              <a:rPr lang="en-US"/>
              <a:t> (9.19)</a:t>
            </a:r>
          </a:p>
          <a:p>
            <a:pPr lvl="1"/>
            <a:r>
              <a:rPr lang="en-US"/>
              <a:t>Qualifier or element </a:t>
            </a:r>
            <a:r>
              <a:rPr lang="en-US" i="1"/>
              <a:t>required</a:t>
            </a:r>
            <a:r>
              <a:rPr lang="en-US"/>
              <a:t> for:</a:t>
            </a:r>
          </a:p>
          <a:p>
            <a:pPr lvl="2"/>
            <a:r>
              <a:rPr lang="en-US"/>
              <a:t>Phrases (etc.) not conveying the idea of a person</a:t>
            </a:r>
          </a:p>
          <a:p>
            <a:pPr lvl="2"/>
            <a:r>
              <a:rPr lang="en-US"/>
              <a:t>Certain titles (royalty, etc.)</a:t>
            </a:r>
          </a:p>
          <a:p>
            <a:pPr lvl="2"/>
            <a:r>
              <a:rPr lang="en-US"/>
              <a:t>Saint</a:t>
            </a:r>
          </a:p>
          <a:p>
            <a:pPr lvl="2"/>
            <a:r>
              <a:rPr lang="en-US"/>
              <a:t>Spirit</a:t>
            </a:r>
          </a:p>
        </p:txBody>
      </p:sp>
      <p:sp>
        <p:nvSpPr>
          <p:cNvPr id="4" name="Footer Placeholder 3"/>
          <p:cNvSpPr>
            <a:spLocks noGrp="1"/>
          </p:cNvSpPr>
          <p:nvPr>
            <p:ph type="ftr" sz="quarter" idx="11"/>
          </p:nvPr>
        </p:nvSpPr>
        <p:spPr/>
        <p:txBody>
          <a:bodyPr/>
          <a:lstStyle/>
          <a:p>
            <a:pPr>
              <a:defRPr/>
            </a:pPr>
            <a:r>
              <a:rPr lang="en-US"/>
              <a:t>Module 2. Describing Persons</a:t>
            </a:r>
            <a:endParaRPr lang="en-US" dirty="0"/>
          </a:p>
        </p:txBody>
      </p:sp>
      <p:sp>
        <p:nvSpPr>
          <p:cNvPr id="5" name="Slide Number Placeholder 4"/>
          <p:cNvSpPr>
            <a:spLocks noGrp="1"/>
          </p:cNvSpPr>
          <p:nvPr>
            <p:ph type="sldNum" sz="quarter" idx="12"/>
          </p:nvPr>
        </p:nvSpPr>
        <p:spPr/>
        <p:txBody>
          <a:bodyPr/>
          <a:lstStyle/>
          <a:p>
            <a:pPr>
              <a:defRPr/>
            </a:pPr>
            <a:fld id="{492908DA-E900-4654-8C52-70702F02BE29}" type="slidenum">
              <a:rPr lang="en-US"/>
              <a:pPr>
                <a:defRPr/>
              </a:pPr>
              <a:t>57</a:t>
            </a:fld>
            <a:endParaRPr lang="en-US" dirty="0"/>
          </a:p>
        </p:txBody>
      </p:sp>
    </p:spTree>
    <p:extLst>
      <p:ext uri="{BB962C8B-B14F-4D97-AF65-F5344CB8AC3E}">
        <p14:creationId xmlns:p14="http://schemas.microsoft.com/office/powerpoint/2010/main" val="17348326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pPr eaLnBrk="1" hangingPunct="1"/>
            <a:r>
              <a:rPr lang="en-US"/>
              <a:t>Other Designation (RDA 9.6)</a:t>
            </a:r>
          </a:p>
        </p:txBody>
      </p:sp>
      <p:sp>
        <p:nvSpPr>
          <p:cNvPr id="3" name="Content Placeholder 2"/>
          <p:cNvSpPr>
            <a:spLocks noGrp="1"/>
          </p:cNvSpPr>
          <p:nvPr>
            <p:ph idx="1"/>
          </p:nvPr>
        </p:nvSpPr>
        <p:spPr>
          <a:xfrm>
            <a:off x="457200" y="1600200"/>
            <a:ext cx="8229600" cy="4953000"/>
          </a:xfrm>
        </p:spPr>
        <p:txBody>
          <a:bodyPr rtlCol="0">
            <a:normAutofit/>
          </a:bodyPr>
          <a:lstStyle/>
          <a:p>
            <a:r>
              <a:rPr lang="en-US" sz="2800" dirty="0"/>
              <a:t>Otherwise, the qualifier or element is </a:t>
            </a:r>
            <a:r>
              <a:rPr lang="en-US" sz="2800" i="1" dirty="0"/>
              <a:t>only</a:t>
            </a:r>
            <a:r>
              <a:rPr lang="en-US" sz="2800" dirty="0"/>
              <a:t> required if needed to distinguish one access point from another, e.g.,</a:t>
            </a:r>
          </a:p>
          <a:p>
            <a:pPr lvl="1"/>
            <a:r>
              <a:rPr lang="en-US" sz="2400" dirty="0"/>
              <a:t>(Fictitious character) or (Legendary character) is </a:t>
            </a:r>
            <a:r>
              <a:rPr lang="en-US" sz="2400" i="1" dirty="0"/>
              <a:t>not</a:t>
            </a:r>
            <a:r>
              <a:rPr lang="en-US" sz="2400" dirty="0"/>
              <a:t> required unless needed to distinguish</a:t>
            </a:r>
          </a:p>
          <a:p>
            <a:pPr marL="1089025" lvl="2" indent="0">
              <a:buNone/>
            </a:pPr>
            <a:r>
              <a:rPr lang="en-US" sz="2000" dirty="0"/>
              <a:t>Kent, Clark</a:t>
            </a:r>
          </a:p>
          <a:p>
            <a:pPr marL="1089025" lvl="2" indent="0">
              <a:buNone/>
            </a:pPr>
            <a:r>
              <a:rPr lang="en-US" sz="2000" dirty="0"/>
              <a:t>Bunyan, Paul</a:t>
            </a:r>
          </a:p>
          <a:p>
            <a:pPr marL="1089025" lvl="2" indent="0">
              <a:buNone/>
            </a:pPr>
            <a:r>
              <a:rPr lang="en-US" sz="2000" dirty="0"/>
              <a:t>Mr. Ed</a:t>
            </a:r>
          </a:p>
          <a:p>
            <a:pPr lvl="1"/>
            <a:r>
              <a:rPr lang="en-US" sz="2400" dirty="0"/>
              <a:t>Qualifier for real non-human entity is </a:t>
            </a:r>
            <a:r>
              <a:rPr lang="en-US" sz="2400" i="1" dirty="0"/>
              <a:t>not</a:t>
            </a:r>
            <a:r>
              <a:rPr lang="en-US" sz="2400" dirty="0"/>
              <a:t> required unless needed to distinguish</a:t>
            </a:r>
          </a:p>
          <a:p>
            <a:pPr marL="1089025" lvl="2" indent="0">
              <a:buNone/>
            </a:pPr>
            <a:r>
              <a:rPr lang="en-US" sz="2000" dirty="0"/>
              <a:t>Sir </a:t>
            </a:r>
            <a:r>
              <a:rPr lang="en-US" sz="2000" dirty="0" err="1"/>
              <a:t>Archy</a:t>
            </a:r>
            <a:r>
              <a:rPr lang="en-US" sz="2000" dirty="0"/>
              <a:t> </a:t>
            </a:r>
          </a:p>
          <a:p>
            <a:pPr marL="1089025" lvl="2" indent="0">
              <a:buNone/>
            </a:pPr>
            <a:r>
              <a:rPr lang="en-US" sz="2000" dirty="0"/>
              <a:t>Obama, Bo</a:t>
            </a:r>
          </a:p>
        </p:txBody>
      </p:sp>
      <p:sp>
        <p:nvSpPr>
          <p:cNvPr id="4" name="Footer Placeholder 3"/>
          <p:cNvSpPr>
            <a:spLocks noGrp="1"/>
          </p:cNvSpPr>
          <p:nvPr>
            <p:ph type="ftr" sz="quarter" idx="11"/>
          </p:nvPr>
        </p:nvSpPr>
        <p:spPr/>
        <p:txBody>
          <a:bodyPr/>
          <a:lstStyle/>
          <a:p>
            <a:pPr>
              <a:defRPr/>
            </a:pPr>
            <a:r>
              <a:rPr lang="en-US"/>
              <a:t>Module 2. Describing Persons</a:t>
            </a:r>
            <a:endParaRPr lang="en-US" dirty="0"/>
          </a:p>
        </p:txBody>
      </p:sp>
      <p:sp>
        <p:nvSpPr>
          <p:cNvPr id="5" name="Slide Number Placeholder 4"/>
          <p:cNvSpPr>
            <a:spLocks noGrp="1"/>
          </p:cNvSpPr>
          <p:nvPr>
            <p:ph type="sldNum" sz="quarter" idx="12"/>
          </p:nvPr>
        </p:nvSpPr>
        <p:spPr/>
        <p:txBody>
          <a:bodyPr/>
          <a:lstStyle/>
          <a:p>
            <a:pPr>
              <a:defRPr/>
            </a:pPr>
            <a:fld id="{492908DA-E900-4654-8C52-70702F02BE29}" type="slidenum">
              <a:rPr lang="en-US"/>
              <a:pPr>
                <a:defRPr/>
              </a:pPr>
              <a:t>58</a:t>
            </a:fld>
            <a:endParaRPr lang="en-US" dirty="0"/>
          </a:p>
        </p:txBody>
      </p:sp>
    </p:spTree>
    <p:extLst>
      <p:ext uri="{BB962C8B-B14F-4D97-AF65-F5344CB8AC3E}">
        <p14:creationId xmlns:p14="http://schemas.microsoft.com/office/powerpoint/2010/main" val="34743563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a:xfrm>
            <a:off x="457200" y="274638"/>
            <a:ext cx="8229600" cy="639762"/>
          </a:xfrm>
        </p:spPr>
        <p:txBody>
          <a:bodyPr/>
          <a:lstStyle/>
          <a:p>
            <a:pPr eaLnBrk="1" hangingPunct="1"/>
            <a:r>
              <a:rPr lang="en-US" dirty="0"/>
              <a:t>Other Designation (RDA 9.6)</a:t>
            </a:r>
          </a:p>
        </p:txBody>
      </p:sp>
      <p:sp>
        <p:nvSpPr>
          <p:cNvPr id="3" name="Content Placeholder 2"/>
          <p:cNvSpPr>
            <a:spLocks noGrp="1"/>
          </p:cNvSpPr>
          <p:nvPr>
            <p:ph idx="1"/>
          </p:nvPr>
        </p:nvSpPr>
        <p:spPr>
          <a:xfrm>
            <a:off x="457200" y="1143000"/>
            <a:ext cx="8229600" cy="5213350"/>
          </a:xfrm>
        </p:spPr>
        <p:txBody>
          <a:bodyPr rtlCol="0">
            <a:normAutofit fontScale="70000" lnSpcReduction="20000"/>
          </a:bodyPr>
          <a:lstStyle/>
          <a:p>
            <a:r>
              <a:rPr lang="en-US" sz="2800" dirty="0"/>
              <a:t>Qualifier may </a:t>
            </a:r>
            <a:r>
              <a:rPr lang="en-US" sz="2800" i="1" dirty="0"/>
              <a:t>optionally</a:t>
            </a:r>
            <a:r>
              <a:rPr lang="en-US" sz="2800" dirty="0"/>
              <a:t> be added to the authorized access point if the cataloger feels it is necessary. Recording the element (in field 368) is recommended in all cases.</a:t>
            </a:r>
          </a:p>
          <a:p>
            <a:pPr marL="2003425" lvl="2" indent="-914400">
              <a:buNone/>
            </a:pPr>
            <a:endParaRPr lang="en-US" dirty="0"/>
          </a:p>
          <a:p>
            <a:pPr marL="1828800" lvl="2" indent="-739775">
              <a:buNone/>
            </a:pPr>
            <a:r>
              <a:rPr lang="en-US" sz="2600" dirty="0"/>
              <a:t>100 1_ Kent, Clark $c (Fictitious character)</a:t>
            </a:r>
          </a:p>
          <a:p>
            <a:pPr marL="1828800" lvl="2" indent="-739775">
              <a:buNone/>
            </a:pPr>
            <a:r>
              <a:rPr lang="en-US" sz="2600" dirty="0"/>
              <a:t>368       $c Fictitious characters $2 </a:t>
            </a:r>
            <a:r>
              <a:rPr lang="en-US" sz="2600" dirty="0" err="1"/>
              <a:t>lcsh</a:t>
            </a:r>
            <a:r>
              <a:rPr lang="en-US" sz="2600" dirty="0"/>
              <a:t>	</a:t>
            </a:r>
          </a:p>
          <a:p>
            <a:pPr marL="1828800" lvl="2" indent="-739775">
              <a:buNone/>
            </a:pPr>
            <a:endParaRPr lang="en-US" sz="2600" dirty="0"/>
          </a:p>
          <a:p>
            <a:pPr marL="1828800" lvl="2" indent="-739775">
              <a:buNone/>
            </a:pPr>
            <a:r>
              <a:rPr lang="en-US" sz="2600" dirty="0"/>
              <a:t>100 1_ Bunyan, Paul $c (Legendary character)</a:t>
            </a:r>
          </a:p>
          <a:p>
            <a:pPr marL="1828800" lvl="2" indent="-739775">
              <a:buNone/>
            </a:pPr>
            <a:r>
              <a:rPr lang="en-US" sz="2600" dirty="0"/>
              <a:t>368       $c Legendary character</a:t>
            </a:r>
          </a:p>
          <a:p>
            <a:pPr marL="1828800" lvl="2" indent="-739775">
              <a:buNone/>
            </a:pPr>
            <a:endParaRPr lang="en-US" sz="2600" dirty="0"/>
          </a:p>
          <a:p>
            <a:pPr marL="1828800" lvl="2" indent="-739775">
              <a:buNone/>
            </a:pPr>
            <a:r>
              <a:rPr lang="en-US" sz="2600" dirty="0"/>
              <a:t>100 0_ Mr. Ed $c (Talking horse)</a:t>
            </a:r>
          </a:p>
          <a:p>
            <a:pPr marL="1089025" lvl="2" indent="0">
              <a:buNone/>
            </a:pPr>
            <a:r>
              <a:rPr lang="en-US" sz="2600" dirty="0"/>
              <a:t>368       $c Fictitious characters $c Horses $2 </a:t>
            </a:r>
            <a:r>
              <a:rPr lang="en-US" sz="2600" dirty="0" err="1"/>
              <a:t>lcsh</a:t>
            </a:r>
            <a:endParaRPr lang="en-US" sz="2600" dirty="0"/>
          </a:p>
          <a:p>
            <a:pPr marL="1089025" lvl="2" indent="0">
              <a:buNone/>
            </a:pPr>
            <a:r>
              <a:rPr lang="en-US" sz="2600" dirty="0"/>
              <a:t>368       $c Talking horse</a:t>
            </a:r>
          </a:p>
          <a:p>
            <a:pPr marL="1828800" lvl="2" indent="-739775">
              <a:buAutoNum type="arabicPlain" startAt="368"/>
            </a:pPr>
            <a:endParaRPr lang="en-US" sz="2600" dirty="0"/>
          </a:p>
          <a:p>
            <a:pPr marL="1089025" lvl="2" indent="0">
              <a:buNone/>
            </a:pPr>
            <a:r>
              <a:rPr lang="en-US" sz="2600" dirty="0"/>
              <a:t>100 0_ Sir </a:t>
            </a:r>
            <a:r>
              <a:rPr lang="en-US" sz="2600" dirty="0" err="1"/>
              <a:t>Archy</a:t>
            </a:r>
            <a:r>
              <a:rPr lang="en-US" sz="2600" dirty="0"/>
              <a:t> $c (Race horse)</a:t>
            </a:r>
          </a:p>
          <a:p>
            <a:pPr marL="1089025" lvl="2" indent="0">
              <a:buNone/>
            </a:pPr>
            <a:r>
              <a:rPr lang="en-US" sz="2600" dirty="0"/>
              <a:t>368       $c Race horses $c Thoroughbred horse $2 </a:t>
            </a:r>
            <a:r>
              <a:rPr lang="en-US" sz="2600" dirty="0" err="1"/>
              <a:t>lcsh</a:t>
            </a:r>
            <a:r>
              <a:rPr lang="en-US" sz="2600" dirty="0"/>
              <a:t>	</a:t>
            </a:r>
          </a:p>
          <a:p>
            <a:pPr marL="1828800" lvl="2" indent="-739775">
              <a:buNone/>
            </a:pPr>
            <a:endParaRPr lang="en-US" sz="2600" dirty="0"/>
          </a:p>
          <a:p>
            <a:pPr marL="1828800" lvl="2" indent="-739775">
              <a:buNone/>
            </a:pPr>
            <a:r>
              <a:rPr lang="en-US" sz="2600" dirty="0"/>
              <a:t>100 1_ Obama, Bo $c (Dog)</a:t>
            </a:r>
          </a:p>
          <a:p>
            <a:pPr marL="1828800" lvl="2" indent="-739775">
              <a:buNone/>
            </a:pPr>
            <a:r>
              <a:rPr lang="en-US" sz="2600" dirty="0"/>
              <a:t>368       $c Dogs $c Portuguese water dog $2 </a:t>
            </a:r>
            <a:r>
              <a:rPr lang="en-US" sz="2600" dirty="0" err="1"/>
              <a:t>lcsh</a:t>
            </a:r>
            <a:endParaRPr lang="en-US" sz="2600" dirty="0"/>
          </a:p>
        </p:txBody>
      </p:sp>
      <p:sp>
        <p:nvSpPr>
          <p:cNvPr id="4" name="Footer Placeholder 3"/>
          <p:cNvSpPr>
            <a:spLocks noGrp="1"/>
          </p:cNvSpPr>
          <p:nvPr>
            <p:ph type="ftr" sz="quarter" idx="11"/>
          </p:nvPr>
        </p:nvSpPr>
        <p:spPr/>
        <p:txBody>
          <a:bodyPr/>
          <a:lstStyle/>
          <a:p>
            <a:pPr>
              <a:defRPr/>
            </a:pPr>
            <a:r>
              <a:rPr lang="en-US" dirty="0"/>
              <a:t>Module 2. Describing Persons</a:t>
            </a:r>
          </a:p>
        </p:txBody>
      </p:sp>
      <p:sp>
        <p:nvSpPr>
          <p:cNvPr id="5" name="Slide Number Placeholder 4"/>
          <p:cNvSpPr>
            <a:spLocks noGrp="1"/>
          </p:cNvSpPr>
          <p:nvPr>
            <p:ph type="sldNum" sz="quarter" idx="12"/>
          </p:nvPr>
        </p:nvSpPr>
        <p:spPr/>
        <p:txBody>
          <a:bodyPr/>
          <a:lstStyle/>
          <a:p>
            <a:pPr>
              <a:defRPr/>
            </a:pPr>
            <a:fld id="{492908DA-E900-4654-8C52-70702F02BE29}" type="slidenum">
              <a:rPr lang="en-US"/>
              <a:pPr>
                <a:defRPr/>
              </a:pPr>
              <a:t>59</a:t>
            </a:fld>
            <a:endParaRPr lang="en-US" dirty="0"/>
          </a:p>
        </p:txBody>
      </p:sp>
    </p:spTree>
    <p:extLst>
      <p:ext uri="{BB962C8B-B14F-4D97-AF65-F5344CB8AC3E}">
        <p14:creationId xmlns:p14="http://schemas.microsoft.com/office/powerpoint/2010/main" val="33208528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a:xfrm>
            <a:off x="457200" y="274638"/>
            <a:ext cx="8229600" cy="487362"/>
          </a:xfrm>
        </p:spPr>
        <p:txBody>
          <a:bodyPr/>
          <a:lstStyle/>
          <a:p>
            <a:pPr eaLnBrk="1" hangingPunct="1"/>
            <a:r>
              <a:rPr lang="en-US" dirty="0"/>
              <a:t>Title of Person (RDA 9.4)</a:t>
            </a:r>
          </a:p>
        </p:txBody>
      </p:sp>
      <p:sp>
        <p:nvSpPr>
          <p:cNvPr id="3" name="Content Placeholder 2"/>
          <p:cNvSpPr>
            <a:spLocks noGrp="1"/>
          </p:cNvSpPr>
          <p:nvPr>
            <p:ph idx="1"/>
          </p:nvPr>
        </p:nvSpPr>
        <p:spPr>
          <a:xfrm>
            <a:off x="381000" y="1006474"/>
            <a:ext cx="8610600" cy="5715001"/>
          </a:xfrm>
        </p:spPr>
        <p:txBody>
          <a:bodyPr rtlCol="0">
            <a:normAutofit fontScale="62500" lnSpcReduction="20000"/>
          </a:bodyPr>
          <a:lstStyle/>
          <a:p>
            <a:r>
              <a:rPr lang="en-US" sz="3000" dirty="0"/>
              <a:t>Core element when it is a word or phrase indicative of royalty, nobility, or ecclesiastical rank or office, or a term of address for a person of religious vocation. Any other term indicative of rank, </a:t>
            </a:r>
            <a:r>
              <a:rPr lang="en-US" sz="3000" dirty="0" err="1"/>
              <a:t>honour</a:t>
            </a:r>
            <a:r>
              <a:rPr lang="en-US" sz="3000" dirty="0"/>
              <a:t>, or office is a core element when needed to distinguish a person from another person with the same name. Record the title in field 368 $d, even if not added to the authorized access point.</a:t>
            </a:r>
          </a:p>
          <a:p>
            <a:pPr marL="2003425" lvl="2" indent="-914400">
              <a:buNone/>
            </a:pPr>
            <a:endParaRPr lang="en-US" dirty="0"/>
          </a:p>
          <a:p>
            <a:pPr marL="1828800" lvl="2" indent="-739775">
              <a:buNone/>
            </a:pPr>
            <a:r>
              <a:rPr lang="en-US" dirty="0"/>
              <a:t>100 0_ Benedict $b XVI, $c Pope, $d 1927-</a:t>
            </a:r>
          </a:p>
          <a:p>
            <a:pPr marL="1828800" lvl="2" indent="-739775">
              <a:buNone/>
            </a:pPr>
            <a:r>
              <a:rPr lang="en-US" dirty="0"/>
              <a:t>368       $d Pope $s 2005 $t 2013	</a:t>
            </a:r>
          </a:p>
          <a:p>
            <a:pPr marL="1828800" lvl="2" indent="-739775">
              <a:buNone/>
            </a:pPr>
            <a:endParaRPr lang="en-US" dirty="0"/>
          </a:p>
          <a:p>
            <a:pPr marL="1828800" lvl="2" indent="-739775">
              <a:buNone/>
            </a:pPr>
            <a:r>
              <a:rPr lang="en-US" dirty="0"/>
              <a:t>100 1_ Walsh, Joseph-Alexis, $c vicomte, $d 1782-1860 </a:t>
            </a:r>
          </a:p>
          <a:p>
            <a:pPr marL="1828800" lvl="2" indent="-739775">
              <a:buNone/>
            </a:pPr>
            <a:r>
              <a:rPr lang="en-US" dirty="0"/>
              <a:t>368       $d vicomte</a:t>
            </a:r>
          </a:p>
          <a:p>
            <a:pPr marL="1828800" lvl="2" indent="-739775">
              <a:buNone/>
            </a:pPr>
            <a:endParaRPr lang="en-US" dirty="0"/>
          </a:p>
          <a:p>
            <a:pPr marL="1828800" lvl="2" indent="-739775">
              <a:buNone/>
            </a:pPr>
            <a:r>
              <a:rPr lang="en-US" dirty="0"/>
              <a:t>100 0_ </a:t>
            </a:r>
            <a:r>
              <a:rPr lang="en-US" dirty="0" err="1"/>
              <a:t>Fawziya</a:t>
            </a:r>
            <a:r>
              <a:rPr lang="en-US" dirty="0"/>
              <a:t>, $c Queen, consort of Mohammad Reza Pahlavi, Shah of Iran, $d 1921-2013</a:t>
            </a:r>
          </a:p>
          <a:p>
            <a:pPr marL="1828800" lvl="2" indent="-739775">
              <a:buNone/>
            </a:pPr>
            <a:r>
              <a:rPr lang="en-US" dirty="0"/>
              <a:t>368       $d Queen, consort of Mohammad Reza Pahlavi, Shah of Iran $d Princess, daughter</a:t>
            </a:r>
          </a:p>
          <a:p>
            <a:pPr marL="1828800" lvl="2" indent="-739775">
              <a:buNone/>
            </a:pPr>
            <a:r>
              <a:rPr lang="en-US" dirty="0"/>
              <a:t>              of </a:t>
            </a:r>
            <a:r>
              <a:rPr lang="en-US" dirty="0" err="1"/>
              <a:t>Fuʼād</a:t>
            </a:r>
            <a:r>
              <a:rPr lang="en-US" dirty="0"/>
              <a:t> I, King of Egypt</a:t>
            </a:r>
          </a:p>
          <a:p>
            <a:pPr marL="1828800" lvl="2" indent="-739775">
              <a:buNone/>
            </a:pPr>
            <a:endParaRPr lang="en-US" dirty="0"/>
          </a:p>
          <a:p>
            <a:pPr marL="1828800" lvl="2" indent="-739775">
              <a:buNone/>
            </a:pPr>
            <a:r>
              <a:rPr lang="en-US" dirty="0"/>
              <a:t>100 1_ Bradford, Mark, $c Reverend</a:t>
            </a:r>
          </a:p>
          <a:p>
            <a:pPr marL="1828800" lvl="2" indent="-739775">
              <a:buNone/>
            </a:pPr>
            <a:r>
              <a:rPr lang="en-US" dirty="0"/>
              <a:t>368      $d Reverend</a:t>
            </a:r>
          </a:p>
          <a:p>
            <a:pPr marL="1828800" lvl="2" indent="-739775">
              <a:buNone/>
            </a:pPr>
            <a:endParaRPr lang="en-US" dirty="0"/>
          </a:p>
          <a:p>
            <a:pPr marL="1089025" lvl="2" indent="0">
              <a:buNone/>
            </a:pPr>
            <a:r>
              <a:rPr lang="en-US" dirty="0"/>
              <a:t>100 1_ Arnott, Georgina</a:t>
            </a:r>
          </a:p>
          <a:p>
            <a:pPr marL="1089025" lvl="2" indent="0">
              <a:buNone/>
            </a:pPr>
            <a:r>
              <a:rPr lang="en-US" dirty="0"/>
              <a:t>368      $d Dr	</a:t>
            </a:r>
          </a:p>
          <a:p>
            <a:pPr marL="1828800" lvl="2" indent="-739775">
              <a:buNone/>
            </a:pPr>
            <a:endParaRPr lang="en-US" dirty="0"/>
          </a:p>
          <a:p>
            <a:pPr marL="1828800" lvl="2" indent="-739775">
              <a:buNone/>
            </a:pPr>
            <a:r>
              <a:rPr lang="en-US" dirty="0"/>
              <a:t>100 1_ Elgar, Edward, $d 1857-1934</a:t>
            </a:r>
          </a:p>
          <a:p>
            <a:pPr marL="1828800" lvl="2" indent="-739775">
              <a:buNone/>
            </a:pPr>
            <a:r>
              <a:rPr lang="en-US" dirty="0"/>
              <a:t>368      $d Sir</a:t>
            </a:r>
          </a:p>
        </p:txBody>
      </p:sp>
      <p:sp>
        <p:nvSpPr>
          <p:cNvPr id="4" name="Footer Placeholder 3"/>
          <p:cNvSpPr>
            <a:spLocks noGrp="1"/>
          </p:cNvSpPr>
          <p:nvPr>
            <p:ph type="ftr" sz="quarter" idx="11"/>
          </p:nvPr>
        </p:nvSpPr>
        <p:spPr/>
        <p:txBody>
          <a:bodyPr/>
          <a:lstStyle/>
          <a:p>
            <a:pPr>
              <a:defRPr/>
            </a:pPr>
            <a:r>
              <a:rPr lang="en-US" dirty="0"/>
              <a:t>Module 2. Describing Persons</a:t>
            </a:r>
          </a:p>
        </p:txBody>
      </p:sp>
      <p:sp>
        <p:nvSpPr>
          <p:cNvPr id="5" name="Slide Number Placeholder 4"/>
          <p:cNvSpPr>
            <a:spLocks noGrp="1"/>
          </p:cNvSpPr>
          <p:nvPr>
            <p:ph type="sldNum" sz="quarter" idx="12"/>
          </p:nvPr>
        </p:nvSpPr>
        <p:spPr/>
        <p:txBody>
          <a:bodyPr/>
          <a:lstStyle/>
          <a:p>
            <a:pPr>
              <a:defRPr/>
            </a:pPr>
            <a:fld id="{492908DA-E900-4654-8C52-70702F02BE29}" type="slidenum">
              <a:rPr lang="en-US"/>
              <a:pPr>
                <a:defRPr/>
              </a:pPr>
              <a:t>60</a:t>
            </a:fld>
            <a:endParaRPr lang="en-US" dirty="0"/>
          </a:p>
        </p:txBody>
      </p:sp>
    </p:spTree>
    <p:extLst>
      <p:ext uri="{BB962C8B-B14F-4D97-AF65-F5344CB8AC3E}">
        <p14:creationId xmlns:p14="http://schemas.microsoft.com/office/powerpoint/2010/main" val="304116117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173" y="39066"/>
            <a:ext cx="8229600" cy="1143000"/>
          </a:xfrm>
        </p:spPr>
        <p:txBody>
          <a:bodyPr rtlCol="0">
            <a:normAutofit fontScale="90000"/>
          </a:bodyPr>
          <a:lstStyle/>
          <a:p>
            <a:pPr eaLnBrk="1" fontAlgn="auto" hangingPunct="1">
              <a:spcAft>
                <a:spcPts val="0"/>
              </a:spcAft>
              <a:defRPr/>
            </a:pPr>
            <a:r>
              <a:rPr lang="en-US" dirty="0"/>
              <a:t>Profession or Occupation (RDA 9.16)</a:t>
            </a:r>
          </a:p>
        </p:txBody>
      </p:sp>
      <p:sp>
        <p:nvSpPr>
          <p:cNvPr id="109570" name="Content Placeholder 2"/>
          <p:cNvSpPr>
            <a:spLocks noGrp="1"/>
          </p:cNvSpPr>
          <p:nvPr>
            <p:ph idx="1"/>
          </p:nvPr>
        </p:nvSpPr>
        <p:spPr>
          <a:xfrm>
            <a:off x="457200" y="1143000"/>
            <a:ext cx="8229600" cy="4191000"/>
          </a:xfrm>
        </p:spPr>
        <p:txBody>
          <a:bodyPr/>
          <a:lstStyle/>
          <a:p>
            <a:pPr eaLnBrk="1" hangingPunct="1"/>
            <a:r>
              <a:rPr lang="en-US" sz="2800" dirty="0"/>
              <a:t>Class of persons engaged in the profession or occupation</a:t>
            </a:r>
          </a:p>
          <a:p>
            <a:pPr eaLnBrk="1" hangingPunct="1"/>
            <a:r>
              <a:rPr lang="en-US" sz="2800" dirty="0"/>
              <a:t>Record in the 374 field</a:t>
            </a:r>
          </a:p>
          <a:p>
            <a:pPr eaLnBrk="1" hangingPunct="1"/>
            <a:r>
              <a:rPr lang="en-US" sz="2800" dirty="0"/>
              <a:t>Prefer controlled vocabulary (LCDGT, LCSH, </a:t>
            </a:r>
            <a:r>
              <a:rPr lang="en-US" sz="2800" dirty="0" err="1"/>
              <a:t>MeSH</a:t>
            </a:r>
            <a:r>
              <a:rPr lang="en-US" sz="2800" dirty="0"/>
              <a:t>, AAT, ERIC, DOT, ONET, etc.)</a:t>
            </a:r>
          </a:p>
          <a:p>
            <a:pPr eaLnBrk="1" hangingPunct="1"/>
            <a:r>
              <a:rPr lang="en-US" sz="2800" dirty="0"/>
              <a:t>Add to the authorized access point </a:t>
            </a:r>
            <a:r>
              <a:rPr lang="en-US" sz="2800" u="sng" dirty="0"/>
              <a:t>only</a:t>
            </a:r>
            <a:r>
              <a:rPr lang="en-US" sz="2800" dirty="0"/>
              <a:t> if needed to differentiate otherwise identical names or when needed for a name that does not convey the idea of a person.</a:t>
            </a:r>
          </a:p>
          <a:p>
            <a:pPr eaLnBrk="1" hangingPunct="1"/>
            <a:endParaRPr lang="en-US" dirty="0"/>
          </a:p>
        </p:txBody>
      </p:sp>
      <p:sp>
        <p:nvSpPr>
          <p:cNvPr id="4" name="Slide Number Placeholder 3"/>
          <p:cNvSpPr>
            <a:spLocks noGrp="1"/>
          </p:cNvSpPr>
          <p:nvPr>
            <p:ph type="sldNum" sz="quarter" idx="12"/>
          </p:nvPr>
        </p:nvSpPr>
        <p:spPr/>
        <p:txBody>
          <a:bodyPr/>
          <a:lstStyle/>
          <a:p>
            <a:pPr>
              <a:defRPr/>
            </a:pPr>
            <a:fld id="{60BD4F4A-5660-456A-9E2E-A8E3AD4BBA0C}" type="slidenum">
              <a:rPr lang="en-US"/>
              <a:pPr>
                <a:defRPr/>
              </a:pPr>
              <a:t>61</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
        <p:nvSpPr>
          <p:cNvPr id="3" name="Rectangle 2"/>
          <p:cNvSpPr/>
          <p:nvPr/>
        </p:nvSpPr>
        <p:spPr>
          <a:xfrm>
            <a:off x="1066800" y="5308937"/>
            <a:ext cx="7467600" cy="1200329"/>
          </a:xfrm>
          <a:prstGeom prst="rect">
            <a:avLst/>
          </a:prstGeom>
        </p:spPr>
        <p:txBody>
          <a:bodyPr wrap="square" numCol="2">
            <a:spAutoFit/>
          </a:bodyPr>
          <a:lstStyle/>
          <a:p>
            <a:pPr marL="1203325" lvl="1" indent="-746125" eaLnBrk="1" hangingPunct="1"/>
            <a:r>
              <a:rPr lang="en-US" dirty="0"/>
              <a:t>100 0_ 50 Cent $c (Musician)</a:t>
            </a:r>
          </a:p>
          <a:p>
            <a:pPr marL="1203325" lvl="1" indent="-746125" eaLnBrk="1" hangingPunct="1"/>
            <a:r>
              <a:rPr lang="en-US" dirty="0"/>
              <a:t>100 0_ Stone Mountain $c (Writer)</a:t>
            </a:r>
          </a:p>
          <a:p>
            <a:pPr marL="1203325" lvl="1" indent="-746125" eaLnBrk="1" hangingPunct="1"/>
            <a:r>
              <a:rPr lang="en-US" dirty="0"/>
              <a:t>100 0_ </a:t>
            </a:r>
            <a:r>
              <a:rPr lang="en-US" dirty="0" err="1"/>
              <a:t>Katfish</a:t>
            </a:r>
            <a:r>
              <a:rPr lang="en-US" dirty="0"/>
              <a:t> $c (Comedian)</a:t>
            </a:r>
          </a:p>
          <a:p>
            <a:pPr marL="1203325" lvl="1" indent="-746125" eaLnBrk="1" hangingPunct="1"/>
            <a:r>
              <a:rPr lang="en-US" dirty="0"/>
              <a:t>100 1_ Jones, Adele $c (Lecturer in English)</a:t>
            </a:r>
          </a:p>
          <a:p>
            <a:pPr marL="1203325" lvl="1" indent="-746125" eaLnBrk="1" hangingPunct="1"/>
            <a:r>
              <a:rPr lang="en-US" dirty="0"/>
              <a:t>100 1_ Jones, Adele $c (Romance fiction writer)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Title 1"/>
          <p:cNvSpPr>
            <a:spLocks noGrp="1"/>
          </p:cNvSpPr>
          <p:nvPr>
            <p:ph type="title"/>
          </p:nvPr>
        </p:nvSpPr>
        <p:spPr>
          <a:ln>
            <a:solidFill>
              <a:schemeClr val="tx1"/>
            </a:solidFill>
          </a:ln>
        </p:spPr>
        <p:txBody>
          <a:bodyPr/>
          <a:lstStyle/>
          <a:p>
            <a:r>
              <a:rPr lang="en-US" dirty="0"/>
              <a:t>Profession or Occupation</a:t>
            </a:r>
          </a:p>
        </p:txBody>
      </p:sp>
      <p:sp>
        <p:nvSpPr>
          <p:cNvPr id="5" name="Footer Placeholder 4"/>
          <p:cNvSpPr>
            <a:spLocks noGrp="1"/>
          </p:cNvSpPr>
          <p:nvPr>
            <p:ph type="ftr" sz="quarter" idx="11"/>
          </p:nvPr>
        </p:nvSpPr>
        <p:spPr/>
        <p:txBody>
          <a:bodyPr/>
          <a:lstStyle/>
          <a:p>
            <a:r>
              <a:rPr lang="en-US"/>
              <a:t>Module 2. Describing Persons</a:t>
            </a:r>
            <a:endParaRPr lang="en-US" dirty="0"/>
          </a:p>
        </p:txBody>
      </p:sp>
      <p:sp>
        <p:nvSpPr>
          <p:cNvPr id="3" name="Slide Number Placeholder 2"/>
          <p:cNvSpPr>
            <a:spLocks noGrp="1"/>
          </p:cNvSpPr>
          <p:nvPr>
            <p:ph type="sldNum" sz="quarter" idx="12"/>
          </p:nvPr>
        </p:nvSpPr>
        <p:spPr/>
        <p:txBody>
          <a:bodyPr/>
          <a:lstStyle/>
          <a:p>
            <a:fld id="{030DDED1-7E70-4532-9391-3D368E4061D7}" type="slidenum">
              <a:rPr lang="en-US" smtClean="0"/>
              <a:pPr/>
              <a:t>62</a:t>
            </a:fld>
            <a:endParaRPr lang="en-US" dirty="0"/>
          </a:p>
        </p:txBody>
      </p:sp>
      <p:sp>
        <p:nvSpPr>
          <p:cNvPr id="4" name="Content Placeholder 3">
            <a:extLst>
              <a:ext uri="{FF2B5EF4-FFF2-40B4-BE49-F238E27FC236}">
                <a16:creationId xmlns:a16="http://schemas.microsoft.com/office/drawing/2014/main" id="{CC27AD6E-B31B-DEE4-F62A-7EA1C70AB29D}"/>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EC1DCCF4-374F-D45F-844D-247923D3D6D4}"/>
              </a:ext>
            </a:extLst>
          </p:cNvPr>
          <p:cNvPicPr>
            <a:picLocks noChangeAspect="1"/>
          </p:cNvPicPr>
          <p:nvPr/>
        </p:nvPicPr>
        <p:blipFill>
          <a:blip r:embed="rId3"/>
          <a:stretch>
            <a:fillRect/>
          </a:stretch>
        </p:blipFill>
        <p:spPr>
          <a:xfrm>
            <a:off x="341471" y="1575330"/>
            <a:ext cx="8581930" cy="5078825"/>
          </a:xfrm>
          <a:prstGeom prst="rect">
            <a:avLst/>
          </a:prstGeom>
        </p:spPr>
      </p:pic>
      <p:sp>
        <p:nvSpPr>
          <p:cNvPr id="8" name="Rectangle 7">
            <a:extLst>
              <a:ext uri="{FF2B5EF4-FFF2-40B4-BE49-F238E27FC236}">
                <a16:creationId xmlns:a16="http://schemas.microsoft.com/office/drawing/2014/main" id="{8F889D4F-C947-4976-BF06-B3CF3B67310E}"/>
              </a:ext>
            </a:extLst>
          </p:cNvPr>
          <p:cNvSpPr/>
          <p:nvPr/>
        </p:nvSpPr>
        <p:spPr>
          <a:xfrm>
            <a:off x="341471" y="3749040"/>
            <a:ext cx="3544729" cy="310896"/>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35464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854" y="112640"/>
            <a:ext cx="8229600" cy="725560"/>
          </a:xfrm>
        </p:spPr>
        <p:txBody>
          <a:bodyPr rtlCol="0">
            <a:normAutofit fontScale="90000"/>
          </a:bodyPr>
          <a:lstStyle/>
          <a:p>
            <a:pPr eaLnBrk="1" fontAlgn="auto" hangingPunct="1">
              <a:spcAft>
                <a:spcPts val="0"/>
              </a:spcAft>
              <a:defRPr/>
            </a:pPr>
            <a:r>
              <a:rPr lang="en-US" dirty="0"/>
              <a:t>Profession or Occupation (RDA 9.16)</a:t>
            </a:r>
          </a:p>
        </p:txBody>
      </p:sp>
      <p:sp>
        <p:nvSpPr>
          <p:cNvPr id="109570" name="Content Placeholder 2"/>
          <p:cNvSpPr>
            <a:spLocks noGrp="1"/>
          </p:cNvSpPr>
          <p:nvPr>
            <p:ph idx="1"/>
          </p:nvPr>
        </p:nvSpPr>
        <p:spPr>
          <a:xfrm>
            <a:off x="228600" y="990600"/>
            <a:ext cx="8815892" cy="4916560"/>
          </a:xfrm>
        </p:spPr>
        <p:txBody>
          <a:bodyPr/>
          <a:lstStyle/>
          <a:p>
            <a:pPr eaLnBrk="1" hangingPunct="1">
              <a:spcAft>
                <a:spcPts val="1800"/>
              </a:spcAft>
            </a:pPr>
            <a:r>
              <a:rPr lang="en-US" sz="3000" dirty="0"/>
              <a:t>Do not record terms qualified by gender, nationality, ethnicity, religion, sexual orientation, or other characteristics that are not strictly occupational. However, inherently gendered occupation terms (e.g., Nuns) may be used if nothing else is suitable.</a:t>
            </a:r>
          </a:p>
          <a:p>
            <a:pPr marL="0" indent="0" eaLnBrk="1" hangingPunct="1">
              <a:buNone/>
            </a:pPr>
            <a:r>
              <a:rPr lang="en-US" sz="3000" dirty="0"/>
              <a:t>	374	Novelists $2 </a:t>
            </a:r>
            <a:r>
              <a:rPr lang="en-US" sz="3000" dirty="0" err="1"/>
              <a:t>lcsh</a:t>
            </a:r>
            <a:endParaRPr lang="en-US" sz="3000" dirty="0"/>
          </a:p>
          <a:p>
            <a:pPr marL="0" indent="0" eaLnBrk="1" hangingPunct="1">
              <a:spcAft>
                <a:spcPts val="1200"/>
              </a:spcAft>
              <a:buNone/>
            </a:pPr>
            <a:r>
              <a:rPr lang="en-US" sz="3000" i="1" dirty="0"/>
              <a:t> not	</a:t>
            </a:r>
            <a:r>
              <a:rPr lang="en-US" sz="3000" dirty="0"/>
              <a:t>374	Women novelists $2 </a:t>
            </a:r>
            <a:r>
              <a:rPr lang="en-US" sz="3000" dirty="0" err="1"/>
              <a:t>lcsh</a:t>
            </a:r>
            <a:endParaRPr lang="en-US" sz="3000" dirty="0"/>
          </a:p>
          <a:p>
            <a:pPr marL="0" indent="0" eaLnBrk="1" hangingPunct="1">
              <a:buNone/>
            </a:pPr>
            <a:r>
              <a:rPr lang="en-US" sz="3000" dirty="0"/>
              <a:t>	374	Lawyers $2 </a:t>
            </a:r>
            <a:r>
              <a:rPr lang="en-US" sz="3000" dirty="0" err="1"/>
              <a:t>lcsh</a:t>
            </a:r>
            <a:endParaRPr lang="en-US" sz="3000" dirty="0"/>
          </a:p>
          <a:p>
            <a:pPr marL="0" indent="0" eaLnBrk="1" hangingPunct="1">
              <a:buNone/>
            </a:pPr>
            <a:r>
              <a:rPr lang="en-US" sz="3000" i="1" dirty="0"/>
              <a:t> not	</a:t>
            </a:r>
            <a:r>
              <a:rPr lang="en-US" sz="3000" dirty="0"/>
              <a:t>374	African American lawyers $2 </a:t>
            </a:r>
            <a:r>
              <a:rPr lang="en-US" sz="3000" dirty="0" err="1"/>
              <a:t>lcsh</a:t>
            </a:r>
            <a:endParaRPr lang="en-US" sz="3000" dirty="0"/>
          </a:p>
          <a:p>
            <a:pPr eaLnBrk="1" hangingPunct="1"/>
            <a:endParaRPr lang="en-US" dirty="0"/>
          </a:p>
        </p:txBody>
      </p:sp>
      <p:sp>
        <p:nvSpPr>
          <p:cNvPr id="4" name="Slide Number Placeholder 3"/>
          <p:cNvSpPr>
            <a:spLocks noGrp="1"/>
          </p:cNvSpPr>
          <p:nvPr>
            <p:ph type="sldNum" sz="quarter" idx="12"/>
          </p:nvPr>
        </p:nvSpPr>
        <p:spPr/>
        <p:txBody>
          <a:bodyPr/>
          <a:lstStyle/>
          <a:p>
            <a:pPr>
              <a:defRPr/>
            </a:pPr>
            <a:fld id="{60BD4F4A-5660-456A-9E2E-A8E3AD4BBA0C}" type="slidenum">
              <a:rPr lang="en-US"/>
              <a:pPr>
                <a:defRPr/>
              </a:pPr>
              <a:t>63</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extLst>
      <p:ext uri="{BB962C8B-B14F-4D97-AF65-F5344CB8AC3E}">
        <p14:creationId xmlns:p14="http://schemas.microsoft.com/office/powerpoint/2010/main" val="5957086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854" y="112640"/>
            <a:ext cx="8229600" cy="725560"/>
          </a:xfrm>
        </p:spPr>
        <p:txBody>
          <a:bodyPr rtlCol="0">
            <a:normAutofit fontScale="90000"/>
          </a:bodyPr>
          <a:lstStyle/>
          <a:p>
            <a:pPr eaLnBrk="1" fontAlgn="auto" hangingPunct="1">
              <a:spcAft>
                <a:spcPts val="0"/>
              </a:spcAft>
              <a:defRPr/>
            </a:pPr>
            <a:r>
              <a:rPr lang="en-US" dirty="0"/>
              <a:t>Profession or Occupation (RDA 9.16)</a:t>
            </a:r>
          </a:p>
        </p:txBody>
      </p:sp>
      <p:sp>
        <p:nvSpPr>
          <p:cNvPr id="109570" name="Content Placeholder 2"/>
          <p:cNvSpPr>
            <a:spLocks noGrp="1"/>
          </p:cNvSpPr>
          <p:nvPr>
            <p:ph idx="1"/>
          </p:nvPr>
        </p:nvSpPr>
        <p:spPr>
          <a:xfrm>
            <a:off x="76200" y="990600"/>
            <a:ext cx="9067800" cy="4916560"/>
          </a:xfrm>
        </p:spPr>
        <p:txBody>
          <a:bodyPr/>
          <a:lstStyle/>
          <a:p>
            <a:pPr eaLnBrk="1" hangingPunct="1">
              <a:spcAft>
                <a:spcPts val="1800"/>
              </a:spcAft>
            </a:pPr>
            <a:r>
              <a:rPr lang="en-US" sz="3000" dirty="0"/>
              <a:t>Nationality, ethnicity, religion, sexual orientation, or other demographic characteristics unrelated to profession/occupation or gender may be recorded in 368 $c (Other designation) if considered important</a:t>
            </a:r>
            <a:r>
              <a:rPr lang="en-US" dirty="0"/>
              <a:t>	</a:t>
            </a:r>
          </a:p>
          <a:p>
            <a:pPr marL="0" indent="0" eaLnBrk="1" hangingPunct="1">
              <a:buNone/>
            </a:pPr>
            <a:r>
              <a:rPr lang="en-US" sz="2620" dirty="0"/>
              <a:t>     368	  $c African Americans $c Christians $c Deaf people</a:t>
            </a:r>
            <a:r>
              <a:rPr lang="en-US" sz="2620" b="1" dirty="0"/>
              <a:t> </a:t>
            </a:r>
            <a:r>
              <a:rPr lang="en-US" sz="2620" dirty="0"/>
              <a:t>$2</a:t>
            </a:r>
            <a:endParaRPr lang="en-US" sz="2620" b="1" dirty="0"/>
          </a:p>
          <a:p>
            <a:pPr marL="0" indent="0" eaLnBrk="1" hangingPunct="1">
              <a:buNone/>
            </a:pPr>
            <a:r>
              <a:rPr lang="en-US" sz="2620" b="1" dirty="0"/>
              <a:t>	  </a:t>
            </a:r>
            <a:r>
              <a:rPr lang="en-US" sz="2620" dirty="0" err="1"/>
              <a:t>lcdgt</a:t>
            </a:r>
            <a:endParaRPr lang="en-US" sz="2620" dirty="0"/>
          </a:p>
          <a:p>
            <a:pPr marL="0" indent="0" eaLnBrk="1" hangingPunct="1">
              <a:buNone/>
            </a:pPr>
            <a:r>
              <a:rPr lang="en-US" sz="2620" i="1" dirty="0"/>
              <a:t>     </a:t>
            </a:r>
            <a:r>
              <a:rPr lang="en-US" sz="2620" dirty="0"/>
              <a:t>374	  Lawyers $2 </a:t>
            </a:r>
            <a:r>
              <a:rPr lang="en-US" sz="2620" dirty="0" err="1"/>
              <a:t>lcdgt</a:t>
            </a:r>
            <a:endParaRPr lang="en-US" sz="2620" dirty="0"/>
          </a:p>
          <a:p>
            <a:pPr marL="0" indent="0" eaLnBrk="1" hangingPunct="1">
              <a:buNone/>
            </a:pPr>
            <a:r>
              <a:rPr lang="en-US" sz="2620" i="1" dirty="0"/>
              <a:t>     not</a:t>
            </a:r>
            <a:r>
              <a:rPr lang="en-US" sz="2620" dirty="0"/>
              <a:t>	</a:t>
            </a:r>
          </a:p>
          <a:p>
            <a:pPr marL="0" indent="0" eaLnBrk="1" hangingPunct="1">
              <a:buNone/>
            </a:pPr>
            <a:r>
              <a:rPr lang="en-US" sz="2620" dirty="0"/>
              <a:t>     374	  African American women lawyers $a Christian lawyers 	  $a Deaf lawyers $2 lcsh</a:t>
            </a:r>
          </a:p>
          <a:p>
            <a:pPr eaLnBrk="1" hangingPunct="1"/>
            <a:endParaRPr lang="en-US" dirty="0"/>
          </a:p>
        </p:txBody>
      </p:sp>
      <p:sp>
        <p:nvSpPr>
          <p:cNvPr id="4" name="Slide Number Placeholder 3"/>
          <p:cNvSpPr>
            <a:spLocks noGrp="1"/>
          </p:cNvSpPr>
          <p:nvPr>
            <p:ph type="sldNum" sz="quarter" idx="12"/>
          </p:nvPr>
        </p:nvSpPr>
        <p:spPr/>
        <p:txBody>
          <a:bodyPr/>
          <a:lstStyle/>
          <a:p>
            <a:pPr>
              <a:defRPr/>
            </a:pPr>
            <a:fld id="{60BD4F4A-5660-456A-9E2E-A8E3AD4BBA0C}" type="slidenum">
              <a:rPr lang="en-US"/>
              <a:pPr>
                <a:defRPr/>
              </a:pPr>
              <a:t>64</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extLst>
      <p:ext uri="{BB962C8B-B14F-4D97-AF65-F5344CB8AC3E}">
        <p14:creationId xmlns:p14="http://schemas.microsoft.com/office/powerpoint/2010/main" val="74255304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a:t>PCC policy on undifferentiated names</a:t>
            </a:r>
            <a:br>
              <a:rPr lang="en-US" sz="3200"/>
            </a:br>
            <a:r>
              <a:rPr lang="en-US" sz="3200"/>
              <a:t>DCM Z1 008/32</a:t>
            </a:r>
          </a:p>
        </p:txBody>
      </p:sp>
      <p:sp>
        <p:nvSpPr>
          <p:cNvPr id="4" name="Footer Placeholder 3"/>
          <p:cNvSpPr>
            <a:spLocks noGrp="1"/>
          </p:cNvSpPr>
          <p:nvPr>
            <p:ph type="ftr" sz="quarter" idx="11"/>
          </p:nvPr>
        </p:nvSpPr>
        <p:spPr/>
        <p:txBody>
          <a:bodyPr/>
          <a:lstStyle/>
          <a:p>
            <a:pPr>
              <a:defRPr/>
            </a:pPr>
            <a:r>
              <a:rPr lang="en-US"/>
              <a:t>Module 2. Describing Persons</a:t>
            </a:r>
            <a:endParaRPr lang="en-US" dirty="0"/>
          </a:p>
        </p:txBody>
      </p:sp>
      <p:sp>
        <p:nvSpPr>
          <p:cNvPr id="5" name="Slide Number Placeholder 4"/>
          <p:cNvSpPr>
            <a:spLocks noGrp="1"/>
          </p:cNvSpPr>
          <p:nvPr>
            <p:ph type="sldNum" sz="quarter" idx="12"/>
          </p:nvPr>
        </p:nvSpPr>
        <p:spPr/>
        <p:txBody>
          <a:bodyPr/>
          <a:lstStyle/>
          <a:p>
            <a:pPr>
              <a:defRPr/>
            </a:pPr>
            <a:fld id="{26247EDB-037D-49ED-BFC2-903BB9554E83}" type="slidenum">
              <a:rPr lang="en-US" smtClean="0"/>
              <a:pPr>
                <a:defRPr/>
              </a:pPr>
              <a:t>65</a:t>
            </a:fld>
            <a:endParaRPr lang="en-US" dirty="0"/>
          </a:p>
        </p:txBody>
      </p:sp>
      <p:pic>
        <p:nvPicPr>
          <p:cNvPr id="6" name="Picture 5">
            <a:extLst>
              <a:ext uri="{FF2B5EF4-FFF2-40B4-BE49-F238E27FC236}">
                <a16:creationId xmlns:a16="http://schemas.microsoft.com/office/drawing/2014/main" id="{2CF789A1-6026-C059-432D-BAFEEF49CC9F}"/>
              </a:ext>
            </a:extLst>
          </p:cNvPr>
          <p:cNvPicPr>
            <a:picLocks noChangeAspect="1"/>
          </p:cNvPicPr>
          <p:nvPr/>
        </p:nvPicPr>
        <p:blipFill>
          <a:blip r:embed="rId3"/>
          <a:stretch>
            <a:fillRect/>
          </a:stretch>
        </p:blipFill>
        <p:spPr>
          <a:xfrm>
            <a:off x="0" y="1492230"/>
            <a:ext cx="9144000" cy="3873539"/>
          </a:xfrm>
          <a:prstGeom prst="rect">
            <a:avLst/>
          </a:prstGeom>
        </p:spPr>
      </p:pic>
    </p:spTree>
    <p:extLst>
      <p:ext uri="{BB962C8B-B14F-4D97-AF65-F5344CB8AC3E}">
        <p14:creationId xmlns:p14="http://schemas.microsoft.com/office/powerpoint/2010/main" val="26285670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a:t>PCC policy on undifferentiated names</a:t>
            </a:r>
          </a:p>
        </p:txBody>
      </p:sp>
      <p:sp>
        <p:nvSpPr>
          <p:cNvPr id="3" name="Content Placeholder 2"/>
          <p:cNvSpPr>
            <a:spLocks noGrp="1"/>
          </p:cNvSpPr>
          <p:nvPr>
            <p:ph idx="1"/>
          </p:nvPr>
        </p:nvSpPr>
        <p:spPr/>
        <p:txBody>
          <a:bodyPr/>
          <a:lstStyle/>
          <a:p>
            <a:r>
              <a:rPr lang="en-US" sz="2800" dirty="0"/>
              <a:t>Although RDA allows recording undifferentiated personal names (8.11 and 9.19.1.1), PCC policy no longer allows it in the LC/NACO authority file</a:t>
            </a:r>
          </a:p>
          <a:p>
            <a:r>
              <a:rPr lang="en-US" sz="2800" dirty="0"/>
              <a:t>Do not add any new names to existing undifferentiated name records</a:t>
            </a:r>
          </a:p>
          <a:p>
            <a:r>
              <a:rPr lang="en-US" sz="2800"/>
              <a:t>Instead, use one of the newly available elements to qualify (i.e., </a:t>
            </a:r>
            <a:r>
              <a:rPr lang="en-US" sz="2800" dirty="0"/>
              <a:t>differentiate) the personal name</a:t>
            </a:r>
          </a:p>
        </p:txBody>
      </p:sp>
      <p:sp>
        <p:nvSpPr>
          <p:cNvPr id="4" name="Footer Placeholder 3"/>
          <p:cNvSpPr>
            <a:spLocks noGrp="1"/>
          </p:cNvSpPr>
          <p:nvPr>
            <p:ph type="ftr" sz="quarter" idx="11"/>
          </p:nvPr>
        </p:nvSpPr>
        <p:spPr/>
        <p:txBody>
          <a:bodyPr/>
          <a:lstStyle/>
          <a:p>
            <a:pPr>
              <a:defRPr/>
            </a:pPr>
            <a:r>
              <a:rPr lang="en-US"/>
              <a:t>Module 2. Describing Persons</a:t>
            </a:r>
            <a:endParaRPr lang="en-US" dirty="0"/>
          </a:p>
        </p:txBody>
      </p:sp>
      <p:sp>
        <p:nvSpPr>
          <p:cNvPr id="5" name="Slide Number Placeholder 4"/>
          <p:cNvSpPr>
            <a:spLocks noGrp="1"/>
          </p:cNvSpPr>
          <p:nvPr>
            <p:ph type="sldNum" sz="quarter" idx="12"/>
          </p:nvPr>
        </p:nvSpPr>
        <p:spPr/>
        <p:txBody>
          <a:bodyPr/>
          <a:lstStyle/>
          <a:p>
            <a:pPr>
              <a:defRPr/>
            </a:pPr>
            <a:fld id="{26247EDB-037D-49ED-BFC2-903BB9554E83}" type="slidenum">
              <a:rPr lang="en-US" smtClean="0"/>
              <a:pPr>
                <a:defRPr/>
              </a:pPr>
              <a:t>66</a:t>
            </a:fld>
            <a:endParaRPr lang="en-US" dirty="0"/>
          </a:p>
        </p:txBody>
      </p:sp>
    </p:spTree>
    <p:extLst>
      <p:ext uri="{BB962C8B-B14F-4D97-AF65-F5344CB8AC3E}">
        <p14:creationId xmlns:p14="http://schemas.microsoft.com/office/powerpoint/2010/main" val="315882962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a:t>PCC policy on undifferentiated names</a:t>
            </a:r>
          </a:p>
        </p:txBody>
      </p:sp>
      <p:sp>
        <p:nvSpPr>
          <p:cNvPr id="3" name="Content Placeholder 2"/>
          <p:cNvSpPr>
            <a:spLocks noGrp="1"/>
          </p:cNvSpPr>
          <p:nvPr>
            <p:ph idx="1"/>
          </p:nvPr>
        </p:nvSpPr>
        <p:spPr/>
        <p:txBody>
          <a:bodyPr/>
          <a:lstStyle/>
          <a:p>
            <a:r>
              <a:rPr lang="en-US" sz="2800"/>
              <a:t>When an access point for a person is needed and that person is represented on an undifferentiated name record</a:t>
            </a:r>
          </a:p>
          <a:p>
            <a:pPr lvl="1"/>
            <a:r>
              <a:rPr lang="en-US" sz="2400"/>
              <a:t>Create a new authority record for the person with differentiating characteristic(s)</a:t>
            </a:r>
          </a:p>
          <a:p>
            <a:pPr lvl="1"/>
            <a:r>
              <a:rPr lang="en-US" sz="2400"/>
              <a:t>Include on the new record: </a:t>
            </a:r>
          </a:p>
          <a:p>
            <a:pPr marL="1028700" lvl="2" indent="0">
              <a:buNone/>
            </a:pPr>
            <a:r>
              <a:rPr lang="en-US" sz="1800">
                <a:solidFill>
                  <a:schemeClr val="tx1"/>
                </a:solidFill>
              </a:rPr>
              <a:t>667 ## $a Formerly on undifferentiated name record: [LCCN of undifferentiated name record]</a:t>
            </a:r>
            <a:r>
              <a:rPr lang="en-US" sz="1800"/>
              <a:t> </a:t>
            </a:r>
            <a:endParaRPr lang="en-US" sz="2800"/>
          </a:p>
          <a:p>
            <a:pPr lvl="1"/>
            <a:r>
              <a:rPr lang="en-US" sz="2400"/>
              <a:t>Remove the person from the undifferentiated record</a:t>
            </a:r>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
        <p:nvSpPr>
          <p:cNvPr id="7" name="Slide Number Placeholder 6"/>
          <p:cNvSpPr>
            <a:spLocks noGrp="1"/>
          </p:cNvSpPr>
          <p:nvPr>
            <p:ph type="sldNum" sz="quarter" idx="12"/>
          </p:nvPr>
        </p:nvSpPr>
        <p:spPr/>
        <p:txBody>
          <a:bodyPr/>
          <a:lstStyle/>
          <a:p>
            <a:pPr>
              <a:defRPr/>
            </a:pPr>
            <a:fld id="{26247EDB-037D-49ED-BFC2-903BB9554E83}" type="slidenum">
              <a:rPr lang="en-US" smtClean="0"/>
              <a:pPr>
                <a:defRPr/>
              </a:pPr>
              <a:t>67</a:t>
            </a:fld>
            <a:endParaRPr lang="en-US" dirty="0"/>
          </a:p>
        </p:txBody>
      </p:sp>
    </p:spTree>
    <p:extLst>
      <p:ext uri="{BB962C8B-B14F-4D97-AF65-F5344CB8AC3E}">
        <p14:creationId xmlns:p14="http://schemas.microsoft.com/office/powerpoint/2010/main" val="28871671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a:t>PCC policy on undifferentiated names</a:t>
            </a:r>
          </a:p>
        </p:txBody>
      </p:sp>
      <p:sp>
        <p:nvSpPr>
          <p:cNvPr id="3" name="Content Placeholder 2"/>
          <p:cNvSpPr>
            <a:spLocks noGrp="1"/>
          </p:cNvSpPr>
          <p:nvPr>
            <p:ph idx="1"/>
          </p:nvPr>
        </p:nvSpPr>
        <p:spPr>
          <a:xfrm>
            <a:off x="685800" y="1828800"/>
            <a:ext cx="7772400" cy="4433888"/>
          </a:xfrm>
        </p:spPr>
        <p:txBody>
          <a:bodyPr/>
          <a:lstStyle/>
          <a:p>
            <a:r>
              <a:rPr lang="en-US" sz="2800"/>
              <a:t>Once you have removed the name, if only one person is left on the record, do </a:t>
            </a:r>
            <a:r>
              <a:rPr lang="en-US" sz="2800" i="1"/>
              <a:t>not </a:t>
            </a:r>
            <a:r>
              <a:rPr lang="en-US" sz="2800"/>
              <a:t>convert the record to a differentiated record. Instead, </a:t>
            </a:r>
            <a:r>
              <a:rPr lang="en-US" sz="2800" i="1"/>
              <a:t>either</a:t>
            </a:r>
          </a:p>
          <a:p>
            <a:pPr lvl="1"/>
            <a:r>
              <a:rPr lang="en-US" sz="2400"/>
              <a:t>Add to the undifferentiated record:</a:t>
            </a:r>
          </a:p>
          <a:p>
            <a:pPr marL="1089025" lvl="2" indent="0">
              <a:buNone/>
            </a:pPr>
            <a:r>
              <a:rPr lang="en-US" sz="2000">
                <a:solidFill>
                  <a:schemeClr val="tx1"/>
                </a:solidFill>
              </a:rPr>
              <a:t>667 ## $a Last identity on undifferentiated record; reported for deletion. </a:t>
            </a:r>
          </a:p>
          <a:p>
            <a:pPr lvl="1"/>
            <a:r>
              <a:rPr lang="en-US" sz="2400"/>
              <a:t>Report the undifferentiated record to </a:t>
            </a:r>
            <a:r>
              <a:rPr lang="en-US" sz="2400">
                <a:hlinkClick r:id="rId3"/>
              </a:rPr>
              <a:t>naco@loc.gov</a:t>
            </a:r>
            <a:r>
              <a:rPr lang="en-US" sz="2400"/>
              <a:t> for deletion (LC will create a new record for the remaining person)</a:t>
            </a:r>
          </a:p>
          <a:p>
            <a:pPr marL="571500" lvl="1" indent="0">
              <a:buNone/>
            </a:pPr>
            <a:r>
              <a:rPr lang="en-US" sz="2400" i="1"/>
              <a:t>or</a:t>
            </a:r>
            <a:endParaRPr lang="en-US" i="1"/>
          </a:p>
        </p:txBody>
      </p:sp>
      <p:sp>
        <p:nvSpPr>
          <p:cNvPr id="4" name="Footer Placeholder 3"/>
          <p:cNvSpPr>
            <a:spLocks noGrp="1"/>
          </p:cNvSpPr>
          <p:nvPr>
            <p:ph type="ftr" sz="quarter" idx="11"/>
          </p:nvPr>
        </p:nvSpPr>
        <p:spPr/>
        <p:txBody>
          <a:bodyPr/>
          <a:lstStyle/>
          <a:p>
            <a:pPr>
              <a:defRPr/>
            </a:pPr>
            <a:r>
              <a:rPr lang="en-US"/>
              <a:t>Module 2. Describing Persons</a:t>
            </a:r>
            <a:endParaRPr lang="en-US" dirty="0"/>
          </a:p>
        </p:txBody>
      </p:sp>
      <p:sp>
        <p:nvSpPr>
          <p:cNvPr id="5" name="Slide Number Placeholder 4"/>
          <p:cNvSpPr>
            <a:spLocks noGrp="1"/>
          </p:cNvSpPr>
          <p:nvPr>
            <p:ph type="sldNum" sz="quarter" idx="12"/>
          </p:nvPr>
        </p:nvSpPr>
        <p:spPr/>
        <p:txBody>
          <a:bodyPr/>
          <a:lstStyle/>
          <a:p>
            <a:pPr>
              <a:defRPr/>
            </a:pPr>
            <a:fld id="{26247EDB-037D-49ED-BFC2-903BB9554E83}" type="slidenum">
              <a:rPr lang="en-US" smtClean="0"/>
              <a:pPr>
                <a:defRPr/>
              </a:pPr>
              <a:t>68</a:t>
            </a:fld>
            <a:endParaRPr lang="en-US" dirty="0"/>
          </a:p>
        </p:txBody>
      </p:sp>
    </p:spTree>
    <p:extLst>
      <p:ext uri="{BB962C8B-B14F-4D97-AF65-F5344CB8AC3E}">
        <p14:creationId xmlns:p14="http://schemas.microsoft.com/office/powerpoint/2010/main" val="18635612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a:t>PCC policy on undifferentiated names</a:t>
            </a:r>
          </a:p>
        </p:txBody>
      </p:sp>
      <p:sp>
        <p:nvSpPr>
          <p:cNvPr id="3" name="Content Placeholder 2"/>
          <p:cNvSpPr>
            <a:spLocks noGrp="1"/>
          </p:cNvSpPr>
          <p:nvPr>
            <p:ph idx="1"/>
          </p:nvPr>
        </p:nvSpPr>
        <p:spPr>
          <a:xfrm>
            <a:off x="685800" y="1828800"/>
            <a:ext cx="7772400" cy="4433888"/>
          </a:xfrm>
        </p:spPr>
        <p:txBody>
          <a:bodyPr/>
          <a:lstStyle/>
          <a:p>
            <a:r>
              <a:rPr lang="en-US"/>
              <a:t>Alternative:</a:t>
            </a:r>
          </a:p>
          <a:p>
            <a:pPr lvl="1"/>
            <a:r>
              <a:rPr lang="en-US" sz="2400"/>
              <a:t>Create a new record for the remaining person with differentiating characteristics (birth date, etc.) </a:t>
            </a:r>
          </a:p>
          <a:p>
            <a:pPr lvl="1"/>
            <a:r>
              <a:rPr lang="en-US" sz="2400"/>
              <a:t>Add to the undifferentiated record:</a:t>
            </a:r>
          </a:p>
          <a:p>
            <a:pPr marL="1089025" lvl="2" indent="0">
              <a:buNone/>
            </a:pPr>
            <a:r>
              <a:rPr lang="en-US" sz="2000">
                <a:solidFill>
                  <a:schemeClr val="tx1"/>
                </a:solidFill>
              </a:rPr>
              <a:t>667 ## $a Last identity on undifferentiated record; reported for deletion in favor of [LCCN of new record already created]. </a:t>
            </a:r>
          </a:p>
          <a:p>
            <a:pPr lvl="1"/>
            <a:r>
              <a:rPr lang="en-US" sz="2400"/>
              <a:t>Report the undifferentiated record to </a:t>
            </a:r>
            <a:r>
              <a:rPr lang="en-US" sz="2400">
                <a:hlinkClick r:id="rId3"/>
              </a:rPr>
              <a:t>naco@loc.gov</a:t>
            </a:r>
            <a:r>
              <a:rPr lang="en-US" sz="2400"/>
              <a:t> for deletion, informing them that you have created a new record for the remaining person</a:t>
            </a:r>
            <a:endParaRPr lang="en-US"/>
          </a:p>
        </p:txBody>
      </p:sp>
      <p:sp>
        <p:nvSpPr>
          <p:cNvPr id="4" name="Footer Placeholder 3"/>
          <p:cNvSpPr>
            <a:spLocks noGrp="1"/>
          </p:cNvSpPr>
          <p:nvPr>
            <p:ph type="ftr" sz="quarter" idx="11"/>
          </p:nvPr>
        </p:nvSpPr>
        <p:spPr/>
        <p:txBody>
          <a:bodyPr/>
          <a:lstStyle/>
          <a:p>
            <a:pPr>
              <a:defRPr/>
            </a:pPr>
            <a:r>
              <a:rPr lang="en-US"/>
              <a:t>Module 2. Describing Persons</a:t>
            </a:r>
            <a:endParaRPr lang="en-US" dirty="0"/>
          </a:p>
        </p:txBody>
      </p:sp>
      <p:sp>
        <p:nvSpPr>
          <p:cNvPr id="5" name="Slide Number Placeholder 4"/>
          <p:cNvSpPr>
            <a:spLocks noGrp="1"/>
          </p:cNvSpPr>
          <p:nvPr>
            <p:ph type="sldNum" sz="quarter" idx="12"/>
          </p:nvPr>
        </p:nvSpPr>
        <p:spPr/>
        <p:txBody>
          <a:bodyPr/>
          <a:lstStyle/>
          <a:p>
            <a:pPr>
              <a:defRPr/>
            </a:pPr>
            <a:fld id="{26247EDB-037D-49ED-BFC2-903BB9554E83}" type="slidenum">
              <a:rPr lang="en-US" smtClean="0"/>
              <a:pPr>
                <a:defRPr/>
              </a:pPr>
              <a:t>69</a:t>
            </a:fld>
            <a:endParaRPr lang="en-US" dirty="0"/>
          </a:p>
        </p:txBody>
      </p:sp>
    </p:spTree>
    <p:extLst>
      <p:ext uri="{BB962C8B-B14F-4D97-AF65-F5344CB8AC3E}">
        <p14:creationId xmlns:p14="http://schemas.microsoft.com/office/powerpoint/2010/main" val="22121131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Title 1"/>
          <p:cNvSpPr>
            <a:spLocks noGrp="1"/>
          </p:cNvSpPr>
          <p:nvPr>
            <p:ph type="title"/>
          </p:nvPr>
        </p:nvSpPr>
        <p:spPr/>
        <p:txBody>
          <a:bodyPr/>
          <a:lstStyle/>
          <a:p>
            <a:pPr eaLnBrk="1" hangingPunct="1"/>
            <a:r>
              <a:rPr lang="en-US" sz="4000"/>
              <a:t>Other Attributes </a:t>
            </a:r>
          </a:p>
        </p:txBody>
      </p:sp>
      <p:sp>
        <p:nvSpPr>
          <p:cNvPr id="113666" name="Content Placeholder 2"/>
          <p:cNvSpPr>
            <a:spLocks noGrp="1"/>
          </p:cNvSpPr>
          <p:nvPr>
            <p:ph idx="1"/>
          </p:nvPr>
        </p:nvSpPr>
        <p:spPr>
          <a:xfrm>
            <a:off x="457200" y="1676400"/>
            <a:ext cx="8229600" cy="5045075"/>
          </a:xfrm>
        </p:spPr>
        <p:txBody>
          <a:bodyPr/>
          <a:lstStyle/>
          <a:p>
            <a:pPr eaLnBrk="1" hangingPunct="1"/>
            <a:r>
              <a:rPr lang="en-US" dirty="0"/>
              <a:t>Record in MARC fields</a:t>
            </a:r>
          </a:p>
          <a:p>
            <a:pPr marL="400050" lvl="1" indent="0" eaLnBrk="1" hangingPunct="1">
              <a:buNone/>
            </a:pPr>
            <a:r>
              <a:rPr lang="en-US" dirty="0"/>
              <a:t>370   Associated Place (RDA 9.8-9.11)</a:t>
            </a:r>
          </a:p>
          <a:p>
            <a:pPr marL="400050" lvl="1" indent="0" eaLnBrk="1" hangingPunct="1">
              <a:buNone/>
            </a:pPr>
            <a:r>
              <a:rPr lang="en-US" dirty="0"/>
              <a:t>371   Address (RDA 9.12)</a:t>
            </a:r>
          </a:p>
          <a:p>
            <a:pPr marL="400050" lvl="1" indent="0" eaLnBrk="1" hangingPunct="1">
              <a:buNone/>
            </a:pPr>
            <a:r>
              <a:rPr lang="en-US" dirty="0"/>
              <a:t>372   Field of Activity (RDA 9.15)</a:t>
            </a:r>
          </a:p>
          <a:p>
            <a:pPr marL="400050" lvl="1" indent="0" eaLnBrk="1" hangingPunct="1">
              <a:buNone/>
            </a:pPr>
            <a:r>
              <a:rPr lang="en-US" dirty="0"/>
              <a:t>373   Affiliation (RDA 9.13)</a:t>
            </a:r>
          </a:p>
          <a:p>
            <a:pPr marL="400050" lvl="1" indent="0" eaLnBrk="1" hangingPunct="1">
              <a:buNone/>
            </a:pPr>
            <a:r>
              <a:rPr lang="en-US" dirty="0"/>
              <a:t>375   Gender (RDA 9.7)   </a:t>
            </a:r>
            <a:r>
              <a:rPr lang="en-US" i="1" dirty="0">
                <a:solidFill>
                  <a:srgbClr val="FF0000"/>
                </a:solidFill>
              </a:rPr>
              <a:t>Do not use</a:t>
            </a:r>
            <a:endParaRPr lang="en-US" i="1" dirty="0"/>
          </a:p>
          <a:p>
            <a:pPr marL="400050" lvl="1" indent="0" eaLnBrk="1" hangingPunct="1">
              <a:buNone/>
            </a:pPr>
            <a:r>
              <a:rPr lang="en-US" dirty="0"/>
              <a:t>377   Language (RDA 9.14)</a:t>
            </a:r>
          </a:p>
          <a:p>
            <a:pPr marL="400050" lvl="1" indent="0" eaLnBrk="1" hangingPunct="1">
              <a:buNone/>
            </a:pPr>
            <a:r>
              <a:rPr lang="en-US" dirty="0"/>
              <a:t>678   Biographical Information (RDA 9.17)</a:t>
            </a:r>
          </a:p>
          <a:p>
            <a:pPr marL="400050" lvl="1" indent="0" eaLnBrk="1" hangingPunct="1">
              <a:buNone/>
            </a:pPr>
            <a:r>
              <a:rPr lang="en-US" dirty="0"/>
              <a:t>010/024   Identifier for Person (RDA 9.18)</a:t>
            </a:r>
          </a:p>
          <a:p>
            <a:pPr marL="457200" lvl="1" indent="0" eaLnBrk="1" hangingPunct="1">
              <a:buFont typeface="Arial" charset="0"/>
              <a:buNone/>
            </a:pPr>
            <a:endParaRPr lang="en-US" dirty="0"/>
          </a:p>
        </p:txBody>
      </p:sp>
      <p:sp>
        <p:nvSpPr>
          <p:cNvPr id="4" name="Slide Number Placeholder 3"/>
          <p:cNvSpPr>
            <a:spLocks noGrp="1"/>
          </p:cNvSpPr>
          <p:nvPr>
            <p:ph type="sldNum" sz="quarter" idx="12"/>
          </p:nvPr>
        </p:nvSpPr>
        <p:spPr/>
        <p:txBody>
          <a:bodyPr/>
          <a:lstStyle/>
          <a:p>
            <a:pPr>
              <a:defRPr/>
            </a:pPr>
            <a:fld id="{4F695CE8-CA77-43F3-B1D4-6D9CEFE72611}" type="slidenum">
              <a:rPr lang="en-US"/>
              <a:pPr>
                <a:defRPr/>
              </a:pPr>
              <a:t>70</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Title 1"/>
          <p:cNvSpPr>
            <a:spLocks noGrp="1"/>
          </p:cNvSpPr>
          <p:nvPr>
            <p:ph type="title"/>
          </p:nvPr>
        </p:nvSpPr>
        <p:spPr>
          <a:xfrm>
            <a:off x="457200" y="66152"/>
            <a:ext cx="8229600" cy="639762"/>
          </a:xfrm>
        </p:spPr>
        <p:txBody>
          <a:bodyPr/>
          <a:lstStyle/>
          <a:p>
            <a:pPr eaLnBrk="1" hangingPunct="1"/>
            <a:r>
              <a:rPr lang="en-US" sz="4000" dirty="0"/>
              <a:t>Associated Place (RDA 9.8-9.11)</a:t>
            </a:r>
          </a:p>
        </p:txBody>
      </p:sp>
      <p:sp>
        <p:nvSpPr>
          <p:cNvPr id="115714" name="Content Placeholder 2"/>
          <p:cNvSpPr>
            <a:spLocks noGrp="1"/>
          </p:cNvSpPr>
          <p:nvPr>
            <p:ph idx="1"/>
          </p:nvPr>
        </p:nvSpPr>
        <p:spPr>
          <a:xfrm>
            <a:off x="533400" y="759889"/>
            <a:ext cx="8229600" cy="5542486"/>
          </a:xfrm>
        </p:spPr>
        <p:txBody>
          <a:bodyPr/>
          <a:lstStyle/>
          <a:p>
            <a:pPr eaLnBrk="1" hangingPunct="1">
              <a:lnSpc>
                <a:spcPct val="90000"/>
              </a:lnSpc>
            </a:pPr>
            <a:r>
              <a:rPr lang="en-US" sz="2600" dirty="0"/>
              <a:t>Place</a:t>
            </a:r>
          </a:p>
          <a:p>
            <a:pPr marL="457200" lvl="1" indent="0" eaLnBrk="1" hangingPunct="1">
              <a:lnSpc>
                <a:spcPct val="90000"/>
              </a:lnSpc>
              <a:buFont typeface="Arial" charset="0"/>
              <a:buNone/>
            </a:pPr>
            <a:r>
              <a:rPr lang="en-US" sz="2400" dirty="0">
                <a:sym typeface="Wingdings" pitchFamily="2" charset="2"/>
              </a:rPr>
              <a:t> </a:t>
            </a:r>
            <a:r>
              <a:rPr lang="en-US" sz="2300" dirty="0"/>
              <a:t>Place of birth and/or death  (370 $a and $b)</a:t>
            </a:r>
          </a:p>
          <a:p>
            <a:pPr marL="457200" lvl="1" indent="0" eaLnBrk="1" hangingPunct="1">
              <a:lnSpc>
                <a:spcPct val="90000"/>
              </a:lnSpc>
              <a:buFont typeface="Arial" charset="0"/>
              <a:buNone/>
            </a:pPr>
            <a:r>
              <a:rPr lang="en-US" sz="2300" dirty="0">
                <a:sym typeface="Wingdings" pitchFamily="2" charset="2"/>
              </a:rPr>
              <a:t> </a:t>
            </a:r>
            <a:r>
              <a:rPr lang="en-US" sz="2300" dirty="0"/>
              <a:t>Country associated with the person  (370 $c)</a:t>
            </a:r>
          </a:p>
          <a:p>
            <a:pPr marL="457200" lvl="1" indent="0" eaLnBrk="1" hangingPunct="1">
              <a:lnSpc>
                <a:spcPct val="90000"/>
              </a:lnSpc>
              <a:buFont typeface="Arial" charset="0"/>
              <a:buNone/>
            </a:pPr>
            <a:r>
              <a:rPr lang="en-US" sz="2300" dirty="0">
                <a:sym typeface="Wingdings" pitchFamily="2" charset="2"/>
              </a:rPr>
              <a:t> </a:t>
            </a:r>
            <a:r>
              <a:rPr lang="en-US" sz="2300" dirty="0"/>
              <a:t>Place of residence  (370 $e)</a:t>
            </a:r>
          </a:p>
          <a:p>
            <a:pPr marL="457200" lvl="1" indent="0" eaLnBrk="1" hangingPunct="1">
              <a:lnSpc>
                <a:spcPct val="90000"/>
              </a:lnSpc>
              <a:buFont typeface="Arial" charset="0"/>
              <a:buNone/>
            </a:pPr>
            <a:r>
              <a:rPr lang="en-US" sz="2300" dirty="0">
                <a:sym typeface="Wingdings" pitchFamily="2" charset="2"/>
              </a:rPr>
              <a:t> </a:t>
            </a:r>
            <a:r>
              <a:rPr lang="en-US" sz="2300" dirty="0"/>
              <a:t>Other associated place  (370 $f)</a:t>
            </a:r>
          </a:p>
          <a:p>
            <a:pPr eaLnBrk="1" hangingPunct="1">
              <a:lnSpc>
                <a:spcPct val="90000"/>
              </a:lnSpc>
            </a:pPr>
            <a:r>
              <a:rPr lang="en-US" sz="2600" dirty="0"/>
              <a:t>For jurisdictions and other places in LC/NAF: use the established form if in the NAF; if not found: record preferred name but no need to create a new NAR</a:t>
            </a:r>
          </a:p>
          <a:p>
            <a:pPr eaLnBrk="1" hangingPunct="1">
              <a:lnSpc>
                <a:spcPct val="90000"/>
              </a:lnSpc>
            </a:pPr>
            <a:r>
              <a:rPr lang="en-US" sz="2600" dirty="0"/>
              <a:t>For non-jurisdictions: place names from LCSH or other vocabularies may be recorded</a:t>
            </a:r>
          </a:p>
          <a:p>
            <a:pPr eaLnBrk="1" hangingPunct="1">
              <a:lnSpc>
                <a:spcPct val="90000"/>
              </a:lnSpc>
            </a:pPr>
            <a:r>
              <a:rPr lang="en-US" sz="2600" dirty="0"/>
              <a:t>Indicate the source of the place in subfield $2:</a:t>
            </a:r>
          </a:p>
          <a:p>
            <a:pPr marL="457200" lvl="1" indent="0" eaLnBrk="1" hangingPunct="1">
              <a:lnSpc>
                <a:spcPct val="90000"/>
              </a:lnSpc>
              <a:buNone/>
            </a:pPr>
            <a:r>
              <a:rPr lang="en-US" sz="2000" dirty="0"/>
              <a:t>	</a:t>
            </a:r>
            <a:r>
              <a:rPr lang="en-US" sz="2400" dirty="0"/>
              <a:t>370   San Francisco (Calif.) $2 </a:t>
            </a:r>
            <a:r>
              <a:rPr lang="en-US" sz="2400" dirty="0" err="1"/>
              <a:t>naf</a:t>
            </a:r>
            <a:endParaRPr lang="en-US" sz="2400" dirty="0"/>
          </a:p>
          <a:p>
            <a:pPr marL="457200" lvl="1" indent="0" eaLnBrk="1" hangingPunct="1">
              <a:lnSpc>
                <a:spcPct val="80000"/>
              </a:lnSpc>
              <a:buNone/>
            </a:pPr>
            <a:r>
              <a:rPr lang="en-US" sz="2400" dirty="0"/>
              <a:t>	370   Transylvania (Romania) $2 </a:t>
            </a:r>
            <a:r>
              <a:rPr lang="en-US" sz="2400" dirty="0" err="1"/>
              <a:t>lcsh</a:t>
            </a:r>
            <a:endParaRPr lang="en-US" sz="2400" dirty="0"/>
          </a:p>
          <a:p>
            <a:pPr eaLnBrk="1" hangingPunct="1">
              <a:lnSpc>
                <a:spcPct val="90000"/>
              </a:lnSpc>
            </a:pPr>
            <a:r>
              <a:rPr lang="en-US" sz="2600" dirty="0"/>
              <a:t>Do not mix different vocabularies in a single 370 field</a:t>
            </a:r>
          </a:p>
          <a:p>
            <a:pPr lvl="3" eaLnBrk="1" hangingPunct="1">
              <a:lnSpc>
                <a:spcPct val="90000"/>
              </a:lnSpc>
              <a:buFont typeface="Arial" charset="0"/>
              <a:buNone/>
            </a:pPr>
            <a:r>
              <a:rPr lang="en-US" sz="2400" dirty="0"/>
              <a:t> </a:t>
            </a:r>
            <a:endParaRPr lang="en-US" sz="2800" dirty="0"/>
          </a:p>
          <a:p>
            <a:pPr marL="457200" lvl="1" indent="0" eaLnBrk="1" hangingPunct="1">
              <a:lnSpc>
                <a:spcPct val="90000"/>
              </a:lnSpc>
              <a:buFont typeface="Arial" charset="0"/>
              <a:buNone/>
            </a:pPr>
            <a:endParaRPr lang="en-US" sz="2400" dirty="0"/>
          </a:p>
        </p:txBody>
      </p:sp>
      <p:sp>
        <p:nvSpPr>
          <p:cNvPr id="4" name="Slide Number Placeholder 3"/>
          <p:cNvSpPr>
            <a:spLocks noGrp="1"/>
          </p:cNvSpPr>
          <p:nvPr>
            <p:ph type="sldNum" sz="quarter" idx="12"/>
          </p:nvPr>
        </p:nvSpPr>
        <p:spPr/>
        <p:txBody>
          <a:bodyPr/>
          <a:lstStyle/>
          <a:p>
            <a:pPr>
              <a:defRPr/>
            </a:pPr>
            <a:fld id="{E47BDCE8-DCE2-4B26-ACFF-7A65C2879491}" type="slidenum">
              <a:rPr lang="en-US"/>
              <a:pPr>
                <a:defRPr/>
              </a:pPr>
              <a:t>71</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Recording the Associated Place: </a:t>
            </a:r>
            <a:r>
              <a:rPr lang="en-US" dirty="0">
                <a:solidFill>
                  <a:srgbClr val="7030A0"/>
                </a:solidFill>
              </a:rPr>
              <a:t>Exercise 4</a:t>
            </a:r>
          </a:p>
        </p:txBody>
      </p:sp>
      <p:sp>
        <p:nvSpPr>
          <p:cNvPr id="117762" name="Content Placeholder 2"/>
          <p:cNvSpPr>
            <a:spLocks noGrp="1"/>
          </p:cNvSpPr>
          <p:nvPr>
            <p:ph idx="1"/>
          </p:nvPr>
        </p:nvSpPr>
        <p:spPr/>
        <p:txBody>
          <a:bodyPr/>
          <a:lstStyle/>
          <a:p>
            <a:pPr eaLnBrk="1" hangingPunct="1"/>
            <a:endParaRPr lang="en-US" dirty="0"/>
          </a:p>
          <a:p>
            <a:pPr eaLnBrk="1" hangingPunct="1"/>
            <a:r>
              <a:rPr lang="en-US" dirty="0"/>
              <a:t>Octavio Paz was born and died in Mexico City. He lived parts of his life in Spain, the United States, India, and France.</a:t>
            </a:r>
          </a:p>
          <a:p>
            <a:pPr eaLnBrk="1" hangingPunct="1"/>
            <a:endParaRPr lang="en-US" dirty="0"/>
          </a:p>
        </p:txBody>
      </p:sp>
      <p:sp>
        <p:nvSpPr>
          <p:cNvPr id="4" name="Slide Number Placeholder 3"/>
          <p:cNvSpPr>
            <a:spLocks noGrp="1"/>
          </p:cNvSpPr>
          <p:nvPr>
            <p:ph type="sldNum" sz="quarter" idx="12"/>
          </p:nvPr>
        </p:nvSpPr>
        <p:spPr/>
        <p:txBody>
          <a:bodyPr/>
          <a:lstStyle/>
          <a:p>
            <a:pPr>
              <a:defRPr/>
            </a:pPr>
            <a:fld id="{73846C53-3216-432D-BAFB-F4E8DC9FDD3B}" type="slidenum">
              <a:rPr lang="en-US"/>
              <a:pPr>
                <a:defRPr/>
              </a:pPr>
              <a:t>72</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p:cNvSpPr>
            <a:spLocks noGrp="1"/>
          </p:cNvSpPr>
          <p:nvPr>
            <p:ph type="title"/>
          </p:nvPr>
        </p:nvSpPr>
        <p:spPr>
          <a:xfrm>
            <a:off x="457200" y="76200"/>
            <a:ext cx="8229600" cy="1143000"/>
          </a:xfrm>
        </p:spPr>
        <p:txBody>
          <a:bodyPr/>
          <a:lstStyle/>
          <a:p>
            <a:pPr eaLnBrk="1" hangingPunct="1"/>
            <a:r>
              <a:rPr lang="en-US" sz="4000" dirty="0"/>
              <a:t>Address (RDA 9.12)</a:t>
            </a:r>
          </a:p>
        </p:txBody>
      </p:sp>
      <p:sp>
        <p:nvSpPr>
          <p:cNvPr id="119810" name="Content Placeholder 2"/>
          <p:cNvSpPr>
            <a:spLocks noGrp="1"/>
          </p:cNvSpPr>
          <p:nvPr>
            <p:ph idx="1"/>
          </p:nvPr>
        </p:nvSpPr>
        <p:spPr>
          <a:xfrm>
            <a:off x="478134" y="1295400"/>
            <a:ext cx="8284866" cy="4525963"/>
          </a:xfrm>
        </p:spPr>
        <p:txBody>
          <a:bodyPr/>
          <a:lstStyle/>
          <a:p>
            <a:pPr eaLnBrk="1" hangingPunct="1"/>
            <a:r>
              <a:rPr lang="en-US" dirty="0"/>
              <a:t>Postal address of the person’s place of residence, business, or employer</a:t>
            </a:r>
          </a:p>
          <a:p>
            <a:pPr marL="457200" lvl="1" indent="0" eaLnBrk="1" hangingPunct="1">
              <a:buFont typeface="Arial" charset="0"/>
              <a:buNone/>
            </a:pPr>
            <a:r>
              <a:rPr lang="en-US" dirty="0">
                <a:sym typeface="Wingdings" pitchFamily="2" charset="2"/>
              </a:rPr>
              <a:t> </a:t>
            </a:r>
            <a:r>
              <a:rPr lang="en-US" dirty="0"/>
              <a:t>Based on cataloger’s judgment but generally do not record physical addresses for living people</a:t>
            </a:r>
          </a:p>
          <a:p>
            <a:pPr eaLnBrk="1" hangingPunct="1"/>
            <a:r>
              <a:rPr lang="en-US" dirty="0"/>
              <a:t>Record in the 371 field</a:t>
            </a:r>
          </a:p>
          <a:p>
            <a:pPr lvl="1" eaLnBrk="1" hangingPunct="1">
              <a:buFont typeface="Wingdings" panose="05000000000000000000" pitchFamily="2" charset="2"/>
              <a:buChar char="s"/>
            </a:pPr>
            <a:r>
              <a:rPr lang="en-US" dirty="0"/>
              <a:t>E-mail address in $m</a:t>
            </a:r>
          </a:p>
          <a:p>
            <a:pPr marL="0" indent="0" eaLnBrk="1" hangingPunct="1">
              <a:buNone/>
            </a:pPr>
            <a:r>
              <a:rPr lang="en-US" sz="2800" dirty="0"/>
              <a:t>     371   P.O. Box 60 $b </a:t>
            </a:r>
            <a:r>
              <a:rPr lang="en-US" sz="2800" dirty="0" err="1"/>
              <a:t>Tetonia</a:t>
            </a:r>
            <a:r>
              <a:rPr lang="en-US" sz="2800" dirty="0"/>
              <a:t> $c Idaho $e 83452 $m  	   dan@danburr.com</a:t>
            </a:r>
          </a:p>
          <a:p>
            <a:pPr eaLnBrk="1" hangingPunct="1"/>
            <a:r>
              <a:rPr lang="en-US" dirty="0"/>
              <a:t>Not required to maintain when updating a record</a:t>
            </a:r>
          </a:p>
        </p:txBody>
      </p:sp>
      <p:sp>
        <p:nvSpPr>
          <p:cNvPr id="4" name="Slide Number Placeholder 3"/>
          <p:cNvSpPr>
            <a:spLocks noGrp="1"/>
          </p:cNvSpPr>
          <p:nvPr>
            <p:ph type="sldNum" sz="quarter" idx="12"/>
          </p:nvPr>
        </p:nvSpPr>
        <p:spPr/>
        <p:txBody>
          <a:bodyPr/>
          <a:lstStyle/>
          <a:p>
            <a:pPr>
              <a:defRPr/>
            </a:pPr>
            <a:fld id="{0187D9B1-361F-4FB2-B779-9D83439B2A0E}" type="slidenum">
              <a:rPr lang="en-US"/>
              <a:pPr>
                <a:defRPr/>
              </a:pPr>
              <a:t>73</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Title 1"/>
          <p:cNvSpPr>
            <a:spLocks noGrp="1"/>
          </p:cNvSpPr>
          <p:nvPr>
            <p:ph type="title"/>
          </p:nvPr>
        </p:nvSpPr>
        <p:spPr>
          <a:xfrm>
            <a:off x="462224" y="20934"/>
            <a:ext cx="8229600" cy="969666"/>
          </a:xfrm>
        </p:spPr>
        <p:txBody>
          <a:bodyPr/>
          <a:lstStyle/>
          <a:p>
            <a:pPr eaLnBrk="1" hangingPunct="1"/>
            <a:r>
              <a:rPr lang="en-US" dirty="0"/>
              <a:t>Field of Activity (RDA 9.15)</a:t>
            </a:r>
          </a:p>
        </p:txBody>
      </p:sp>
      <p:sp>
        <p:nvSpPr>
          <p:cNvPr id="121858" name="Content Placeholder 2"/>
          <p:cNvSpPr>
            <a:spLocks noGrp="1"/>
          </p:cNvSpPr>
          <p:nvPr>
            <p:ph idx="1"/>
          </p:nvPr>
        </p:nvSpPr>
        <p:spPr>
          <a:xfrm>
            <a:off x="381000" y="1056526"/>
            <a:ext cx="8229600" cy="5181600"/>
          </a:xfrm>
        </p:spPr>
        <p:txBody>
          <a:bodyPr/>
          <a:lstStyle/>
          <a:p>
            <a:pPr eaLnBrk="1" hangingPunct="1"/>
            <a:r>
              <a:rPr lang="en-US" sz="2400" dirty="0"/>
              <a:t>Person’s field of endeavor, area of expertise, etc.</a:t>
            </a:r>
          </a:p>
          <a:p>
            <a:pPr eaLnBrk="1" hangingPunct="1"/>
            <a:r>
              <a:rPr lang="en-US" sz="2400" dirty="0"/>
              <a:t>Record in the 372 field</a:t>
            </a:r>
          </a:p>
          <a:p>
            <a:pPr eaLnBrk="1" hangingPunct="1"/>
            <a:r>
              <a:rPr lang="en-US" sz="2400" dirty="0"/>
              <a:t>Never part of an access point</a:t>
            </a:r>
          </a:p>
          <a:p>
            <a:pPr eaLnBrk="1" hangingPunct="1"/>
            <a:r>
              <a:rPr lang="en-US" sz="2400" dirty="0"/>
              <a:t>Prefer controlled vocabulary, such as LCSH or </a:t>
            </a:r>
            <a:r>
              <a:rPr lang="en-US" sz="2400" dirty="0" err="1"/>
              <a:t>MeSH</a:t>
            </a:r>
            <a:endParaRPr lang="en-US" sz="2400" dirty="0"/>
          </a:p>
          <a:p>
            <a:r>
              <a:rPr lang="en-US" sz="2400" dirty="0"/>
              <a:t>If using a subject heading with subdivisions, use two hyphens with no spaces between the parts of the string</a:t>
            </a:r>
          </a:p>
          <a:p>
            <a:pPr marL="457200" lvl="1" indent="0">
              <a:buNone/>
              <a:tabLst>
                <a:tab pos="1262063" algn="l"/>
              </a:tabLst>
            </a:pPr>
            <a:r>
              <a:rPr lang="en-US" sz="2000" dirty="0"/>
              <a:t>	372	Japan--History--To 1600 $2 </a:t>
            </a:r>
            <a:r>
              <a:rPr lang="en-US" sz="2000" dirty="0" err="1"/>
              <a:t>lcsh</a:t>
            </a:r>
            <a:endParaRPr lang="en-US" sz="2000" dirty="0"/>
          </a:p>
          <a:p>
            <a:pPr marL="457200" lvl="1" indent="0">
              <a:buNone/>
              <a:tabLst>
                <a:tab pos="1262063" algn="l"/>
              </a:tabLst>
            </a:pPr>
            <a:r>
              <a:rPr lang="en-US" sz="2000" dirty="0"/>
              <a:t>	372	Measles--epidemiology $2 mesh</a:t>
            </a:r>
          </a:p>
          <a:p>
            <a:pPr marL="457200" lvl="1" indent="0">
              <a:buNone/>
              <a:tabLst>
                <a:tab pos="1262063" algn="l"/>
              </a:tabLst>
            </a:pPr>
            <a:r>
              <a:rPr lang="en-US" sz="2000" dirty="0"/>
              <a:t>	372   Crops--Ecology $2 fast</a:t>
            </a:r>
          </a:p>
          <a:p>
            <a:r>
              <a:rPr lang="en-US" sz="2400" dirty="0"/>
              <a:t>If using entity from NAF, remove subfield coding but  otherwise keep all punctuation:</a:t>
            </a:r>
          </a:p>
          <a:p>
            <a:pPr marL="457200" lvl="1" indent="0">
              <a:buNone/>
              <a:tabLst>
                <a:tab pos="1262063" algn="l"/>
              </a:tabLst>
            </a:pPr>
            <a:r>
              <a:rPr lang="en-US" sz="2000" dirty="0"/>
              <a:t>	372	Bible. New Testament $2 </a:t>
            </a:r>
            <a:r>
              <a:rPr lang="en-US" sz="2000" dirty="0" err="1"/>
              <a:t>naf</a:t>
            </a:r>
            <a:endParaRPr lang="en-US" sz="2000" dirty="0"/>
          </a:p>
          <a:p>
            <a:pPr marL="457200" lvl="1" indent="0">
              <a:buNone/>
              <a:tabLst>
                <a:tab pos="1262063" algn="l"/>
              </a:tabLst>
            </a:pPr>
            <a:r>
              <a:rPr lang="en-US" sz="2000" dirty="0"/>
              <a:t>	372	Lincoln, Abraham, 1809-1865--Childhood and youth $2 </a:t>
            </a:r>
            <a:r>
              <a:rPr lang="en-US" sz="2000" dirty="0" err="1"/>
              <a:t>lcsh</a:t>
            </a:r>
            <a:endParaRPr lang="en-US" dirty="0">
              <a:solidFill>
                <a:srgbClr val="FF0000"/>
              </a:solidFill>
            </a:endParaRPr>
          </a:p>
        </p:txBody>
      </p:sp>
      <p:sp>
        <p:nvSpPr>
          <p:cNvPr id="4" name="Slide Number Placeholder 3"/>
          <p:cNvSpPr>
            <a:spLocks noGrp="1"/>
          </p:cNvSpPr>
          <p:nvPr>
            <p:ph type="sldNum" sz="quarter" idx="12"/>
          </p:nvPr>
        </p:nvSpPr>
        <p:spPr/>
        <p:txBody>
          <a:bodyPr/>
          <a:lstStyle/>
          <a:p>
            <a:pPr>
              <a:defRPr/>
            </a:pPr>
            <a:fld id="{05B1E43C-3E2B-48EC-8BFD-0009B214FC06}" type="slidenum">
              <a:rPr lang="en-US"/>
              <a:pPr>
                <a:defRPr/>
              </a:pPr>
              <a:t>74</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CE774FD-DBD5-4329-9189-195157786D30}"/>
              </a:ext>
            </a:extLst>
          </p:cNvPr>
          <p:cNvSpPr>
            <a:spLocks noGrp="1"/>
          </p:cNvSpPr>
          <p:nvPr>
            <p:ph type="ftr" sz="quarter" idx="11"/>
          </p:nvPr>
        </p:nvSpPr>
        <p:spPr/>
        <p:txBody>
          <a:bodyPr/>
          <a:lstStyle/>
          <a:p>
            <a:pPr>
              <a:defRPr/>
            </a:pPr>
            <a:r>
              <a:rPr lang="en-US"/>
              <a:t>Module 2. Describing Persons</a:t>
            </a:r>
            <a:endParaRPr lang="en-US" dirty="0"/>
          </a:p>
        </p:txBody>
      </p:sp>
      <p:sp>
        <p:nvSpPr>
          <p:cNvPr id="3" name="Slide Number Placeholder 2">
            <a:extLst>
              <a:ext uri="{FF2B5EF4-FFF2-40B4-BE49-F238E27FC236}">
                <a16:creationId xmlns:a16="http://schemas.microsoft.com/office/drawing/2014/main" id="{94F3B16C-C7F0-4FC3-BABA-96FFE0B07C0B}"/>
              </a:ext>
            </a:extLst>
          </p:cNvPr>
          <p:cNvSpPr>
            <a:spLocks noGrp="1"/>
          </p:cNvSpPr>
          <p:nvPr>
            <p:ph type="sldNum" sz="quarter" idx="12"/>
          </p:nvPr>
        </p:nvSpPr>
        <p:spPr/>
        <p:txBody>
          <a:bodyPr/>
          <a:lstStyle/>
          <a:p>
            <a:pPr>
              <a:defRPr/>
            </a:pPr>
            <a:fld id="{4E7FC2AA-3267-4250-9556-530054139A34}" type="slidenum">
              <a:rPr lang="en-US" smtClean="0"/>
              <a:pPr>
                <a:defRPr/>
              </a:pPr>
              <a:t>75</a:t>
            </a:fld>
            <a:endParaRPr lang="en-US" dirty="0"/>
          </a:p>
        </p:txBody>
      </p:sp>
      <p:pic>
        <p:nvPicPr>
          <p:cNvPr id="5" name="Picture 4">
            <a:extLst>
              <a:ext uri="{FF2B5EF4-FFF2-40B4-BE49-F238E27FC236}">
                <a16:creationId xmlns:a16="http://schemas.microsoft.com/office/drawing/2014/main" id="{810E1919-7961-66BB-D50A-3388AF16F728}"/>
              </a:ext>
            </a:extLst>
          </p:cNvPr>
          <p:cNvPicPr>
            <a:picLocks noChangeAspect="1"/>
          </p:cNvPicPr>
          <p:nvPr/>
        </p:nvPicPr>
        <p:blipFill>
          <a:blip r:embed="rId3"/>
          <a:stretch>
            <a:fillRect/>
          </a:stretch>
        </p:blipFill>
        <p:spPr>
          <a:xfrm>
            <a:off x="0" y="870259"/>
            <a:ext cx="9144000" cy="5117482"/>
          </a:xfrm>
          <a:prstGeom prst="rect">
            <a:avLst/>
          </a:prstGeom>
        </p:spPr>
      </p:pic>
      <p:sp>
        <p:nvSpPr>
          <p:cNvPr id="8" name="Rectangle 7">
            <a:extLst>
              <a:ext uri="{FF2B5EF4-FFF2-40B4-BE49-F238E27FC236}">
                <a16:creationId xmlns:a16="http://schemas.microsoft.com/office/drawing/2014/main" id="{5926E658-343E-2F37-14F3-D120648ED239}"/>
              </a:ext>
            </a:extLst>
          </p:cNvPr>
          <p:cNvSpPr/>
          <p:nvPr/>
        </p:nvSpPr>
        <p:spPr>
          <a:xfrm>
            <a:off x="0" y="3172968"/>
            <a:ext cx="3429000" cy="576072"/>
          </a:xfrm>
          <a:prstGeom prst="rect">
            <a:avLst/>
          </a:prstGeom>
          <a:noFill/>
          <a:ln w="349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78409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Title 1"/>
          <p:cNvSpPr>
            <a:spLocks noGrp="1"/>
          </p:cNvSpPr>
          <p:nvPr>
            <p:ph type="title"/>
          </p:nvPr>
        </p:nvSpPr>
        <p:spPr>
          <a:xfrm>
            <a:off x="381000" y="29966"/>
            <a:ext cx="8229600" cy="1143000"/>
          </a:xfrm>
        </p:spPr>
        <p:txBody>
          <a:bodyPr/>
          <a:lstStyle/>
          <a:p>
            <a:pPr eaLnBrk="1" hangingPunct="1"/>
            <a:r>
              <a:rPr lang="en-US" sz="4000" dirty="0"/>
              <a:t>Field of Activity vs. Occupation</a:t>
            </a:r>
          </a:p>
        </p:txBody>
      </p:sp>
      <p:sp>
        <p:nvSpPr>
          <p:cNvPr id="123906" name="Content Placeholder 2"/>
          <p:cNvSpPr>
            <a:spLocks noGrp="1"/>
          </p:cNvSpPr>
          <p:nvPr>
            <p:ph idx="1"/>
          </p:nvPr>
        </p:nvSpPr>
        <p:spPr>
          <a:xfrm>
            <a:off x="533400" y="1066800"/>
            <a:ext cx="8458200" cy="5654675"/>
          </a:xfrm>
        </p:spPr>
        <p:txBody>
          <a:bodyPr/>
          <a:lstStyle/>
          <a:p>
            <a:pPr eaLnBrk="1" hangingPunct="1">
              <a:buNone/>
            </a:pPr>
            <a:r>
              <a:rPr lang="en-US" sz="3000" dirty="0">
                <a:sym typeface="Wingdings" pitchFamily="2" charset="2"/>
              </a:rPr>
              <a:t>For a person who is a professor of sociology: </a:t>
            </a:r>
          </a:p>
          <a:p>
            <a:pPr eaLnBrk="1" hangingPunct="1">
              <a:buFont typeface="Arial" charset="0"/>
              <a:buNone/>
            </a:pPr>
            <a:r>
              <a:rPr lang="en-US" sz="3000" dirty="0">
                <a:sym typeface="Wingdings" pitchFamily="2" charset="2"/>
              </a:rPr>
              <a:t> </a:t>
            </a:r>
            <a:r>
              <a:rPr lang="en-US" sz="3000" dirty="0"/>
              <a:t>Field of activity:</a:t>
            </a:r>
          </a:p>
          <a:p>
            <a:pPr marL="457200" indent="-457200" eaLnBrk="1" hangingPunct="1">
              <a:buFont typeface="Arial" charset="0"/>
              <a:buNone/>
            </a:pPr>
            <a:r>
              <a:rPr lang="en-US" sz="3000" dirty="0"/>
              <a:t>	372	Sociology $2 </a:t>
            </a:r>
            <a:r>
              <a:rPr lang="en-US" sz="3000" dirty="0" err="1"/>
              <a:t>lcsh</a:t>
            </a:r>
            <a:endParaRPr lang="en-US" sz="3000" dirty="0"/>
          </a:p>
          <a:p>
            <a:pPr eaLnBrk="1" hangingPunct="1">
              <a:buFont typeface="Arial" charset="0"/>
              <a:buNone/>
            </a:pPr>
            <a:r>
              <a:rPr lang="en-US" sz="3000" dirty="0">
                <a:sym typeface="Wingdings" pitchFamily="2" charset="2"/>
              </a:rPr>
              <a:t> </a:t>
            </a:r>
            <a:r>
              <a:rPr lang="en-US" sz="3000" dirty="0"/>
              <a:t>Occupation: </a:t>
            </a:r>
          </a:p>
          <a:p>
            <a:pPr marL="1481138" indent="-1017588" eaLnBrk="1" hangingPunct="1">
              <a:buFont typeface="Arial" charset="0"/>
              <a:buNone/>
            </a:pPr>
            <a:r>
              <a:rPr lang="en-US" sz="3000" dirty="0"/>
              <a:t>374		Sociologists $a College teachers $a 	Sociology teachers $2 </a:t>
            </a:r>
            <a:r>
              <a:rPr lang="en-US" sz="3000" dirty="0" err="1"/>
              <a:t>lcsh</a:t>
            </a:r>
            <a:endParaRPr lang="en-US" sz="3000" dirty="0"/>
          </a:p>
          <a:p>
            <a:pPr eaLnBrk="1" hangingPunct="1">
              <a:buFont typeface="Arial" charset="0"/>
              <a:buNone/>
            </a:pPr>
            <a:r>
              <a:rPr lang="en-US" sz="3000" dirty="0"/>
              <a:t>		</a:t>
            </a:r>
            <a:r>
              <a:rPr lang="en-US" sz="3000" i="1" dirty="0"/>
              <a:t>and/or</a:t>
            </a:r>
          </a:p>
          <a:p>
            <a:pPr marL="1377950" indent="-914400" eaLnBrk="1" hangingPunct="1">
              <a:buNone/>
            </a:pPr>
            <a:r>
              <a:rPr lang="en-US" sz="3000" dirty="0"/>
              <a:t>374   		Sociologists $a University and college 	faculty members $a Sociology teachers 	$2 </a:t>
            </a:r>
            <a:r>
              <a:rPr lang="en-US" sz="3000" dirty="0" err="1"/>
              <a:t>lcdgt</a:t>
            </a:r>
            <a:endParaRPr lang="en-US" sz="3000" dirty="0"/>
          </a:p>
        </p:txBody>
      </p:sp>
      <p:sp>
        <p:nvSpPr>
          <p:cNvPr id="4" name="Slide Number Placeholder 3"/>
          <p:cNvSpPr>
            <a:spLocks noGrp="1"/>
          </p:cNvSpPr>
          <p:nvPr>
            <p:ph type="sldNum" sz="quarter" idx="12"/>
          </p:nvPr>
        </p:nvSpPr>
        <p:spPr/>
        <p:txBody>
          <a:bodyPr/>
          <a:lstStyle/>
          <a:p>
            <a:pPr>
              <a:defRPr/>
            </a:pPr>
            <a:fld id="{9C90C257-4897-45C4-BEBB-F5AEEC295A44}" type="slidenum">
              <a:rPr lang="en-US"/>
              <a:pPr>
                <a:defRPr/>
              </a:pPr>
              <a:t>76</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p:cNvSpPr>
          <p:nvPr>
            <p:ph type="title"/>
          </p:nvPr>
        </p:nvSpPr>
        <p:spPr>
          <a:xfrm>
            <a:off x="457200" y="274638"/>
            <a:ext cx="8229600" cy="715962"/>
          </a:xfrm>
        </p:spPr>
        <p:txBody>
          <a:bodyPr/>
          <a:lstStyle/>
          <a:p>
            <a:pPr eaLnBrk="1" hangingPunct="1"/>
            <a:r>
              <a:rPr lang="en-US" sz="4000" dirty="0"/>
              <a:t>Affiliation</a:t>
            </a:r>
          </a:p>
        </p:txBody>
      </p:sp>
      <p:sp>
        <p:nvSpPr>
          <p:cNvPr id="3" name="Content Placeholder 2"/>
          <p:cNvSpPr>
            <a:spLocks noGrp="1"/>
          </p:cNvSpPr>
          <p:nvPr>
            <p:ph idx="1"/>
          </p:nvPr>
        </p:nvSpPr>
        <p:spPr>
          <a:xfrm>
            <a:off x="458875" y="1219200"/>
            <a:ext cx="8229600" cy="5137150"/>
          </a:xfrm>
        </p:spPr>
        <p:txBody>
          <a:bodyPr rtlCol="0">
            <a:normAutofit fontScale="92500" lnSpcReduction="10000"/>
          </a:bodyPr>
          <a:lstStyle/>
          <a:p>
            <a:pPr eaLnBrk="1" fontAlgn="auto" hangingPunct="1">
              <a:spcAft>
                <a:spcPts val="0"/>
              </a:spcAft>
              <a:buFont typeface="Arial" pitchFamily="34" charset="0"/>
              <a:buChar char="•"/>
              <a:defRPr/>
            </a:pPr>
            <a:r>
              <a:rPr lang="en-US" dirty="0"/>
              <a:t>RDA 9.13: Affiliation</a:t>
            </a:r>
          </a:p>
          <a:p>
            <a:pPr eaLnBrk="1" fontAlgn="auto" hangingPunct="1">
              <a:spcAft>
                <a:spcPts val="0"/>
              </a:spcAft>
              <a:buFont typeface="Arial" pitchFamily="34" charset="0"/>
              <a:buChar char="•"/>
              <a:defRPr/>
            </a:pPr>
            <a:r>
              <a:rPr lang="en-US" dirty="0"/>
              <a:t>Name of group/s with which a person is affiliated or has been affiliated through employment, membership, cultural identity, etc.</a:t>
            </a:r>
          </a:p>
          <a:p>
            <a:pPr eaLnBrk="1" fontAlgn="auto" hangingPunct="1">
              <a:spcAft>
                <a:spcPts val="0"/>
              </a:spcAft>
              <a:buFont typeface="Arial" pitchFamily="34" charset="0"/>
              <a:buChar char="•"/>
              <a:defRPr/>
            </a:pPr>
            <a:r>
              <a:rPr lang="en-US" dirty="0"/>
              <a:t>Record in the 373 field</a:t>
            </a:r>
          </a:p>
          <a:p>
            <a:pPr eaLnBrk="1" fontAlgn="auto" hangingPunct="1">
              <a:spcAft>
                <a:spcPts val="0"/>
              </a:spcAft>
              <a:buFont typeface="Arial" pitchFamily="34" charset="0"/>
              <a:buChar char="•"/>
              <a:defRPr/>
            </a:pPr>
            <a:r>
              <a:rPr lang="en-US" dirty="0"/>
              <a:t>Use the established form if found in the NAF; if not found, determine and record the preferred name</a:t>
            </a:r>
          </a:p>
          <a:p>
            <a:pPr marL="0" indent="0" eaLnBrk="1" fontAlgn="auto" hangingPunct="1">
              <a:spcAft>
                <a:spcPts val="0"/>
              </a:spcAft>
              <a:buNone/>
              <a:defRPr/>
            </a:pPr>
            <a:r>
              <a:rPr lang="en-US" dirty="0"/>
              <a:t>	</a:t>
            </a:r>
            <a:r>
              <a:rPr lang="en-US" sz="2700" dirty="0"/>
              <a:t>373   University of Kansas. School of Education $2 </a:t>
            </a:r>
            <a:r>
              <a:rPr lang="en-US" sz="2700" dirty="0" err="1"/>
              <a:t>naf</a:t>
            </a:r>
            <a:endParaRPr lang="en-US" sz="2700" dirty="0"/>
          </a:p>
          <a:p>
            <a:pPr marL="0" indent="0" eaLnBrk="1" fontAlgn="auto" hangingPunct="1">
              <a:spcAft>
                <a:spcPts val="0"/>
              </a:spcAft>
              <a:buNone/>
              <a:defRPr/>
            </a:pPr>
            <a:r>
              <a:rPr lang="en-US" sz="2700" dirty="0"/>
              <a:t>	373   </a:t>
            </a:r>
            <a:r>
              <a:rPr lang="en-US" sz="2700" dirty="0" err="1"/>
              <a:t>Ekosgen</a:t>
            </a:r>
            <a:r>
              <a:rPr lang="en-US" sz="2700" dirty="0"/>
              <a:t> (Firm) $2 </a:t>
            </a:r>
            <a:r>
              <a:rPr lang="en-US" sz="2700" dirty="0" err="1"/>
              <a:t>naf</a:t>
            </a:r>
            <a:endParaRPr lang="en-US" sz="2700" dirty="0"/>
          </a:p>
          <a:p>
            <a:pPr marL="0" indent="0" eaLnBrk="1" fontAlgn="auto" hangingPunct="1">
              <a:spcAft>
                <a:spcPts val="0"/>
              </a:spcAft>
              <a:buNone/>
              <a:defRPr/>
            </a:pPr>
            <a:r>
              <a:rPr lang="en-US" sz="2700" dirty="0"/>
              <a:t>	373   Tim </a:t>
            </a:r>
            <a:r>
              <a:rPr lang="en-US" sz="2700" dirty="0" err="1"/>
              <a:t>Lorang</a:t>
            </a:r>
            <a:r>
              <a:rPr lang="en-US" sz="2700" dirty="0"/>
              <a:t> Consulting</a:t>
            </a:r>
          </a:p>
          <a:p>
            <a:pPr marL="0" indent="0" eaLnBrk="1" fontAlgn="auto" hangingPunct="1">
              <a:spcAft>
                <a:spcPts val="0"/>
              </a:spcAft>
              <a:buFont typeface="Arial" pitchFamily="34" charset="0"/>
              <a:buNone/>
              <a:defRPr/>
            </a:pPr>
            <a:endParaRPr lang="en-US" dirty="0"/>
          </a:p>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endParaRPr lang="en-US" dirty="0"/>
          </a:p>
        </p:txBody>
      </p:sp>
      <p:sp>
        <p:nvSpPr>
          <p:cNvPr id="4" name="Slide Number Placeholder 3"/>
          <p:cNvSpPr>
            <a:spLocks noGrp="1"/>
          </p:cNvSpPr>
          <p:nvPr>
            <p:ph type="sldNum" sz="quarter" idx="12"/>
          </p:nvPr>
        </p:nvSpPr>
        <p:spPr/>
        <p:txBody>
          <a:bodyPr/>
          <a:lstStyle/>
          <a:p>
            <a:pPr>
              <a:defRPr/>
            </a:pPr>
            <a:fld id="{9EAA2442-9C03-43E0-A993-FFC032CEBBB2}" type="slidenum">
              <a:rPr lang="en-US"/>
              <a:pPr>
                <a:defRPr/>
              </a:pPr>
              <a:t>77</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1"/>
          <p:cNvSpPr>
            <a:spLocks noGrp="1"/>
          </p:cNvSpPr>
          <p:nvPr>
            <p:ph type="title"/>
          </p:nvPr>
        </p:nvSpPr>
        <p:spPr/>
        <p:txBody>
          <a:bodyPr/>
          <a:lstStyle/>
          <a:p>
            <a:pPr eaLnBrk="1" hangingPunct="1"/>
            <a:r>
              <a:rPr lang="en-US" sz="4000"/>
              <a:t>Language of the Person (RDA 9.14)</a:t>
            </a:r>
          </a:p>
        </p:txBody>
      </p:sp>
      <p:sp>
        <p:nvSpPr>
          <p:cNvPr id="130050" name="Content Placeholder 2"/>
          <p:cNvSpPr>
            <a:spLocks noGrp="1"/>
          </p:cNvSpPr>
          <p:nvPr>
            <p:ph idx="1"/>
          </p:nvPr>
        </p:nvSpPr>
        <p:spPr/>
        <p:txBody>
          <a:bodyPr/>
          <a:lstStyle/>
          <a:p>
            <a:pPr eaLnBrk="1" hangingPunct="1"/>
            <a:r>
              <a:rPr lang="en-US"/>
              <a:t>Language/s the person uses when writing for publication, broadcasting, singing, etc.</a:t>
            </a:r>
          </a:p>
          <a:p>
            <a:pPr eaLnBrk="1" hangingPunct="1"/>
            <a:r>
              <a:rPr lang="en-US"/>
              <a:t>Record in the 377 field</a:t>
            </a:r>
          </a:p>
          <a:p>
            <a:pPr eaLnBrk="1" hangingPunct="1"/>
            <a:r>
              <a:rPr lang="en-US"/>
              <a:t>Use codes from the MARC Code List for Languages</a:t>
            </a:r>
          </a:p>
          <a:p>
            <a:pPr eaLnBrk="1" hangingPunct="1"/>
            <a:r>
              <a:rPr lang="en-US"/>
              <a:t>Encode multiple languages if more than one language is used for publication, communication, etc.</a:t>
            </a:r>
          </a:p>
          <a:p>
            <a:pPr eaLnBrk="1" hangingPunct="1"/>
            <a:endParaRPr lang="en-US"/>
          </a:p>
          <a:p>
            <a:pPr eaLnBrk="1" hangingPunct="1"/>
            <a:endParaRPr lang="en-US"/>
          </a:p>
        </p:txBody>
      </p:sp>
      <p:sp>
        <p:nvSpPr>
          <p:cNvPr id="4" name="Slide Number Placeholder 3"/>
          <p:cNvSpPr>
            <a:spLocks noGrp="1"/>
          </p:cNvSpPr>
          <p:nvPr>
            <p:ph type="sldNum" sz="quarter" idx="12"/>
          </p:nvPr>
        </p:nvSpPr>
        <p:spPr/>
        <p:txBody>
          <a:bodyPr/>
          <a:lstStyle/>
          <a:p>
            <a:pPr>
              <a:defRPr/>
            </a:pPr>
            <a:fld id="{90D527E4-7C23-4C7C-90DA-0B4A8A28C378}" type="slidenum">
              <a:rPr lang="en-US"/>
              <a:pPr>
                <a:defRPr/>
              </a:pPr>
              <a:t>78</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1"/>
          <p:cNvSpPr>
            <a:spLocks noGrp="1"/>
          </p:cNvSpPr>
          <p:nvPr>
            <p:ph type="title"/>
          </p:nvPr>
        </p:nvSpPr>
        <p:spPr/>
        <p:txBody>
          <a:bodyPr/>
          <a:lstStyle/>
          <a:p>
            <a:pPr eaLnBrk="1" hangingPunct="1"/>
            <a:r>
              <a:rPr lang="en-US" sz="4000"/>
              <a:t>Language of the Person (RDA 9.14)</a:t>
            </a:r>
          </a:p>
        </p:txBody>
      </p:sp>
      <p:sp>
        <p:nvSpPr>
          <p:cNvPr id="130050" name="Content Placeholder 2"/>
          <p:cNvSpPr>
            <a:spLocks noGrp="1"/>
          </p:cNvSpPr>
          <p:nvPr>
            <p:ph idx="1"/>
          </p:nvPr>
        </p:nvSpPr>
        <p:spPr/>
        <p:txBody>
          <a:bodyPr/>
          <a:lstStyle/>
          <a:p>
            <a:pPr eaLnBrk="1" hangingPunct="1">
              <a:spcAft>
                <a:spcPts val="4800"/>
              </a:spcAft>
            </a:pPr>
            <a:r>
              <a:rPr lang="en-US" dirty="0"/>
              <a:t>Consider adding codes from other sources such as ISO 639-3 or </a:t>
            </a:r>
            <a:r>
              <a:rPr lang="en-US" dirty="0" err="1"/>
              <a:t>Glottolog</a:t>
            </a:r>
            <a:r>
              <a:rPr lang="en-US" dirty="0"/>
              <a:t> when MARC does not have a specific language code</a:t>
            </a:r>
          </a:p>
          <a:p>
            <a:pPr marL="0" indent="0" eaLnBrk="1" hangingPunct="1">
              <a:spcBef>
                <a:spcPts val="600"/>
              </a:spcBef>
              <a:buNone/>
            </a:pPr>
            <a:r>
              <a:rPr lang="en-US" dirty="0"/>
              <a:t>	377 ## </a:t>
            </a:r>
            <a:r>
              <a:rPr lang="en-US" dirty="0" err="1"/>
              <a:t>sal</a:t>
            </a:r>
            <a:r>
              <a:rPr lang="en-US" dirty="0"/>
              <a:t> $l Clallam</a:t>
            </a:r>
          </a:p>
          <a:p>
            <a:pPr marL="0" indent="0" eaLnBrk="1" hangingPunct="1">
              <a:buNone/>
            </a:pPr>
            <a:r>
              <a:rPr lang="en-US" dirty="0"/>
              <a:t>	377 ## </a:t>
            </a:r>
            <a:r>
              <a:rPr lang="en-US" dirty="0" err="1"/>
              <a:t>eng</a:t>
            </a:r>
            <a:endParaRPr lang="en-US" dirty="0"/>
          </a:p>
          <a:p>
            <a:pPr marL="0" indent="0" eaLnBrk="1" hangingPunct="1">
              <a:buNone/>
            </a:pPr>
            <a:r>
              <a:rPr lang="en-US" dirty="0"/>
              <a:t>	377 #7 </a:t>
            </a:r>
            <a:r>
              <a:rPr lang="en-US" dirty="0" err="1"/>
              <a:t>clm</a:t>
            </a:r>
            <a:r>
              <a:rPr lang="en-US" dirty="0"/>
              <a:t> $a </a:t>
            </a:r>
            <a:r>
              <a:rPr lang="en-US" dirty="0" err="1"/>
              <a:t>eng</a:t>
            </a:r>
            <a:r>
              <a:rPr lang="en-US" dirty="0"/>
              <a:t> $2 iso639-3</a:t>
            </a:r>
          </a:p>
          <a:p>
            <a:pPr marL="0" indent="0" eaLnBrk="1" hangingPunct="1">
              <a:buNone/>
            </a:pPr>
            <a:r>
              <a:rPr lang="en-US" dirty="0"/>
              <a:t>	377 #7 </a:t>
            </a:r>
            <a:r>
              <a:rPr lang="sv-SE" dirty="0"/>
              <a:t>clal1241 $a stan1293 $2 glotto</a:t>
            </a:r>
            <a:endParaRPr lang="en-US" dirty="0"/>
          </a:p>
          <a:p>
            <a:pPr eaLnBrk="1" hangingPunct="1"/>
            <a:endParaRPr lang="en-US" dirty="0"/>
          </a:p>
        </p:txBody>
      </p:sp>
      <p:sp>
        <p:nvSpPr>
          <p:cNvPr id="4" name="Slide Number Placeholder 3"/>
          <p:cNvSpPr>
            <a:spLocks noGrp="1"/>
          </p:cNvSpPr>
          <p:nvPr>
            <p:ph type="sldNum" sz="quarter" idx="12"/>
          </p:nvPr>
        </p:nvSpPr>
        <p:spPr/>
        <p:txBody>
          <a:bodyPr/>
          <a:lstStyle/>
          <a:p>
            <a:pPr>
              <a:defRPr/>
            </a:pPr>
            <a:fld id="{90D527E4-7C23-4C7C-90DA-0B4A8A28C378}" type="slidenum">
              <a:rPr lang="en-US"/>
              <a:pPr>
                <a:defRPr/>
              </a:pPr>
              <a:t>79</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
        <p:nvSpPr>
          <p:cNvPr id="3" name="TextBox 2">
            <a:extLst>
              <a:ext uri="{FF2B5EF4-FFF2-40B4-BE49-F238E27FC236}">
                <a16:creationId xmlns:a16="http://schemas.microsoft.com/office/drawing/2014/main" id="{936D30A6-82CD-3411-32CE-31B728A5BB58}"/>
              </a:ext>
            </a:extLst>
          </p:cNvPr>
          <p:cNvSpPr txBox="1"/>
          <p:nvPr/>
        </p:nvSpPr>
        <p:spPr>
          <a:xfrm>
            <a:off x="304800" y="3276600"/>
            <a:ext cx="8686800" cy="461665"/>
          </a:xfrm>
          <a:prstGeom prst="rect">
            <a:avLst/>
          </a:prstGeom>
          <a:noFill/>
        </p:spPr>
        <p:txBody>
          <a:bodyPr wrap="square" rtlCol="0">
            <a:spAutoFit/>
          </a:bodyPr>
          <a:lstStyle/>
          <a:p>
            <a:r>
              <a:rPr lang="en-US" sz="2400" i="1" dirty="0"/>
              <a:t>Example: Languages of person are Clallam and English:</a:t>
            </a:r>
          </a:p>
        </p:txBody>
      </p:sp>
    </p:spTree>
    <p:extLst>
      <p:ext uri="{BB962C8B-B14F-4D97-AF65-F5344CB8AC3E}">
        <p14:creationId xmlns:p14="http://schemas.microsoft.com/office/powerpoint/2010/main" val="26387930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Biographical Information (RDA 9.17)</a:t>
            </a:r>
          </a:p>
        </p:txBody>
      </p:sp>
      <p:sp>
        <p:nvSpPr>
          <p:cNvPr id="3" name="Content Placeholder 2"/>
          <p:cNvSpPr>
            <a:spLocks noGrp="1"/>
          </p:cNvSpPr>
          <p:nvPr>
            <p:ph idx="1"/>
          </p:nvPr>
        </p:nvSpPr>
        <p:spPr>
          <a:xfrm>
            <a:off x="457200" y="1600200"/>
            <a:ext cx="8229600" cy="4983162"/>
          </a:xfrm>
        </p:spPr>
        <p:txBody>
          <a:bodyPr rtlCol="0">
            <a:normAutofit fontScale="92500" lnSpcReduction="10000"/>
          </a:bodyPr>
          <a:lstStyle/>
          <a:p>
            <a:pPr eaLnBrk="1" fontAlgn="auto" hangingPunct="1">
              <a:spcAft>
                <a:spcPts val="0"/>
              </a:spcAft>
              <a:buFont typeface="Arial" pitchFamily="34" charset="0"/>
              <a:buChar char="•"/>
              <a:defRPr/>
            </a:pPr>
            <a:r>
              <a:rPr lang="en-US" dirty="0"/>
              <a:t>Information pertaining to life or history of a person</a:t>
            </a:r>
          </a:p>
          <a:p>
            <a:pPr eaLnBrk="1" fontAlgn="auto" hangingPunct="1">
              <a:spcAft>
                <a:spcPts val="0"/>
              </a:spcAft>
              <a:buFont typeface="Arial" pitchFamily="34" charset="0"/>
              <a:buChar char="•"/>
              <a:defRPr/>
            </a:pPr>
            <a:r>
              <a:rPr lang="en-US" dirty="0"/>
              <a:t>Record in the 678 field, first indicator “0”</a:t>
            </a:r>
          </a:p>
          <a:p>
            <a:pPr marL="0" indent="0" eaLnBrk="1" fontAlgn="auto" hangingPunct="1">
              <a:spcAft>
                <a:spcPts val="0"/>
              </a:spcAft>
              <a:buFont typeface="Arial" pitchFamily="34" charset="0"/>
              <a:buNone/>
              <a:defRPr/>
            </a:pPr>
            <a:r>
              <a:rPr lang="en-US" dirty="0">
                <a:sym typeface="Wingdings" panose="05000000000000000000" pitchFamily="2" charset="2"/>
              </a:rPr>
              <a:t>     </a:t>
            </a:r>
            <a:r>
              <a:rPr lang="en-US" sz="2800" dirty="0">
                <a:sym typeface="Wingdings" panose="05000000000000000000" pitchFamily="2" charset="2"/>
              </a:rPr>
              <a:t>  </a:t>
            </a:r>
            <a:r>
              <a:rPr lang="en-US" sz="2800" dirty="0"/>
              <a:t>678 0_ [Entity’s name in direct order] (date of entity) 	           is/was a [description of the entity].</a:t>
            </a:r>
          </a:p>
          <a:p>
            <a:pPr eaLnBrk="1" fontAlgn="auto" hangingPunct="1">
              <a:spcAft>
                <a:spcPts val="0"/>
              </a:spcAft>
              <a:buFont typeface="Arial" pitchFamily="34" charset="0"/>
              <a:buChar char="•"/>
              <a:defRPr/>
            </a:pPr>
            <a:r>
              <a:rPr lang="en-US" dirty="0"/>
              <a:t>Formulate appropriately for display in public catalogs</a:t>
            </a:r>
          </a:p>
          <a:p>
            <a:pPr lvl="1" eaLnBrk="1" fontAlgn="auto" hangingPunct="1">
              <a:spcAft>
                <a:spcPts val="0"/>
              </a:spcAft>
              <a:buFont typeface="Wingdings" panose="05000000000000000000" pitchFamily="2" charset="2"/>
              <a:buChar char="s"/>
              <a:defRPr/>
            </a:pPr>
            <a:r>
              <a:rPr lang="en-US" dirty="0">
                <a:sym typeface="Wingdings" panose="05000000000000000000" pitchFamily="2" charset="2"/>
              </a:rPr>
              <a:t>Upgrade o</a:t>
            </a:r>
            <a:r>
              <a:rPr lang="en-US" dirty="0"/>
              <a:t>ld 678 notes to contain full sentences when      adding biographical information </a:t>
            </a:r>
          </a:p>
          <a:p>
            <a:pPr eaLnBrk="1" fontAlgn="auto" hangingPunct="1">
              <a:spcAft>
                <a:spcPts val="0"/>
              </a:spcAft>
              <a:buFont typeface="Arial" pitchFamily="34" charset="0"/>
              <a:buChar char="•"/>
              <a:defRPr/>
            </a:pPr>
            <a:r>
              <a:rPr lang="en-US" dirty="0"/>
              <a:t>Information needs to be justified elsewhere in the NAR</a:t>
            </a:r>
          </a:p>
        </p:txBody>
      </p:sp>
      <p:sp>
        <p:nvSpPr>
          <p:cNvPr id="4" name="Slide Number Placeholder 3"/>
          <p:cNvSpPr>
            <a:spLocks noGrp="1"/>
          </p:cNvSpPr>
          <p:nvPr>
            <p:ph type="sldNum" sz="quarter" idx="12"/>
          </p:nvPr>
        </p:nvSpPr>
        <p:spPr/>
        <p:txBody>
          <a:bodyPr/>
          <a:lstStyle/>
          <a:p>
            <a:pPr>
              <a:defRPr/>
            </a:pPr>
            <a:fld id="{7448ADA5-E0F2-4D33-B5A2-92B0DF6A86E0}" type="slidenum">
              <a:rPr lang="en-US"/>
              <a:pPr>
                <a:defRPr/>
              </a:pPr>
              <a:t>80</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rtlCol="0">
            <a:normAutofit fontScale="90000"/>
          </a:bodyPr>
          <a:lstStyle/>
          <a:p>
            <a:pPr eaLnBrk="1" fontAlgn="auto" hangingPunct="1">
              <a:spcAft>
                <a:spcPts val="0"/>
              </a:spcAft>
              <a:defRPr/>
            </a:pPr>
            <a:r>
              <a:rPr lang="en-US" dirty="0"/>
              <a:t>Biographical Information (RDA 9.17)</a:t>
            </a:r>
          </a:p>
        </p:txBody>
      </p:sp>
      <p:sp>
        <p:nvSpPr>
          <p:cNvPr id="3" name="Content Placeholder 2"/>
          <p:cNvSpPr>
            <a:spLocks noGrp="1"/>
          </p:cNvSpPr>
          <p:nvPr>
            <p:ph idx="1"/>
          </p:nvPr>
        </p:nvSpPr>
        <p:spPr>
          <a:xfrm>
            <a:off x="342900" y="1316639"/>
            <a:ext cx="8458200" cy="5066507"/>
          </a:xfrm>
        </p:spPr>
        <p:txBody>
          <a:bodyPr rtlCol="0">
            <a:normAutofit/>
          </a:bodyPr>
          <a:lstStyle/>
          <a:p>
            <a:pPr marL="0" indent="0" eaLnBrk="1" fontAlgn="auto" hangingPunct="1">
              <a:spcAft>
                <a:spcPts val="1200"/>
              </a:spcAft>
              <a:buNone/>
              <a:defRPr/>
            </a:pPr>
            <a:r>
              <a:rPr lang="en-US" sz="3000" dirty="0"/>
              <a:t>Examples:</a:t>
            </a:r>
          </a:p>
          <a:p>
            <a:pPr marL="0" indent="0" eaLnBrk="1" fontAlgn="auto" hangingPunct="1">
              <a:spcAft>
                <a:spcPts val="1200"/>
              </a:spcAft>
              <a:buNone/>
              <a:defRPr/>
            </a:pPr>
            <a:r>
              <a:rPr lang="en-US" sz="2200" dirty="0"/>
              <a:t> 678 0   Rudolf </a:t>
            </a:r>
            <a:r>
              <a:rPr lang="en-US" sz="2200" dirty="0" err="1"/>
              <a:t>Moralt</a:t>
            </a:r>
            <a:r>
              <a:rPr lang="en-US" sz="2200" dirty="0"/>
              <a:t> (1902-1956) was a German composer and music 	conductor.</a:t>
            </a:r>
          </a:p>
          <a:p>
            <a:pPr marL="0" indent="0" eaLnBrk="1" fontAlgn="auto" hangingPunct="1">
              <a:spcAft>
                <a:spcPts val="600"/>
              </a:spcAft>
              <a:buNone/>
              <a:defRPr/>
            </a:pPr>
            <a:r>
              <a:rPr lang="en-US" sz="2200" dirty="0"/>
              <a:t> 678 0   Charlie Chan is a fictional Honolulu Police Department detective, 	created by Earl </a:t>
            </a:r>
            <a:r>
              <a:rPr lang="en-US" sz="2200" dirty="0" err="1"/>
              <a:t>Derr</a:t>
            </a:r>
            <a:r>
              <a:rPr lang="en-US" sz="2200" dirty="0"/>
              <a:t> Biggers, who travels the world investigating 	mysteries and solving crimes. The character was inspired by the 	real-life Honolulu detective Chang </a:t>
            </a:r>
            <a:r>
              <a:rPr lang="en-US" sz="2200" dirty="0" err="1"/>
              <a:t>Apana</a:t>
            </a:r>
            <a:r>
              <a:rPr lang="en-US" sz="2200" dirty="0"/>
              <a:t>.</a:t>
            </a:r>
          </a:p>
          <a:p>
            <a:pPr marL="0" indent="0" eaLnBrk="1" fontAlgn="auto" hangingPunct="1">
              <a:spcAft>
                <a:spcPts val="0"/>
              </a:spcAft>
              <a:buNone/>
              <a:defRPr/>
            </a:pPr>
            <a:r>
              <a:rPr lang="en-US" sz="2200" dirty="0"/>
              <a:t> 678 0   Georgia O'Keeffe (November 15, 1887-March 6, 1986) was an 	American artist. She is best known for her paintings of enlarged 	flowers, New York skyscrapers, and New Mexico landscapes. 	O'Keeffe met the photographer Alfred Stieglitz in 1917 and, 	after he divorced his first wife, married him in 1924.</a:t>
            </a:r>
          </a:p>
          <a:p>
            <a:pPr marL="0" indent="0" eaLnBrk="1" fontAlgn="auto" hangingPunct="1">
              <a:spcAft>
                <a:spcPts val="0"/>
              </a:spcAft>
              <a:buNone/>
              <a:defRPr/>
            </a:pPr>
            <a:endParaRPr lang="en-US" sz="2200" dirty="0"/>
          </a:p>
          <a:p>
            <a:pPr marL="0" indent="0" eaLnBrk="1" fontAlgn="auto" hangingPunct="1">
              <a:spcAft>
                <a:spcPts val="0"/>
              </a:spcAft>
              <a:buNone/>
              <a:defRPr/>
            </a:pPr>
            <a:endParaRPr lang="en-US" sz="2200" dirty="0"/>
          </a:p>
        </p:txBody>
      </p:sp>
      <p:sp>
        <p:nvSpPr>
          <p:cNvPr id="4" name="Slide Number Placeholder 3"/>
          <p:cNvSpPr>
            <a:spLocks noGrp="1"/>
          </p:cNvSpPr>
          <p:nvPr>
            <p:ph type="sldNum" sz="quarter" idx="12"/>
          </p:nvPr>
        </p:nvSpPr>
        <p:spPr/>
        <p:txBody>
          <a:bodyPr/>
          <a:lstStyle/>
          <a:p>
            <a:pPr>
              <a:defRPr/>
            </a:pPr>
            <a:fld id="{7448ADA5-E0F2-4D33-B5A2-92B0DF6A86E0}" type="slidenum">
              <a:rPr lang="en-US"/>
              <a:pPr>
                <a:defRPr/>
              </a:pPr>
              <a:t>81</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extLst>
      <p:ext uri="{BB962C8B-B14F-4D97-AF65-F5344CB8AC3E}">
        <p14:creationId xmlns:p14="http://schemas.microsoft.com/office/powerpoint/2010/main" val="239186847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Title 1"/>
          <p:cNvSpPr>
            <a:spLocks noGrp="1"/>
          </p:cNvSpPr>
          <p:nvPr>
            <p:ph type="title"/>
          </p:nvPr>
        </p:nvSpPr>
        <p:spPr/>
        <p:txBody>
          <a:bodyPr/>
          <a:lstStyle/>
          <a:p>
            <a:pPr eaLnBrk="1" hangingPunct="1"/>
            <a:r>
              <a:rPr lang="en-US" dirty="0"/>
              <a:t>Identifier (RDA 9.18)</a:t>
            </a:r>
          </a:p>
        </p:txBody>
      </p:sp>
      <p:sp>
        <p:nvSpPr>
          <p:cNvPr id="3" name="Content Placeholder 2"/>
          <p:cNvSpPr>
            <a:spLocks noGrp="1"/>
          </p:cNvSpPr>
          <p:nvPr>
            <p:ph idx="1"/>
          </p:nvPr>
        </p:nvSpPr>
        <p:spPr/>
        <p:txBody>
          <a:bodyPr rtlCol="0">
            <a:normAutofit lnSpcReduction="10000"/>
          </a:bodyPr>
          <a:lstStyle/>
          <a:p>
            <a:pPr marL="514350" indent="-457200" eaLnBrk="1" fontAlgn="auto" hangingPunct="1">
              <a:spcAft>
                <a:spcPts val="0"/>
              </a:spcAft>
              <a:buFont typeface="Arial" pitchFamily="34" charset="0"/>
              <a:buChar char="•"/>
              <a:defRPr/>
            </a:pPr>
            <a:r>
              <a:rPr lang="en-US" dirty="0"/>
              <a:t>A character string uniquely associated with a person or with a surrogate such as an authority record for a person</a:t>
            </a:r>
          </a:p>
          <a:p>
            <a:pPr marL="514350" indent="-457200" eaLnBrk="1" fontAlgn="auto" hangingPunct="1">
              <a:spcAft>
                <a:spcPts val="0"/>
              </a:spcAft>
              <a:buFont typeface="Arial" pitchFamily="34" charset="0"/>
              <a:buChar char="•"/>
              <a:defRPr/>
            </a:pPr>
            <a:r>
              <a:rPr lang="en-US" dirty="0"/>
              <a:t>LCCN associated with an authority record is an identifier, automatically recorded in 010</a:t>
            </a:r>
          </a:p>
          <a:p>
            <a:pPr marL="514350" indent="-457200" eaLnBrk="1" fontAlgn="auto" hangingPunct="1">
              <a:spcAft>
                <a:spcPts val="0"/>
              </a:spcAft>
              <a:buFont typeface="Arial" pitchFamily="34" charset="0"/>
              <a:buChar char="•"/>
              <a:defRPr/>
            </a:pPr>
            <a:r>
              <a:rPr lang="en-US" dirty="0"/>
              <a:t>024 (Other Standard Identifier) can also be included</a:t>
            </a:r>
          </a:p>
          <a:p>
            <a:pPr marL="514350" indent="-457200" eaLnBrk="1" fontAlgn="auto" hangingPunct="1">
              <a:spcAft>
                <a:spcPts val="0"/>
              </a:spcAft>
              <a:buFont typeface="Arial" pitchFamily="34" charset="0"/>
              <a:buChar char="•"/>
              <a:defRPr/>
            </a:pPr>
            <a:r>
              <a:rPr lang="en-US" dirty="0"/>
              <a:t>See DCM Z1 024 and </a:t>
            </a:r>
            <a:r>
              <a:rPr lang="en-US" dirty="0">
                <a:hlinkClick r:id="rId3"/>
              </a:rPr>
              <a:t>NACO 024 Best Practices Guidelines</a:t>
            </a:r>
            <a:endParaRPr lang="en-US" dirty="0"/>
          </a:p>
          <a:p>
            <a:pPr marL="457200" lvl="1" indent="0" eaLnBrk="1" fontAlgn="auto" hangingPunct="1">
              <a:spcAft>
                <a:spcPts val="0"/>
              </a:spcAft>
              <a:buFont typeface="Arial" pitchFamily="34" charset="0"/>
              <a:buNone/>
              <a:defRPr/>
            </a:pPr>
            <a:endParaRPr lang="en-US" dirty="0"/>
          </a:p>
          <a:p>
            <a:pPr marL="0" indent="0" eaLnBrk="1" fontAlgn="auto" hangingPunct="1">
              <a:spcAft>
                <a:spcPts val="0"/>
              </a:spcAft>
              <a:buFont typeface="Arial" pitchFamily="34" charset="0"/>
              <a:buNone/>
              <a:defRPr/>
            </a:pPr>
            <a:endParaRPr lang="en-US" dirty="0"/>
          </a:p>
        </p:txBody>
      </p:sp>
      <p:sp>
        <p:nvSpPr>
          <p:cNvPr id="4" name="Footer Placeholder 3"/>
          <p:cNvSpPr>
            <a:spLocks noGrp="1"/>
          </p:cNvSpPr>
          <p:nvPr>
            <p:ph type="ftr" sz="quarter" idx="11"/>
          </p:nvPr>
        </p:nvSpPr>
        <p:spPr/>
        <p:txBody>
          <a:bodyPr/>
          <a:lstStyle/>
          <a:p>
            <a:pPr>
              <a:defRPr/>
            </a:pPr>
            <a:r>
              <a:rPr lang="en-US"/>
              <a:t>Module 3. Describing Families</a:t>
            </a:r>
          </a:p>
        </p:txBody>
      </p:sp>
      <p:sp>
        <p:nvSpPr>
          <p:cNvPr id="5" name="Slide Number Placeholder 4"/>
          <p:cNvSpPr>
            <a:spLocks noGrp="1"/>
          </p:cNvSpPr>
          <p:nvPr>
            <p:ph type="sldNum" sz="quarter" idx="12"/>
          </p:nvPr>
        </p:nvSpPr>
        <p:spPr/>
        <p:txBody>
          <a:bodyPr/>
          <a:lstStyle/>
          <a:p>
            <a:pPr>
              <a:defRPr/>
            </a:pPr>
            <a:fld id="{C408E157-6B7E-4C55-8347-60F5FF42E907}" type="slidenum">
              <a:rPr lang="en-US"/>
              <a:pPr>
                <a:defRPr/>
              </a:pPr>
              <a:t>82</a:t>
            </a:fld>
            <a:endParaRPr lang="en-US"/>
          </a:p>
        </p:txBody>
      </p:sp>
    </p:spTree>
    <p:extLst>
      <p:ext uri="{BB962C8B-B14F-4D97-AF65-F5344CB8AC3E}">
        <p14:creationId xmlns:p14="http://schemas.microsoft.com/office/powerpoint/2010/main" val="93168494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a:t>Module 2. Describing Persons</a:t>
            </a:r>
            <a:endParaRPr lang="en-US" dirty="0"/>
          </a:p>
        </p:txBody>
      </p:sp>
      <p:sp>
        <p:nvSpPr>
          <p:cNvPr id="3" name="Slide Number Placeholder 2"/>
          <p:cNvSpPr>
            <a:spLocks noGrp="1"/>
          </p:cNvSpPr>
          <p:nvPr>
            <p:ph type="sldNum" sz="quarter" idx="12"/>
          </p:nvPr>
        </p:nvSpPr>
        <p:spPr/>
        <p:txBody>
          <a:bodyPr/>
          <a:lstStyle/>
          <a:p>
            <a:pPr>
              <a:defRPr/>
            </a:pPr>
            <a:fld id="{4E7FC2AA-3267-4250-9556-530054139A34}" type="slidenum">
              <a:rPr lang="en-US" smtClean="0"/>
              <a:pPr>
                <a:defRPr/>
              </a:pPr>
              <a:t>83</a:t>
            </a:fld>
            <a:endParaRPr lang="en-US" dirty="0"/>
          </a:p>
        </p:txBody>
      </p:sp>
      <p:pic>
        <p:nvPicPr>
          <p:cNvPr id="4" name="Picture 3"/>
          <p:cNvPicPr>
            <a:picLocks noChangeAspect="1"/>
          </p:cNvPicPr>
          <p:nvPr/>
        </p:nvPicPr>
        <p:blipFill>
          <a:blip r:embed="rId3"/>
          <a:stretch>
            <a:fillRect/>
          </a:stretch>
        </p:blipFill>
        <p:spPr>
          <a:xfrm>
            <a:off x="0" y="59988"/>
            <a:ext cx="9144000" cy="6766730"/>
          </a:xfrm>
          <a:prstGeom prst="rect">
            <a:avLst/>
          </a:prstGeom>
        </p:spPr>
      </p:pic>
      <p:sp>
        <p:nvSpPr>
          <p:cNvPr id="5" name="Rounded Rectangle 4"/>
          <p:cNvSpPr/>
          <p:nvPr/>
        </p:nvSpPr>
        <p:spPr>
          <a:xfrm>
            <a:off x="0" y="59988"/>
            <a:ext cx="2240280" cy="4572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a:off x="0" y="1295400"/>
            <a:ext cx="3616694" cy="1143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675600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CB62E48-132E-44E3-9038-3935D80CA356}"/>
              </a:ext>
            </a:extLst>
          </p:cNvPr>
          <p:cNvSpPr>
            <a:spLocks noGrp="1"/>
          </p:cNvSpPr>
          <p:nvPr>
            <p:ph type="ftr" sz="quarter" idx="11"/>
          </p:nvPr>
        </p:nvSpPr>
        <p:spPr/>
        <p:txBody>
          <a:bodyPr/>
          <a:lstStyle/>
          <a:p>
            <a:pPr>
              <a:defRPr/>
            </a:pPr>
            <a:r>
              <a:rPr lang="en-US"/>
              <a:t>Module 2. Describing Persons</a:t>
            </a:r>
            <a:endParaRPr lang="en-US" dirty="0"/>
          </a:p>
        </p:txBody>
      </p:sp>
      <p:sp>
        <p:nvSpPr>
          <p:cNvPr id="3" name="Slide Number Placeholder 2">
            <a:extLst>
              <a:ext uri="{FF2B5EF4-FFF2-40B4-BE49-F238E27FC236}">
                <a16:creationId xmlns:a16="http://schemas.microsoft.com/office/drawing/2014/main" id="{7F79D676-463D-4BA9-861F-C0873674EA7F}"/>
              </a:ext>
            </a:extLst>
          </p:cNvPr>
          <p:cNvSpPr>
            <a:spLocks noGrp="1"/>
          </p:cNvSpPr>
          <p:nvPr>
            <p:ph type="sldNum" sz="quarter" idx="12"/>
          </p:nvPr>
        </p:nvSpPr>
        <p:spPr/>
        <p:txBody>
          <a:bodyPr/>
          <a:lstStyle/>
          <a:p>
            <a:pPr>
              <a:defRPr/>
            </a:pPr>
            <a:fld id="{4E7FC2AA-3267-4250-9556-530054139A34}" type="slidenum">
              <a:rPr lang="en-US" smtClean="0"/>
              <a:pPr>
                <a:defRPr/>
              </a:pPr>
              <a:t>84</a:t>
            </a:fld>
            <a:endParaRPr lang="en-US" dirty="0"/>
          </a:p>
        </p:txBody>
      </p:sp>
      <p:pic>
        <p:nvPicPr>
          <p:cNvPr id="5" name="Picture 4">
            <a:extLst>
              <a:ext uri="{FF2B5EF4-FFF2-40B4-BE49-F238E27FC236}">
                <a16:creationId xmlns:a16="http://schemas.microsoft.com/office/drawing/2014/main" id="{B659EF7C-1222-248F-63A9-5091F1916CD0}"/>
              </a:ext>
            </a:extLst>
          </p:cNvPr>
          <p:cNvPicPr>
            <a:picLocks noChangeAspect="1"/>
          </p:cNvPicPr>
          <p:nvPr/>
        </p:nvPicPr>
        <p:blipFill>
          <a:blip r:embed="rId3"/>
          <a:stretch>
            <a:fillRect/>
          </a:stretch>
        </p:blipFill>
        <p:spPr>
          <a:xfrm>
            <a:off x="0" y="893359"/>
            <a:ext cx="9144000" cy="5071282"/>
          </a:xfrm>
          <a:prstGeom prst="rect">
            <a:avLst/>
          </a:prstGeom>
        </p:spPr>
      </p:pic>
      <p:sp>
        <p:nvSpPr>
          <p:cNvPr id="10" name="Rectangle: Rounded Corners 9">
            <a:extLst>
              <a:ext uri="{FF2B5EF4-FFF2-40B4-BE49-F238E27FC236}">
                <a16:creationId xmlns:a16="http://schemas.microsoft.com/office/drawing/2014/main" id="{790852DE-499F-6B02-5761-DA521F56D57D}"/>
              </a:ext>
            </a:extLst>
          </p:cNvPr>
          <p:cNvSpPr/>
          <p:nvPr/>
        </p:nvSpPr>
        <p:spPr>
          <a:xfrm>
            <a:off x="2209800" y="2362200"/>
            <a:ext cx="2895600" cy="265176"/>
          </a:xfrm>
          <a:prstGeom prst="round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8E95A363-7B8E-83D5-7618-B30DF2D4B693}"/>
              </a:ext>
            </a:extLst>
          </p:cNvPr>
          <p:cNvSpPr/>
          <p:nvPr/>
        </p:nvSpPr>
        <p:spPr>
          <a:xfrm>
            <a:off x="1883664" y="1783080"/>
            <a:ext cx="2057400" cy="274320"/>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22ED814F-94B3-E681-005F-6DDB088DA537}"/>
              </a:ext>
            </a:extLst>
          </p:cNvPr>
          <p:cNvSpPr/>
          <p:nvPr/>
        </p:nvSpPr>
        <p:spPr>
          <a:xfrm>
            <a:off x="2496312" y="2057400"/>
            <a:ext cx="2688338" cy="304800"/>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EA60FAFE-D5BF-45A0-F323-262066B8F4FC}"/>
              </a:ext>
            </a:extLst>
          </p:cNvPr>
          <p:cNvSpPr/>
          <p:nvPr/>
        </p:nvSpPr>
        <p:spPr>
          <a:xfrm>
            <a:off x="762000" y="1508760"/>
            <a:ext cx="2971800" cy="274320"/>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05E2C1F-DCCD-FAC4-AE48-B792FB7ECDAA}"/>
              </a:ext>
            </a:extLst>
          </p:cNvPr>
          <p:cNvSpPr txBox="1"/>
          <p:nvPr/>
        </p:nvSpPr>
        <p:spPr>
          <a:xfrm>
            <a:off x="2667000" y="152400"/>
            <a:ext cx="3733800" cy="553998"/>
          </a:xfrm>
          <a:prstGeom prst="rect">
            <a:avLst/>
          </a:prstGeom>
          <a:noFill/>
        </p:spPr>
        <p:txBody>
          <a:bodyPr wrap="square" rtlCol="0">
            <a:spAutoFit/>
          </a:bodyPr>
          <a:lstStyle/>
          <a:p>
            <a:pPr algn="ctr"/>
            <a:r>
              <a:rPr lang="en-US" sz="3000" dirty="0"/>
              <a:t>URIs in 024</a:t>
            </a:r>
          </a:p>
        </p:txBody>
      </p:sp>
    </p:spTree>
    <p:extLst>
      <p:ext uri="{BB962C8B-B14F-4D97-AF65-F5344CB8AC3E}">
        <p14:creationId xmlns:p14="http://schemas.microsoft.com/office/powerpoint/2010/main" val="43881764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266E1-5A58-29C8-A900-A51273588174}"/>
              </a:ext>
            </a:extLst>
          </p:cNvPr>
          <p:cNvSpPr>
            <a:spLocks noGrp="1"/>
          </p:cNvSpPr>
          <p:nvPr>
            <p:ph type="title"/>
          </p:nvPr>
        </p:nvSpPr>
        <p:spPr>
          <a:xfrm>
            <a:off x="457200" y="274638"/>
            <a:ext cx="8229600" cy="868362"/>
          </a:xfrm>
        </p:spPr>
        <p:txBody>
          <a:bodyPr/>
          <a:lstStyle/>
          <a:p>
            <a:r>
              <a:rPr lang="en-US" sz="4200" dirty="0"/>
              <a:t>Classification Number</a:t>
            </a:r>
          </a:p>
        </p:txBody>
      </p:sp>
      <p:sp>
        <p:nvSpPr>
          <p:cNvPr id="3" name="Content Placeholder 2">
            <a:extLst>
              <a:ext uri="{FF2B5EF4-FFF2-40B4-BE49-F238E27FC236}">
                <a16:creationId xmlns:a16="http://schemas.microsoft.com/office/drawing/2014/main" id="{BDDEA1F4-A2A3-D805-3EA1-3B14BBE2867B}"/>
              </a:ext>
            </a:extLst>
          </p:cNvPr>
          <p:cNvSpPr>
            <a:spLocks noGrp="1"/>
          </p:cNvSpPr>
          <p:nvPr>
            <p:ph idx="1"/>
          </p:nvPr>
        </p:nvSpPr>
        <p:spPr>
          <a:xfrm>
            <a:off x="495300" y="1166018"/>
            <a:ext cx="8229600" cy="4525963"/>
          </a:xfrm>
        </p:spPr>
        <p:txBody>
          <a:bodyPr/>
          <a:lstStyle/>
          <a:p>
            <a:r>
              <a:rPr lang="en-US" sz="3000" dirty="0"/>
              <a:t>Class numbers for literary authors may be recorded in field 053</a:t>
            </a:r>
          </a:p>
          <a:p>
            <a:r>
              <a:rPr lang="en-US" sz="3000" dirty="0"/>
              <a:t>See NACO training module 1 for details</a:t>
            </a:r>
          </a:p>
        </p:txBody>
      </p:sp>
      <p:sp>
        <p:nvSpPr>
          <p:cNvPr id="4" name="Footer Placeholder 3">
            <a:extLst>
              <a:ext uri="{FF2B5EF4-FFF2-40B4-BE49-F238E27FC236}">
                <a16:creationId xmlns:a16="http://schemas.microsoft.com/office/drawing/2014/main" id="{14065FD1-99D2-A98A-70B3-456F4FC0EA4B}"/>
              </a:ext>
            </a:extLst>
          </p:cNvPr>
          <p:cNvSpPr>
            <a:spLocks noGrp="1"/>
          </p:cNvSpPr>
          <p:nvPr>
            <p:ph type="ftr" sz="quarter" idx="11"/>
          </p:nvPr>
        </p:nvSpPr>
        <p:spPr/>
        <p:txBody>
          <a:bodyPr/>
          <a:lstStyle/>
          <a:p>
            <a:pPr>
              <a:defRPr/>
            </a:pPr>
            <a:r>
              <a:rPr lang="en-US"/>
              <a:t>Module 2. Describing Persons</a:t>
            </a:r>
            <a:endParaRPr lang="en-US" dirty="0"/>
          </a:p>
        </p:txBody>
      </p:sp>
      <p:sp>
        <p:nvSpPr>
          <p:cNvPr id="5" name="Slide Number Placeholder 4">
            <a:extLst>
              <a:ext uri="{FF2B5EF4-FFF2-40B4-BE49-F238E27FC236}">
                <a16:creationId xmlns:a16="http://schemas.microsoft.com/office/drawing/2014/main" id="{C1B8BF00-93C3-F03E-A646-F66B05DD5A80}"/>
              </a:ext>
            </a:extLst>
          </p:cNvPr>
          <p:cNvSpPr>
            <a:spLocks noGrp="1"/>
          </p:cNvSpPr>
          <p:nvPr>
            <p:ph type="sldNum" sz="quarter" idx="12"/>
          </p:nvPr>
        </p:nvSpPr>
        <p:spPr/>
        <p:txBody>
          <a:bodyPr/>
          <a:lstStyle/>
          <a:p>
            <a:pPr>
              <a:defRPr/>
            </a:pPr>
            <a:fld id="{26247EDB-037D-49ED-BFC2-903BB9554E83}" type="slidenum">
              <a:rPr lang="en-US" smtClean="0"/>
              <a:pPr>
                <a:defRPr/>
              </a:pPr>
              <a:t>85</a:t>
            </a:fld>
            <a:endParaRPr lang="en-US" dirty="0"/>
          </a:p>
        </p:txBody>
      </p:sp>
      <p:pic>
        <p:nvPicPr>
          <p:cNvPr id="9" name="Picture 8">
            <a:extLst>
              <a:ext uri="{FF2B5EF4-FFF2-40B4-BE49-F238E27FC236}">
                <a16:creationId xmlns:a16="http://schemas.microsoft.com/office/drawing/2014/main" id="{DF1B79AF-4C22-6C56-9609-2750D82C7659}"/>
              </a:ext>
            </a:extLst>
          </p:cNvPr>
          <p:cNvPicPr>
            <a:picLocks noChangeAspect="1"/>
          </p:cNvPicPr>
          <p:nvPr/>
        </p:nvPicPr>
        <p:blipFill>
          <a:blip r:embed="rId3"/>
          <a:stretch>
            <a:fillRect/>
          </a:stretch>
        </p:blipFill>
        <p:spPr>
          <a:xfrm>
            <a:off x="419100" y="2850832"/>
            <a:ext cx="8191500" cy="3533775"/>
          </a:xfrm>
          <a:prstGeom prst="rect">
            <a:avLst/>
          </a:prstGeom>
        </p:spPr>
      </p:pic>
      <p:sp>
        <p:nvSpPr>
          <p:cNvPr id="10" name="Rectangle: Rounded Corners 9">
            <a:extLst>
              <a:ext uri="{FF2B5EF4-FFF2-40B4-BE49-F238E27FC236}">
                <a16:creationId xmlns:a16="http://schemas.microsoft.com/office/drawing/2014/main" id="{BB8331AC-F8B6-0B9C-5355-12503AFDE28C}"/>
              </a:ext>
            </a:extLst>
          </p:cNvPr>
          <p:cNvSpPr/>
          <p:nvPr/>
        </p:nvSpPr>
        <p:spPr>
          <a:xfrm>
            <a:off x="419100" y="3995928"/>
            <a:ext cx="4515556" cy="822960"/>
          </a:xfrm>
          <a:prstGeom prst="round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432470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p:nvPr>
        </p:nvSpPr>
        <p:spPr/>
        <p:txBody>
          <a:bodyPr/>
          <a:lstStyle/>
          <a:p>
            <a:pPr eaLnBrk="1" hangingPunct="1"/>
            <a:r>
              <a:rPr lang="en-US" sz="4000" dirty="0"/>
              <a:t>Recording Attributes of a Person: </a:t>
            </a:r>
            <a:r>
              <a:rPr lang="en-US" sz="4000" dirty="0">
                <a:solidFill>
                  <a:srgbClr val="7030A0"/>
                </a:solidFill>
              </a:rPr>
              <a:t>Exercise 5</a:t>
            </a:r>
          </a:p>
        </p:txBody>
      </p:sp>
      <p:sp>
        <p:nvSpPr>
          <p:cNvPr id="134146" name="Content Placeholder 2"/>
          <p:cNvSpPr>
            <a:spLocks noGrp="1"/>
          </p:cNvSpPr>
          <p:nvPr>
            <p:ph idx="1"/>
          </p:nvPr>
        </p:nvSpPr>
        <p:spPr/>
        <p:txBody>
          <a:bodyPr/>
          <a:lstStyle/>
          <a:p>
            <a:pPr eaLnBrk="1" hangingPunct="1"/>
            <a:endParaRPr lang="en-US" dirty="0"/>
          </a:p>
          <a:p>
            <a:pPr eaLnBrk="1" hangingPunct="1"/>
            <a:r>
              <a:rPr lang="en-US" dirty="0"/>
              <a:t>Octavio Paz taught at Cambridge University, the University of Texas at Austin, and Harvard</a:t>
            </a:r>
          </a:p>
          <a:p>
            <a:pPr eaLnBrk="1" hangingPunct="1"/>
            <a:r>
              <a:rPr lang="en-US" dirty="0"/>
              <a:t>He wrote in Spanish</a:t>
            </a:r>
          </a:p>
          <a:p>
            <a:pPr eaLnBrk="1" hangingPunct="1"/>
            <a:r>
              <a:rPr lang="en-US" dirty="0"/>
              <a:t>He was a poet and diplomat</a:t>
            </a:r>
          </a:p>
          <a:p>
            <a:pPr eaLnBrk="1" hangingPunct="1"/>
            <a:endParaRPr lang="en-US" dirty="0"/>
          </a:p>
        </p:txBody>
      </p:sp>
      <p:sp>
        <p:nvSpPr>
          <p:cNvPr id="4" name="Slide Number Placeholder 3"/>
          <p:cNvSpPr>
            <a:spLocks noGrp="1"/>
          </p:cNvSpPr>
          <p:nvPr>
            <p:ph type="sldNum" sz="quarter" idx="12"/>
          </p:nvPr>
        </p:nvSpPr>
        <p:spPr/>
        <p:txBody>
          <a:bodyPr/>
          <a:lstStyle/>
          <a:p>
            <a:pPr>
              <a:defRPr/>
            </a:pPr>
            <a:fld id="{431ECC83-AB24-4E27-9919-6214591F4EC5}" type="slidenum">
              <a:rPr lang="en-US"/>
              <a:pPr>
                <a:defRPr/>
              </a:pPr>
              <a:t>86</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p:cNvSpPr>
            <a:spLocks noGrp="1"/>
          </p:cNvSpPr>
          <p:nvPr>
            <p:ph type="ctrTitle" idx="4294967295"/>
          </p:nvPr>
        </p:nvSpPr>
        <p:spPr>
          <a:xfrm>
            <a:off x="304800" y="2130425"/>
            <a:ext cx="8458200" cy="1470025"/>
          </a:xfrm>
        </p:spPr>
        <p:txBody>
          <a:bodyPr/>
          <a:lstStyle/>
          <a:p>
            <a:pPr eaLnBrk="1" hangingPunct="1"/>
            <a:r>
              <a:rPr lang="en-US"/>
              <a:t>Access Points Representing Persons</a:t>
            </a:r>
          </a:p>
        </p:txBody>
      </p:sp>
      <p:sp>
        <p:nvSpPr>
          <p:cNvPr id="3" name="Footer Placeholder 2"/>
          <p:cNvSpPr>
            <a:spLocks noGrp="1"/>
          </p:cNvSpPr>
          <p:nvPr>
            <p:ph type="ftr" sz="quarter" idx="11"/>
          </p:nvPr>
        </p:nvSpPr>
        <p:spPr/>
        <p:txBody>
          <a:bodyPr/>
          <a:lstStyle/>
          <a:p>
            <a:pPr>
              <a:defRPr/>
            </a:pPr>
            <a:r>
              <a:rPr lang="en-US"/>
              <a:t>Module 2. Describing Persons</a:t>
            </a:r>
            <a:endParaRPr lang="en-US" dirty="0"/>
          </a:p>
        </p:txBody>
      </p:sp>
      <p:sp>
        <p:nvSpPr>
          <p:cNvPr id="4" name="Slide Number Placeholder 3"/>
          <p:cNvSpPr>
            <a:spLocks noGrp="1"/>
          </p:cNvSpPr>
          <p:nvPr>
            <p:ph type="sldNum" sz="quarter" idx="12"/>
          </p:nvPr>
        </p:nvSpPr>
        <p:spPr/>
        <p:txBody>
          <a:bodyPr/>
          <a:lstStyle/>
          <a:p>
            <a:pPr>
              <a:defRPr/>
            </a:pPr>
            <a:fld id="{ABDEDF7D-22D7-4213-BC0F-BC1CAE5C8EA4}" type="slidenum">
              <a:rPr lang="en-US"/>
              <a:pPr>
                <a:defRPr/>
              </a:pPr>
              <a:t>87</a:t>
            </a:fld>
            <a:endParaRPr lang="en-US"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Access Points: Terminology (RDA 8.1.4)</a:t>
            </a:r>
          </a:p>
        </p:txBody>
      </p:sp>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Char char="•"/>
              <a:defRPr/>
            </a:pPr>
            <a:r>
              <a:rPr lang="en-US" sz="3500" b="1" dirty="0"/>
              <a:t>Access point</a:t>
            </a:r>
            <a:r>
              <a:rPr lang="en-US" sz="3500" dirty="0"/>
              <a:t>:</a:t>
            </a:r>
          </a:p>
          <a:p>
            <a:pPr marL="0" indent="0" eaLnBrk="1" fontAlgn="auto" hangingPunct="1">
              <a:spcAft>
                <a:spcPts val="0"/>
              </a:spcAft>
              <a:buFont typeface="Arial" pitchFamily="34" charset="0"/>
              <a:buNone/>
              <a:defRPr/>
            </a:pPr>
            <a:r>
              <a:rPr lang="en-US" dirty="0"/>
              <a:t>    Name, term, code, etc., representing a specific person </a:t>
            </a:r>
          </a:p>
          <a:p>
            <a:pPr eaLnBrk="1" fontAlgn="auto" hangingPunct="1">
              <a:spcAft>
                <a:spcPts val="0"/>
              </a:spcAft>
              <a:buFont typeface="Arial" pitchFamily="34" charset="0"/>
              <a:buChar char="•"/>
              <a:defRPr/>
            </a:pPr>
            <a:r>
              <a:rPr lang="en-US" sz="3500" b="1" dirty="0"/>
              <a:t>Authorized access point</a:t>
            </a:r>
            <a:r>
              <a:rPr lang="en-US" dirty="0"/>
              <a:t>:</a:t>
            </a:r>
          </a:p>
          <a:p>
            <a:pPr marL="0" indent="0" eaLnBrk="1" fontAlgn="auto" hangingPunct="1">
              <a:spcAft>
                <a:spcPts val="0"/>
              </a:spcAft>
              <a:buFont typeface="Arial" pitchFamily="34" charset="0"/>
              <a:buNone/>
              <a:defRPr/>
            </a:pPr>
            <a:r>
              <a:rPr lang="en-US" dirty="0"/>
              <a:t>    Standardized access point representing an entity; uses the preferred name for the person</a:t>
            </a:r>
          </a:p>
          <a:p>
            <a:pPr eaLnBrk="1" fontAlgn="auto" hangingPunct="1">
              <a:spcAft>
                <a:spcPts val="0"/>
              </a:spcAft>
              <a:buFont typeface="Arial" pitchFamily="34" charset="0"/>
              <a:buChar char="•"/>
              <a:defRPr/>
            </a:pPr>
            <a:r>
              <a:rPr lang="en-US" sz="3500" b="1" dirty="0"/>
              <a:t>Variant access point</a:t>
            </a:r>
            <a:r>
              <a:rPr lang="en-US" dirty="0"/>
              <a:t>:</a:t>
            </a:r>
          </a:p>
          <a:p>
            <a:pPr marL="0" indent="0" eaLnBrk="1" fontAlgn="auto" hangingPunct="1">
              <a:spcAft>
                <a:spcPts val="0"/>
              </a:spcAft>
              <a:buFont typeface="Arial" pitchFamily="34" charset="0"/>
              <a:buNone/>
              <a:defRPr/>
            </a:pPr>
            <a:r>
              <a:rPr lang="en-US" dirty="0"/>
              <a:t>    Alternative to the authorized access point representing </a:t>
            </a:r>
            <a:r>
              <a:rPr lang="en-US"/>
              <a:t>an entity</a:t>
            </a:r>
            <a:endParaRPr lang="en-US" dirty="0"/>
          </a:p>
          <a:p>
            <a:pPr eaLnBrk="1" fontAlgn="auto" hangingPunct="1">
              <a:spcAft>
                <a:spcPts val="0"/>
              </a:spcAft>
              <a:buFont typeface="Arial" pitchFamily="34" charset="0"/>
              <a:buChar char="•"/>
              <a:defRPr/>
            </a:pPr>
            <a:endParaRPr lang="en-US" dirty="0"/>
          </a:p>
        </p:txBody>
      </p:sp>
      <p:sp>
        <p:nvSpPr>
          <p:cNvPr id="4" name="Slide Number Placeholder 3"/>
          <p:cNvSpPr>
            <a:spLocks noGrp="1"/>
          </p:cNvSpPr>
          <p:nvPr>
            <p:ph type="sldNum" sz="quarter" idx="12"/>
          </p:nvPr>
        </p:nvSpPr>
        <p:spPr/>
        <p:txBody>
          <a:bodyPr/>
          <a:lstStyle/>
          <a:p>
            <a:pPr>
              <a:defRPr/>
            </a:pPr>
            <a:fld id="{2C44CCF4-5B52-4DC3-8A5A-ABBD60CA5BEA}" type="slidenum">
              <a:rPr lang="en-US"/>
              <a:pPr>
                <a:defRPr/>
              </a:pPr>
              <a:t>88</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Authorized Access Points (</a:t>
            </a:r>
            <a:r>
              <a:rPr lang="en-US"/>
              <a:t>RDA 9.19.1)</a:t>
            </a:r>
            <a:endParaRPr lang="en-US" dirty="0"/>
          </a:p>
        </p:txBody>
      </p:sp>
      <p:sp>
        <p:nvSpPr>
          <p:cNvPr id="140290" name="Content Placeholder 2"/>
          <p:cNvSpPr>
            <a:spLocks noGrp="1"/>
          </p:cNvSpPr>
          <p:nvPr>
            <p:ph idx="1"/>
          </p:nvPr>
        </p:nvSpPr>
        <p:spPr/>
        <p:txBody>
          <a:bodyPr/>
          <a:lstStyle/>
          <a:p>
            <a:pPr eaLnBrk="1" hangingPunct="1"/>
            <a:r>
              <a:rPr lang="en-US"/>
              <a:t>Use the preferred name as the basis (see RDA 9.2.2)</a:t>
            </a:r>
          </a:p>
          <a:p>
            <a:pPr eaLnBrk="1" hangingPunct="1"/>
            <a:r>
              <a:rPr lang="en-US"/>
              <a:t>Additions to the name </a:t>
            </a:r>
          </a:p>
          <a:p>
            <a:pPr marL="457200" lvl="1" indent="0" eaLnBrk="1" hangingPunct="1">
              <a:buFont typeface="Arial" charset="0"/>
              <a:buNone/>
            </a:pPr>
            <a:r>
              <a:rPr lang="en-US">
                <a:sym typeface="Wingdings" pitchFamily="2" charset="2"/>
              </a:rPr>
              <a:t> </a:t>
            </a:r>
            <a:r>
              <a:rPr lang="en-US" u="sng"/>
              <a:t>Always</a:t>
            </a:r>
            <a:r>
              <a:rPr lang="en-US"/>
              <a:t> make additions specified in RDA 9.19.1.1, RDA 9.19.1.2.1-5, and RDA 9.19.1.3</a:t>
            </a:r>
          </a:p>
          <a:p>
            <a:pPr marL="457200" lvl="1" indent="0" eaLnBrk="1" hangingPunct="1">
              <a:buFont typeface="Arial" charset="0"/>
              <a:buNone/>
            </a:pPr>
            <a:r>
              <a:rPr lang="en-US">
                <a:sym typeface="Wingdings" pitchFamily="2" charset="2"/>
              </a:rPr>
              <a:t> </a:t>
            </a:r>
            <a:r>
              <a:rPr lang="en-US"/>
              <a:t>The additions specified in RDA 9.19.1.2.6 and 9.19.1.4-9.19.1.8 are required only if need to distinguish </a:t>
            </a:r>
          </a:p>
          <a:p>
            <a:pPr eaLnBrk="1" hangingPunct="1"/>
            <a:endParaRPr lang="en-US"/>
          </a:p>
          <a:p>
            <a:pPr eaLnBrk="1" hangingPunct="1"/>
            <a:endParaRPr lang="en-US"/>
          </a:p>
        </p:txBody>
      </p:sp>
      <p:sp>
        <p:nvSpPr>
          <p:cNvPr id="4" name="Slide Number Placeholder 3"/>
          <p:cNvSpPr>
            <a:spLocks noGrp="1"/>
          </p:cNvSpPr>
          <p:nvPr>
            <p:ph type="sldNum" sz="quarter" idx="12"/>
          </p:nvPr>
        </p:nvSpPr>
        <p:spPr/>
        <p:txBody>
          <a:bodyPr/>
          <a:lstStyle/>
          <a:p>
            <a:pPr>
              <a:defRPr/>
            </a:pPr>
            <a:fld id="{21E5C455-0D5D-45E3-B3F2-3295AEA9BF4A}" type="slidenum">
              <a:rPr lang="en-US"/>
              <a:pPr>
                <a:defRPr/>
              </a:pPr>
              <a:t>89</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Title 1"/>
          <p:cNvSpPr>
            <a:spLocks noGrp="1"/>
          </p:cNvSpPr>
          <p:nvPr>
            <p:ph type="title"/>
          </p:nvPr>
        </p:nvSpPr>
        <p:spPr>
          <a:xfrm>
            <a:off x="76200" y="152167"/>
            <a:ext cx="9067800" cy="829962"/>
          </a:xfrm>
        </p:spPr>
        <p:txBody>
          <a:bodyPr/>
          <a:lstStyle/>
          <a:p>
            <a:pPr eaLnBrk="1" hangingPunct="1"/>
            <a:r>
              <a:rPr lang="en-US" sz="3800" dirty="0"/>
              <a:t>Required Additions to the Preferred Name</a:t>
            </a:r>
          </a:p>
        </p:txBody>
      </p:sp>
      <p:sp>
        <p:nvSpPr>
          <p:cNvPr id="142338" name="Content Placeholder 2"/>
          <p:cNvSpPr>
            <a:spLocks noGrp="1"/>
          </p:cNvSpPr>
          <p:nvPr>
            <p:ph idx="1"/>
          </p:nvPr>
        </p:nvSpPr>
        <p:spPr>
          <a:xfrm>
            <a:off x="451207" y="1017321"/>
            <a:ext cx="8229600" cy="5303837"/>
          </a:xfrm>
        </p:spPr>
        <p:txBody>
          <a:bodyPr/>
          <a:lstStyle/>
          <a:p>
            <a:pPr eaLnBrk="1" hangingPunct="1"/>
            <a:r>
              <a:rPr lang="en-US" sz="2700" dirty="0"/>
              <a:t>Title or Other Designation (RDA 9.19.1.2) – add as applicable</a:t>
            </a:r>
          </a:p>
          <a:p>
            <a:pPr lvl="1" eaLnBrk="1" hangingPunct="1">
              <a:buFont typeface="Wingdings"/>
              <a:buChar char="s"/>
            </a:pPr>
            <a:r>
              <a:rPr lang="en-US" sz="2400" dirty="0"/>
              <a:t>a title of royalty (RDA 9.4.1.4 / 9.19.1.2.1) or nobility (RDA 9.4.1.5 / 9.19.1.2.2)</a:t>
            </a:r>
          </a:p>
          <a:p>
            <a:pPr lvl="1" eaLnBrk="1" hangingPunct="1">
              <a:buFont typeface="Wingdings"/>
              <a:buChar char="s"/>
            </a:pPr>
            <a:r>
              <a:rPr lang="en-US" sz="2400" dirty="0"/>
              <a:t>the term </a:t>
            </a:r>
            <a:r>
              <a:rPr lang="en-US" sz="2400" b="1" dirty="0"/>
              <a:t>Saint</a:t>
            </a:r>
            <a:r>
              <a:rPr lang="en-US" sz="2400" dirty="0"/>
              <a:t> (RDA 9.6.1.4 / 9.19.1.2.4)</a:t>
            </a:r>
          </a:p>
          <a:p>
            <a:pPr lvl="1" eaLnBrk="1" hangingPunct="1">
              <a:buFont typeface="Wingdings"/>
              <a:buChar char="s"/>
            </a:pPr>
            <a:r>
              <a:rPr lang="en-US" sz="2400" dirty="0">
                <a:sym typeface="Wingdings" pitchFamily="2" charset="2"/>
              </a:rPr>
              <a:t>a </a:t>
            </a:r>
            <a:r>
              <a:rPr lang="en-US" sz="2400" dirty="0"/>
              <a:t>title of religious rank for a person with only a given name (RDA 9.4.1.6-9.4.1.8 / 9.19.1.2.3)</a:t>
            </a:r>
          </a:p>
          <a:p>
            <a:pPr lvl="1" eaLnBrk="1" hangingPunct="1">
              <a:buFont typeface="Wingdings"/>
              <a:buChar char="s"/>
            </a:pPr>
            <a:r>
              <a:rPr lang="en-US" sz="2400" dirty="0"/>
              <a:t>the term </a:t>
            </a:r>
            <a:r>
              <a:rPr lang="en-US" sz="2400" b="1" dirty="0"/>
              <a:t>Spirit</a:t>
            </a:r>
            <a:r>
              <a:rPr lang="en-US" sz="2400" dirty="0"/>
              <a:t> (RDA 9.6.1.5 / 9.19.1.2.5)</a:t>
            </a:r>
          </a:p>
          <a:p>
            <a:pPr eaLnBrk="1" hangingPunct="1">
              <a:buFont typeface="Arial" panose="020B0604020202020204" pitchFamily="34" charset="0"/>
              <a:buChar char="•"/>
            </a:pPr>
            <a:r>
              <a:rPr lang="en-US" sz="2700" dirty="0"/>
              <a:t>A term indicating profession or occupation (RDA 9.16 / 9.19.1.1) for a person whose name consists of a phrase or appellation not conveying the idea of a person</a:t>
            </a:r>
          </a:p>
          <a:p>
            <a:pPr marL="457200" lvl="1" indent="0">
              <a:buNone/>
            </a:pPr>
            <a:r>
              <a:rPr lang="en-US" sz="2000" dirty="0"/>
              <a:t>	55 $c (Rapper)			Drawing Room $c (Musician)</a:t>
            </a:r>
          </a:p>
          <a:p>
            <a:pPr marL="457200" lvl="1" indent="0">
              <a:buNone/>
            </a:pPr>
            <a:r>
              <a:rPr lang="en-US" sz="2000" dirty="0"/>
              <a:t>	Stone Mountain $c (Writer)	Dynamite $c (Comedian)</a:t>
            </a:r>
          </a:p>
        </p:txBody>
      </p:sp>
      <p:sp>
        <p:nvSpPr>
          <p:cNvPr id="4" name="Slide Number Placeholder 3"/>
          <p:cNvSpPr>
            <a:spLocks noGrp="1"/>
          </p:cNvSpPr>
          <p:nvPr>
            <p:ph type="sldNum" sz="quarter" idx="12"/>
          </p:nvPr>
        </p:nvSpPr>
        <p:spPr/>
        <p:txBody>
          <a:bodyPr/>
          <a:lstStyle/>
          <a:p>
            <a:pPr>
              <a:defRPr/>
            </a:pPr>
            <a:fld id="{E90D1A55-29A0-45DE-8859-355C38FA8498}" type="slidenum">
              <a:rPr lang="en-US"/>
              <a:pPr>
                <a:defRPr/>
              </a:pPr>
              <a:t>90</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2743200"/>
          </a:xfrm>
        </p:spPr>
        <p:txBody>
          <a:bodyPr rtlCol="0">
            <a:normAutofit fontScale="90000"/>
          </a:bodyPr>
          <a:lstStyle/>
          <a:p>
            <a:r>
              <a:rPr lang="en-US" sz="3200" dirty="0"/>
              <a:t>Additions to the Preferred Name if Needed to Differentiate: </a:t>
            </a:r>
            <a:br>
              <a:rPr lang="en-US" sz="3200" dirty="0"/>
            </a:br>
            <a:r>
              <a:rPr lang="en-US" sz="3200" dirty="0"/>
              <a:t>Profession/Occupation (RDA 9.19.1.6)</a:t>
            </a:r>
            <a:br>
              <a:rPr lang="en-US" sz="3200" dirty="0"/>
            </a:br>
            <a:r>
              <a:rPr lang="en-US" sz="3200" dirty="0"/>
              <a:t>Other Term of Rank, </a:t>
            </a:r>
            <a:r>
              <a:rPr lang="en-US" sz="3200" dirty="0" err="1"/>
              <a:t>Honour</a:t>
            </a:r>
            <a:r>
              <a:rPr lang="en-US" sz="3200" dirty="0"/>
              <a:t>, or Office (RDA 9.19.1.7) Other Designation (RDA 9.19.1.2.6, 9.19.1.8)</a:t>
            </a:r>
          </a:p>
        </p:txBody>
      </p:sp>
      <p:sp>
        <p:nvSpPr>
          <p:cNvPr id="3" name="Content Placeholder 2"/>
          <p:cNvSpPr>
            <a:spLocks noGrp="1"/>
          </p:cNvSpPr>
          <p:nvPr>
            <p:ph idx="1"/>
          </p:nvPr>
        </p:nvSpPr>
        <p:spPr>
          <a:xfrm>
            <a:off x="762000" y="3017838"/>
            <a:ext cx="7620000" cy="3338512"/>
          </a:xfrm>
        </p:spPr>
        <p:txBody>
          <a:bodyPr rtlCol="0">
            <a:noAutofit/>
          </a:bodyPr>
          <a:lstStyle/>
          <a:p>
            <a:pPr lvl="1" eaLnBrk="1" fontAlgn="auto" hangingPunct="1">
              <a:spcAft>
                <a:spcPts val="0"/>
              </a:spcAft>
              <a:buFont typeface="Wingdings" panose="05000000000000000000" pitchFamily="2" charset="2"/>
              <a:buChar char="s"/>
              <a:defRPr/>
            </a:pPr>
            <a:r>
              <a:rPr lang="en-US" sz="2100" dirty="0"/>
              <a:t>a term indicating a person named in a sacred scripture or an apocryphal book (9.6.1.6 / 9.19.1.2.6)</a:t>
            </a:r>
          </a:p>
          <a:p>
            <a:pPr lvl="1" eaLnBrk="1" fontAlgn="auto" hangingPunct="1">
              <a:spcAft>
                <a:spcPts val="0"/>
              </a:spcAft>
              <a:buFont typeface="Wingdings" panose="05000000000000000000" pitchFamily="2" charset="2"/>
              <a:buChar char="s"/>
              <a:defRPr/>
            </a:pPr>
            <a:r>
              <a:rPr lang="en-US" sz="2100" dirty="0"/>
              <a:t>the term </a:t>
            </a:r>
            <a:r>
              <a:rPr lang="en-US" sz="2100" i="1" dirty="0"/>
              <a:t>Fictitious character, Legendary character, </a:t>
            </a:r>
            <a:r>
              <a:rPr lang="en-US" sz="2100" dirty="0"/>
              <a:t>etc.</a:t>
            </a:r>
            <a:r>
              <a:rPr lang="en-US" sz="2100" i="1" dirty="0"/>
              <a:t> </a:t>
            </a:r>
            <a:r>
              <a:rPr lang="en-US" sz="2100" dirty="0"/>
              <a:t>(9.6.1.7 / 9.19.1.2.6)</a:t>
            </a:r>
          </a:p>
          <a:p>
            <a:pPr lvl="1" eaLnBrk="1" fontAlgn="auto" hangingPunct="1">
              <a:spcAft>
                <a:spcPts val="0"/>
              </a:spcAft>
              <a:buFont typeface="Wingdings" panose="05000000000000000000" pitchFamily="2" charset="2"/>
              <a:buChar char="s"/>
              <a:defRPr/>
            </a:pPr>
            <a:r>
              <a:rPr lang="en-US" sz="2100" dirty="0"/>
              <a:t>a term indicating type, species or breed (9.6.1.8 / 9.19.1.2.6)</a:t>
            </a:r>
          </a:p>
          <a:p>
            <a:pPr lvl="1" eaLnBrk="1" fontAlgn="auto" hangingPunct="1">
              <a:spcAft>
                <a:spcPts val="0"/>
              </a:spcAft>
              <a:buFont typeface="Wingdings" panose="05000000000000000000" pitchFamily="2" charset="2"/>
              <a:buChar char="s"/>
              <a:defRPr/>
            </a:pPr>
            <a:r>
              <a:rPr lang="en-US" sz="2100" dirty="0"/>
              <a:t>other designation (9.6.1.9 / 9.19.1.8)</a:t>
            </a:r>
          </a:p>
          <a:p>
            <a:pPr lvl="1" eaLnBrk="1" fontAlgn="auto" hangingPunct="1">
              <a:spcAft>
                <a:spcPts val="0"/>
              </a:spcAft>
              <a:buFont typeface="Wingdings" panose="05000000000000000000" pitchFamily="2" charset="2"/>
              <a:buChar char="s"/>
              <a:defRPr/>
            </a:pPr>
            <a:r>
              <a:rPr lang="en-US" sz="2100" dirty="0"/>
              <a:t>a term indicating profession or occupation (9.16 / 9.19.1.6)</a:t>
            </a:r>
          </a:p>
          <a:p>
            <a:pPr lvl="1" eaLnBrk="1" fontAlgn="auto" hangingPunct="1">
              <a:spcAft>
                <a:spcPts val="0"/>
              </a:spcAft>
              <a:buFont typeface="Wingdings" panose="05000000000000000000" pitchFamily="2" charset="2"/>
              <a:buChar char="s"/>
              <a:defRPr/>
            </a:pPr>
            <a:r>
              <a:rPr lang="en-US" sz="2100" dirty="0"/>
              <a:t>other term of rank, </a:t>
            </a:r>
            <a:r>
              <a:rPr lang="en-US" sz="2100" dirty="0" err="1"/>
              <a:t>honour</a:t>
            </a:r>
            <a:r>
              <a:rPr lang="en-US" sz="2100" dirty="0"/>
              <a:t>, or office (RDA 9.4.1.9 / 9.19.1.7)</a:t>
            </a:r>
          </a:p>
          <a:p>
            <a:pPr lvl="1" eaLnBrk="1" fontAlgn="auto" hangingPunct="1">
              <a:spcAft>
                <a:spcPts val="0"/>
              </a:spcAft>
              <a:buFont typeface="Wingdings" panose="05000000000000000000" pitchFamily="2" charset="2"/>
              <a:buChar char="s"/>
              <a:defRPr/>
            </a:pPr>
            <a:endParaRPr lang="en-US" sz="2000" dirty="0"/>
          </a:p>
        </p:txBody>
      </p:sp>
      <p:sp>
        <p:nvSpPr>
          <p:cNvPr id="4" name="Footer Placeholder 3"/>
          <p:cNvSpPr>
            <a:spLocks noGrp="1"/>
          </p:cNvSpPr>
          <p:nvPr>
            <p:ph type="ftr" sz="quarter" idx="11"/>
          </p:nvPr>
        </p:nvSpPr>
        <p:spPr/>
        <p:txBody>
          <a:bodyPr/>
          <a:lstStyle/>
          <a:p>
            <a:pPr>
              <a:defRPr/>
            </a:pPr>
            <a:r>
              <a:rPr lang="en-US"/>
              <a:t>Module 2. Describing Persons</a:t>
            </a:r>
            <a:endParaRPr lang="en-US" dirty="0"/>
          </a:p>
        </p:txBody>
      </p:sp>
      <p:sp>
        <p:nvSpPr>
          <p:cNvPr id="5" name="Slide Number Placeholder 4"/>
          <p:cNvSpPr>
            <a:spLocks noGrp="1"/>
          </p:cNvSpPr>
          <p:nvPr>
            <p:ph type="sldNum" sz="quarter" idx="12"/>
          </p:nvPr>
        </p:nvSpPr>
        <p:spPr/>
        <p:txBody>
          <a:bodyPr/>
          <a:lstStyle/>
          <a:p>
            <a:pPr>
              <a:defRPr/>
            </a:pPr>
            <a:fld id="{1D69AC56-F5E8-4899-AD12-4A4D6681F3A4}" type="slidenum">
              <a:rPr lang="en-US"/>
              <a:pPr>
                <a:defRPr/>
              </a:pPr>
              <a:t>91</a:t>
            </a:fld>
            <a:endParaRPr lang="en-US"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Autofit/>
          </a:bodyPr>
          <a:lstStyle/>
          <a:p>
            <a:pPr eaLnBrk="1" fontAlgn="auto" hangingPunct="1">
              <a:spcAft>
                <a:spcPts val="0"/>
              </a:spcAft>
              <a:defRPr/>
            </a:pPr>
            <a:r>
              <a:rPr lang="en-US" sz="3800" dirty="0"/>
              <a:t>Additions to the Preferred Name: </a:t>
            </a:r>
            <a:br>
              <a:rPr lang="en-US" sz="3800" dirty="0"/>
            </a:br>
            <a:r>
              <a:rPr lang="en-US" sz="3800" dirty="0"/>
              <a:t>Other Designation Examples</a:t>
            </a:r>
          </a:p>
        </p:txBody>
      </p:sp>
      <p:sp>
        <p:nvSpPr>
          <p:cNvPr id="3" name="Content Placeholder 2"/>
          <p:cNvSpPr>
            <a:spLocks noGrp="1"/>
          </p:cNvSpPr>
          <p:nvPr>
            <p:ph idx="1"/>
          </p:nvPr>
        </p:nvSpPr>
        <p:spPr>
          <a:xfrm>
            <a:off x="457200" y="1600200"/>
            <a:ext cx="8229600" cy="4983162"/>
          </a:xfrm>
        </p:spPr>
        <p:txBody>
          <a:bodyPr rtlCol="0">
            <a:normAutofit fontScale="92500" lnSpcReduction="20000"/>
          </a:bodyPr>
          <a:lstStyle/>
          <a:p>
            <a:pPr eaLnBrk="1" fontAlgn="auto" hangingPunct="1">
              <a:spcAft>
                <a:spcPts val="0"/>
              </a:spcAft>
              <a:buFont typeface="Arial" pitchFamily="34" charset="0"/>
              <a:buChar char="•"/>
              <a:defRPr/>
            </a:pPr>
            <a:r>
              <a:rPr lang="en-US" sz="3100" dirty="0"/>
              <a:t>Fabius, $c of </a:t>
            </a:r>
            <a:r>
              <a:rPr lang="en-US" sz="3100" dirty="0" err="1"/>
              <a:t>Caesaria</a:t>
            </a:r>
            <a:r>
              <a:rPr lang="en-US" sz="3100" dirty="0"/>
              <a:t>, </a:t>
            </a:r>
            <a:r>
              <a:rPr lang="en-US" sz="3100" b="1" dirty="0"/>
              <a:t>Saint</a:t>
            </a:r>
          </a:p>
          <a:p>
            <a:pPr eaLnBrk="1" fontAlgn="auto" hangingPunct="1">
              <a:spcAft>
                <a:spcPts val="0"/>
              </a:spcAft>
              <a:buFont typeface="Arial" pitchFamily="34" charset="0"/>
              <a:buChar char="•"/>
              <a:defRPr/>
            </a:pPr>
            <a:r>
              <a:rPr lang="en-US" sz="3100" dirty="0"/>
              <a:t>Garland, Judy $c </a:t>
            </a:r>
            <a:r>
              <a:rPr lang="en-US" sz="3100" b="1" dirty="0"/>
              <a:t>(Spirit)</a:t>
            </a:r>
          </a:p>
          <a:p>
            <a:pPr eaLnBrk="1" fontAlgn="auto" hangingPunct="1">
              <a:spcAft>
                <a:spcPts val="0"/>
              </a:spcAft>
              <a:buFont typeface="Arial" pitchFamily="34" charset="0"/>
              <a:buChar char="•"/>
              <a:defRPr/>
            </a:pPr>
            <a:r>
              <a:rPr lang="en-US" sz="3100" dirty="0"/>
              <a:t>Adam $c </a:t>
            </a:r>
            <a:r>
              <a:rPr lang="en-US" sz="3100" b="1" dirty="0"/>
              <a:t>(Biblical figure)</a:t>
            </a:r>
          </a:p>
          <a:p>
            <a:pPr eaLnBrk="1" fontAlgn="auto" hangingPunct="1">
              <a:spcAft>
                <a:spcPts val="0"/>
              </a:spcAft>
              <a:buFont typeface="Arial" pitchFamily="34" charset="0"/>
              <a:buChar char="•"/>
              <a:defRPr/>
            </a:pPr>
            <a:r>
              <a:rPr lang="en-US" sz="3100" dirty="0"/>
              <a:t>Fletcher, Jessica $c </a:t>
            </a:r>
            <a:r>
              <a:rPr lang="en-US" sz="3100" b="1" dirty="0"/>
              <a:t>(Fictitious character)</a:t>
            </a:r>
          </a:p>
          <a:p>
            <a:pPr eaLnBrk="1" fontAlgn="auto" hangingPunct="1">
              <a:spcAft>
                <a:spcPts val="0"/>
              </a:spcAft>
              <a:buFont typeface="Arial" pitchFamily="34" charset="0"/>
              <a:buChar char="•"/>
              <a:defRPr/>
            </a:pPr>
            <a:r>
              <a:rPr lang="en-US" sz="3100" dirty="0" err="1"/>
              <a:t>Wilgefortis</a:t>
            </a:r>
            <a:r>
              <a:rPr lang="en-US" sz="3100" dirty="0"/>
              <a:t>, $c </a:t>
            </a:r>
            <a:r>
              <a:rPr lang="en-US" sz="3100" b="1" dirty="0"/>
              <a:t>Saint (Legendary character)</a:t>
            </a:r>
          </a:p>
          <a:p>
            <a:pPr eaLnBrk="1" fontAlgn="auto" hangingPunct="1">
              <a:spcAft>
                <a:spcPts val="0"/>
              </a:spcAft>
              <a:buFont typeface="Arial" pitchFamily="34" charset="0"/>
              <a:buChar char="•"/>
              <a:defRPr/>
            </a:pPr>
            <a:r>
              <a:rPr lang="en-US" sz="3100" dirty="0" err="1"/>
              <a:t>Tlazolteotl</a:t>
            </a:r>
            <a:r>
              <a:rPr lang="en-US" sz="3100" dirty="0"/>
              <a:t> $c </a:t>
            </a:r>
            <a:r>
              <a:rPr lang="en-US" sz="3100" b="1" dirty="0"/>
              <a:t>(Aztec deity)</a:t>
            </a:r>
          </a:p>
          <a:p>
            <a:pPr eaLnBrk="1" fontAlgn="auto" hangingPunct="1">
              <a:spcAft>
                <a:spcPts val="0"/>
              </a:spcAft>
              <a:buFont typeface="Arial" pitchFamily="34" charset="0"/>
              <a:buChar char="•"/>
              <a:defRPr/>
            </a:pPr>
            <a:r>
              <a:rPr lang="en-US" sz="3100" dirty="0"/>
              <a:t>Lauder Lass $c </a:t>
            </a:r>
            <a:r>
              <a:rPr lang="en-US" sz="3100" b="1" dirty="0"/>
              <a:t>(Horse)</a:t>
            </a:r>
          </a:p>
          <a:p>
            <a:pPr eaLnBrk="1" fontAlgn="auto" hangingPunct="1">
              <a:spcAft>
                <a:spcPts val="0"/>
              </a:spcAft>
              <a:buFont typeface="Arial" pitchFamily="34" charset="0"/>
              <a:buChar char="•"/>
              <a:defRPr/>
            </a:pPr>
            <a:r>
              <a:rPr lang="en-US" sz="3100" dirty="0"/>
              <a:t>Palmer, William E. $c </a:t>
            </a:r>
            <a:r>
              <a:rPr lang="en-US" sz="3100" b="1" dirty="0"/>
              <a:t>(Of the North American Rockwell Corporation)</a:t>
            </a:r>
          </a:p>
          <a:p>
            <a:pPr eaLnBrk="1" fontAlgn="auto" hangingPunct="1">
              <a:spcAft>
                <a:spcPts val="0"/>
              </a:spcAft>
              <a:buFont typeface="Arial" pitchFamily="34" charset="0"/>
              <a:buChar char="•"/>
              <a:defRPr/>
            </a:pPr>
            <a:r>
              <a:rPr lang="en-US" sz="3100" dirty="0"/>
              <a:t>Mitchell, Angus $c </a:t>
            </a:r>
            <a:r>
              <a:rPr lang="en-US" sz="3100" b="1" dirty="0"/>
              <a:t>(Brother of Alison Mitchell)</a:t>
            </a:r>
          </a:p>
          <a:p>
            <a:pPr eaLnBrk="1" fontAlgn="auto" hangingPunct="1">
              <a:spcAft>
                <a:spcPts val="0"/>
              </a:spcAft>
              <a:buFont typeface="Arial" pitchFamily="34" charset="0"/>
              <a:buChar char="•"/>
              <a:defRPr/>
            </a:pPr>
            <a:r>
              <a:rPr lang="de-DE" sz="3100" dirty="0"/>
              <a:t>Li, Weishi </a:t>
            </a:r>
            <a:r>
              <a:rPr lang="de-DE" sz="3100" b="1" dirty="0"/>
              <a:t>$c (Ph. D. in physics)</a:t>
            </a:r>
            <a:endParaRPr lang="en-US" sz="3100" b="1" dirty="0"/>
          </a:p>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endParaRPr lang="en-US" dirty="0"/>
          </a:p>
        </p:txBody>
      </p:sp>
      <p:sp>
        <p:nvSpPr>
          <p:cNvPr id="4" name="Footer Placeholder 3"/>
          <p:cNvSpPr>
            <a:spLocks noGrp="1"/>
          </p:cNvSpPr>
          <p:nvPr>
            <p:ph type="ftr" sz="quarter" idx="11"/>
          </p:nvPr>
        </p:nvSpPr>
        <p:spPr/>
        <p:txBody>
          <a:bodyPr/>
          <a:lstStyle/>
          <a:p>
            <a:pPr>
              <a:defRPr/>
            </a:pPr>
            <a:r>
              <a:rPr lang="en-US"/>
              <a:t>Module 2. Describing Persons</a:t>
            </a:r>
            <a:endParaRPr lang="en-US" dirty="0"/>
          </a:p>
        </p:txBody>
      </p:sp>
      <p:sp>
        <p:nvSpPr>
          <p:cNvPr id="5" name="Slide Number Placeholder 4"/>
          <p:cNvSpPr>
            <a:spLocks noGrp="1"/>
          </p:cNvSpPr>
          <p:nvPr>
            <p:ph type="sldNum" sz="quarter" idx="12"/>
          </p:nvPr>
        </p:nvSpPr>
        <p:spPr/>
        <p:txBody>
          <a:bodyPr/>
          <a:lstStyle/>
          <a:p>
            <a:pPr>
              <a:defRPr/>
            </a:pPr>
            <a:fld id="{94AED291-6565-4D34-88FA-6FC9DE884542}" type="slidenum">
              <a:rPr lang="en-US"/>
              <a:pPr>
                <a:defRPr/>
              </a:pPr>
              <a:t>92</a:t>
            </a:fld>
            <a:endParaRPr lang="en-US"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Title 1"/>
          <p:cNvSpPr>
            <a:spLocks noGrp="1"/>
          </p:cNvSpPr>
          <p:nvPr>
            <p:ph type="title"/>
          </p:nvPr>
        </p:nvSpPr>
        <p:spPr/>
        <p:txBody>
          <a:bodyPr/>
          <a:lstStyle/>
          <a:p>
            <a:pPr eaLnBrk="1" hangingPunct="1"/>
            <a:r>
              <a:rPr lang="en-US" sz="4000"/>
              <a:t>Additions to the Preferred Name</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a:t>Date of birth (RDA 9.19.1.3 and 9.3.2) and/or date of death </a:t>
            </a:r>
          </a:p>
          <a:p>
            <a:pPr lvl="1" eaLnBrk="1" fontAlgn="auto" hangingPunct="1">
              <a:spcAft>
                <a:spcPts val="0"/>
              </a:spcAft>
              <a:buFont typeface="Arial" pitchFamily="34" charset="0"/>
              <a:buChar char="•"/>
              <a:defRPr/>
            </a:pPr>
            <a:r>
              <a:rPr lang="en-US" dirty="0">
                <a:sym typeface="Wingdings" panose="05000000000000000000" pitchFamily="2" charset="2"/>
              </a:rPr>
              <a:t>A</a:t>
            </a:r>
            <a:r>
              <a:rPr lang="en-US" dirty="0"/>
              <a:t>lways add if available when establishing the authorized access point </a:t>
            </a:r>
          </a:p>
          <a:p>
            <a:pPr lvl="1" eaLnBrk="1" fontAlgn="auto" hangingPunct="1">
              <a:spcAft>
                <a:spcPts val="0"/>
              </a:spcAft>
              <a:buFont typeface="Arial" pitchFamily="34" charset="0"/>
              <a:buChar char="•"/>
              <a:defRPr/>
            </a:pPr>
            <a:r>
              <a:rPr lang="en-US" dirty="0"/>
              <a:t>Dates are always added as the </a:t>
            </a:r>
            <a:r>
              <a:rPr lang="en-US" i="1" dirty="0"/>
              <a:t>last</a:t>
            </a:r>
            <a:r>
              <a:rPr lang="en-US" dirty="0"/>
              <a:t> element of an access point unless “(Spirit)” is being added</a:t>
            </a:r>
          </a:p>
          <a:p>
            <a:pPr eaLnBrk="1" fontAlgn="auto" hangingPunct="1">
              <a:spcAft>
                <a:spcPts val="0"/>
              </a:spcAft>
              <a:buFont typeface="Arial" pitchFamily="34" charset="0"/>
              <a:buChar char="•"/>
              <a:defRPr/>
            </a:pPr>
            <a:r>
              <a:rPr lang="en-US" dirty="0"/>
              <a:t>Period of Activity (RDA 9.19.1.5 and 9.3.4)</a:t>
            </a:r>
          </a:p>
          <a:p>
            <a:pPr lvl="1" eaLnBrk="1" fontAlgn="auto" hangingPunct="1">
              <a:spcAft>
                <a:spcPts val="0"/>
              </a:spcAft>
              <a:buFont typeface="Arial" pitchFamily="34" charset="0"/>
              <a:buChar char="•"/>
              <a:defRPr/>
            </a:pPr>
            <a:r>
              <a:rPr lang="en-US" dirty="0">
                <a:sym typeface="Wingdings" panose="05000000000000000000" pitchFamily="2" charset="2"/>
              </a:rPr>
              <a:t>A</a:t>
            </a:r>
            <a:r>
              <a:rPr lang="en-US" dirty="0"/>
              <a:t>dd only if need to differentiate</a:t>
            </a:r>
          </a:p>
          <a:p>
            <a:pPr eaLnBrk="1" fontAlgn="auto" hangingPunct="1">
              <a:spcAft>
                <a:spcPts val="0"/>
              </a:spcAft>
              <a:buFont typeface="Wingdings" panose="05000000000000000000" pitchFamily="2" charset="2"/>
              <a:buChar char="s"/>
              <a:defRPr/>
            </a:pPr>
            <a:endParaRPr lang="en-US" dirty="0"/>
          </a:p>
        </p:txBody>
      </p:sp>
      <p:sp>
        <p:nvSpPr>
          <p:cNvPr id="4" name="Slide Number Placeholder 3"/>
          <p:cNvSpPr>
            <a:spLocks noGrp="1"/>
          </p:cNvSpPr>
          <p:nvPr>
            <p:ph type="sldNum" sz="quarter" idx="12"/>
          </p:nvPr>
        </p:nvSpPr>
        <p:spPr/>
        <p:txBody>
          <a:bodyPr/>
          <a:lstStyle/>
          <a:p>
            <a:pPr>
              <a:defRPr/>
            </a:pPr>
            <a:fld id="{53A48FBF-CC99-4CE2-8801-63F45BD39FEC}" type="slidenum">
              <a:rPr lang="en-US"/>
              <a:pPr>
                <a:defRPr/>
              </a:pPr>
              <a:t>93</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143000"/>
          </a:xfrm>
        </p:spPr>
        <p:txBody>
          <a:bodyPr rtlCol="0">
            <a:normAutofit fontScale="90000"/>
          </a:bodyPr>
          <a:lstStyle/>
          <a:p>
            <a:pPr eaLnBrk="1" fontAlgn="auto" hangingPunct="1">
              <a:spcAft>
                <a:spcPts val="0"/>
              </a:spcAft>
              <a:defRPr/>
            </a:pPr>
            <a:r>
              <a:rPr lang="en-US" dirty="0"/>
              <a:t>Additions to the Preferred Name: Dates </a:t>
            </a:r>
            <a:r>
              <a:rPr lang="en-US" sz="3300" dirty="0"/>
              <a:t>(RDA 9.3, 9.19.1.3, LC-PCC PS 9.3.2.3, 9.3.3.3)</a:t>
            </a:r>
            <a:br>
              <a:rPr lang="en-US" sz="3300" dirty="0"/>
            </a:br>
            <a:endParaRPr lang="en-US" sz="3300" dirty="0"/>
          </a:p>
        </p:txBody>
      </p:sp>
      <p:sp>
        <p:nvSpPr>
          <p:cNvPr id="3" name="Content Placeholder 2"/>
          <p:cNvSpPr>
            <a:spLocks noGrp="1"/>
          </p:cNvSpPr>
          <p:nvPr>
            <p:ph idx="1"/>
          </p:nvPr>
        </p:nvSpPr>
        <p:spPr>
          <a:xfrm>
            <a:off x="457200" y="1417638"/>
            <a:ext cx="8229600" cy="5257800"/>
          </a:xfrm>
        </p:spPr>
        <p:txBody>
          <a:bodyPr rtlCol="0">
            <a:normAutofit fontScale="92500" lnSpcReduction="20000"/>
          </a:bodyPr>
          <a:lstStyle/>
          <a:p>
            <a:pPr marL="0" indent="0" eaLnBrk="1" fontAlgn="auto" hangingPunct="1">
              <a:spcAft>
                <a:spcPts val="0"/>
              </a:spcAft>
              <a:buFont typeface="Arial" pitchFamily="34" charset="0"/>
              <a:buNone/>
              <a:defRPr/>
            </a:pPr>
            <a:r>
              <a:rPr lang="en-US" sz="2600" dirty="0"/>
              <a:t>     Smith, John, $d </a:t>
            </a:r>
            <a:r>
              <a:rPr lang="en-US" sz="2600" b="1" dirty="0"/>
              <a:t>1924-</a:t>
            </a:r>
          </a:p>
          <a:p>
            <a:pPr eaLnBrk="1" fontAlgn="auto" hangingPunct="1">
              <a:spcAft>
                <a:spcPts val="600"/>
              </a:spcAft>
              <a:buFont typeface="Arial" pitchFamily="34" charset="0"/>
              <a:buNone/>
              <a:defRPr/>
            </a:pPr>
            <a:r>
              <a:rPr lang="en-US" sz="2600" dirty="0"/>
              <a:t>	Smith, John, $d </a:t>
            </a:r>
            <a:r>
              <a:rPr lang="en-US" sz="2600" b="1" dirty="0"/>
              <a:t>1900 January 10- </a:t>
            </a:r>
          </a:p>
          <a:p>
            <a:pPr eaLnBrk="1" fontAlgn="auto" hangingPunct="1">
              <a:spcBef>
                <a:spcPct val="0"/>
              </a:spcBef>
              <a:spcAft>
                <a:spcPts val="500"/>
              </a:spcAft>
              <a:buFont typeface="Arial" pitchFamily="34" charset="0"/>
              <a:buNone/>
              <a:defRPr/>
            </a:pPr>
            <a:r>
              <a:rPr lang="en-US" sz="2600" dirty="0"/>
              <a:t>	Smith, John, $d </a:t>
            </a:r>
            <a:r>
              <a:rPr lang="en-US" sz="2600" b="1" dirty="0"/>
              <a:t>1836 or</a:t>
            </a:r>
            <a:r>
              <a:rPr lang="en-US" sz="2600" b="1" i="1" dirty="0"/>
              <a:t> </a:t>
            </a:r>
            <a:r>
              <a:rPr lang="en-US" sz="2600" b="1" dirty="0"/>
              <a:t>1837-1896</a:t>
            </a:r>
          </a:p>
          <a:p>
            <a:pPr eaLnBrk="1" fontAlgn="auto" hangingPunct="1">
              <a:spcBef>
                <a:spcPct val="0"/>
              </a:spcBef>
              <a:spcAft>
                <a:spcPts val="0"/>
              </a:spcAft>
              <a:buFont typeface="Arial" pitchFamily="34" charset="0"/>
              <a:buNone/>
              <a:defRPr/>
            </a:pPr>
            <a:r>
              <a:rPr lang="en-US" sz="2600" dirty="0"/>
              <a:t>	Smith, John, $d </a:t>
            </a:r>
            <a:r>
              <a:rPr lang="en-US" sz="2600" b="1" dirty="0"/>
              <a:t>approximately 1837-1896 </a:t>
            </a:r>
          </a:p>
          <a:p>
            <a:pPr eaLnBrk="1" fontAlgn="auto" hangingPunct="1">
              <a:spcAft>
                <a:spcPts val="0"/>
              </a:spcAft>
              <a:buFont typeface="Arial" pitchFamily="34" charset="0"/>
              <a:buNone/>
              <a:defRPr/>
            </a:pPr>
            <a:r>
              <a:rPr lang="en-US" sz="2600" dirty="0"/>
              <a:t>	Smith, John, $d </a:t>
            </a:r>
            <a:r>
              <a:rPr lang="en-US" sz="2600" b="1" dirty="0"/>
              <a:t>1837-approximately 1896</a:t>
            </a:r>
          </a:p>
          <a:p>
            <a:pPr eaLnBrk="1" fontAlgn="auto" hangingPunct="1">
              <a:spcAft>
                <a:spcPts val="0"/>
              </a:spcAft>
              <a:buFont typeface="Arial" pitchFamily="34" charset="0"/>
              <a:buNone/>
              <a:defRPr/>
            </a:pPr>
            <a:r>
              <a:rPr lang="en-US" sz="2600" dirty="0"/>
              <a:t>	Smith, John, $d </a:t>
            </a:r>
            <a:r>
              <a:rPr lang="en-US" sz="2600" b="1" dirty="0"/>
              <a:t>approximately 1837-approximately 1896</a:t>
            </a:r>
          </a:p>
          <a:p>
            <a:pPr eaLnBrk="1" fontAlgn="auto" hangingPunct="1">
              <a:spcAft>
                <a:spcPts val="0"/>
              </a:spcAft>
              <a:buFont typeface="Arial" pitchFamily="34" charset="0"/>
              <a:buNone/>
              <a:defRPr/>
            </a:pPr>
            <a:r>
              <a:rPr lang="en-US" sz="2600" dirty="0"/>
              <a:t>	Smith, John, $d </a:t>
            </a:r>
            <a:r>
              <a:rPr lang="en-US" sz="2600" b="1" dirty="0"/>
              <a:t>1825-</a:t>
            </a:r>
          </a:p>
          <a:p>
            <a:pPr eaLnBrk="1" fontAlgn="auto" hangingPunct="1">
              <a:spcBef>
                <a:spcPts val="400"/>
              </a:spcBef>
              <a:spcAft>
                <a:spcPts val="0"/>
              </a:spcAft>
              <a:buFont typeface="Arial" pitchFamily="34" charset="0"/>
              <a:buNone/>
              <a:defRPr/>
            </a:pPr>
            <a:r>
              <a:rPr lang="en-US" sz="2600" dirty="0"/>
              <a:t>	Smith, John, $d </a:t>
            </a:r>
            <a:r>
              <a:rPr lang="en-US" sz="2600" b="1" dirty="0"/>
              <a:t>-1859</a:t>
            </a:r>
          </a:p>
          <a:p>
            <a:pPr eaLnBrk="1" fontAlgn="auto" hangingPunct="1">
              <a:spcBef>
                <a:spcPts val="400"/>
              </a:spcBef>
              <a:spcAft>
                <a:spcPts val="0"/>
              </a:spcAft>
              <a:buFont typeface="Arial" pitchFamily="34" charset="0"/>
              <a:buNone/>
              <a:defRPr/>
            </a:pPr>
            <a:r>
              <a:rPr lang="en-US" sz="2600" dirty="0"/>
              <a:t>	Bach, Johann Sebastian, $d </a:t>
            </a:r>
            <a:r>
              <a:rPr lang="en-US" sz="2600" b="1" dirty="0"/>
              <a:t>1685-1750</a:t>
            </a:r>
            <a:r>
              <a:rPr lang="en-US" sz="2600" dirty="0"/>
              <a:t> $c (Spirit)</a:t>
            </a:r>
          </a:p>
          <a:p>
            <a:pPr eaLnBrk="1" fontAlgn="auto" hangingPunct="1">
              <a:spcBef>
                <a:spcPts val="400"/>
              </a:spcBef>
              <a:spcAft>
                <a:spcPts val="0"/>
              </a:spcAft>
              <a:buFont typeface="Arial" pitchFamily="34" charset="0"/>
              <a:buNone/>
              <a:defRPr/>
            </a:pPr>
            <a:r>
              <a:rPr lang="en-US" sz="2600" dirty="0"/>
              <a:t>	Wang, Jian $c (College teacher), $d </a:t>
            </a:r>
            <a:r>
              <a:rPr lang="en-US" sz="2600" b="1" dirty="0"/>
              <a:t>1971-</a:t>
            </a:r>
          </a:p>
          <a:p>
            <a:pPr eaLnBrk="1" fontAlgn="auto" hangingPunct="1">
              <a:spcAft>
                <a:spcPts val="0"/>
              </a:spcAft>
              <a:buFont typeface="Arial" pitchFamily="34" charset="0"/>
              <a:buNone/>
              <a:defRPr/>
            </a:pPr>
            <a:r>
              <a:rPr lang="it-IT" sz="2600" dirty="0"/>
              <a:t>     Lestat $c (Vampire), $d </a:t>
            </a:r>
            <a:r>
              <a:rPr lang="it-IT" sz="2600" b="1" dirty="0"/>
              <a:t>1760- </a:t>
            </a:r>
            <a:r>
              <a:rPr lang="en-US" sz="2600" dirty="0"/>
              <a:t>	</a:t>
            </a:r>
          </a:p>
          <a:p>
            <a:pPr eaLnBrk="1" fontAlgn="auto" hangingPunct="1">
              <a:spcAft>
                <a:spcPts val="0"/>
              </a:spcAft>
              <a:buFont typeface="Arial" pitchFamily="34" charset="0"/>
              <a:buNone/>
              <a:defRPr/>
            </a:pPr>
            <a:r>
              <a:rPr lang="en-US" sz="2600" dirty="0"/>
              <a:t>     Johnson, Carl F.,</a:t>
            </a:r>
            <a:r>
              <a:rPr lang="en-US" sz="2600" dirty="0">
                <a:solidFill>
                  <a:schemeClr val="hlink"/>
                </a:solidFill>
              </a:rPr>
              <a:t> </a:t>
            </a:r>
            <a:r>
              <a:rPr lang="en-US" sz="2600" dirty="0"/>
              <a:t>$d </a:t>
            </a:r>
            <a:r>
              <a:rPr lang="en-US" sz="2600" b="1" dirty="0"/>
              <a:t>active 1893-1940</a:t>
            </a:r>
          </a:p>
          <a:p>
            <a:pPr eaLnBrk="1" fontAlgn="auto" hangingPunct="1">
              <a:spcAft>
                <a:spcPts val="0"/>
              </a:spcAft>
              <a:buFont typeface="Arial" pitchFamily="34" charset="0"/>
              <a:buNone/>
              <a:defRPr/>
            </a:pPr>
            <a:r>
              <a:rPr lang="en-US" sz="2600" dirty="0"/>
              <a:t>	Joannes, Diaconus, $d </a:t>
            </a:r>
            <a:r>
              <a:rPr lang="en-US" sz="2600" b="1" dirty="0"/>
              <a:t>active 12th century</a:t>
            </a:r>
          </a:p>
          <a:p>
            <a:pPr eaLnBrk="1" fontAlgn="auto" hangingPunct="1">
              <a:spcBef>
                <a:spcPts val="600"/>
              </a:spcBef>
              <a:spcAft>
                <a:spcPts val="0"/>
              </a:spcAft>
              <a:buFont typeface="Arial" pitchFamily="34" charset="0"/>
              <a:buNone/>
              <a:defRPr/>
            </a:pPr>
            <a:r>
              <a:rPr lang="en-US" sz="2600" dirty="0"/>
              <a:t>	Joannes, Actuarius, $d </a:t>
            </a:r>
            <a:r>
              <a:rPr lang="en-US" sz="2600" b="1" dirty="0"/>
              <a:t>active 13th century-14th century</a:t>
            </a:r>
          </a:p>
          <a:p>
            <a:pPr eaLnBrk="1" fontAlgn="auto" hangingPunct="1">
              <a:spcBef>
                <a:spcPts val="400"/>
              </a:spcBef>
              <a:spcAft>
                <a:spcPts val="0"/>
              </a:spcAft>
              <a:buFont typeface="Arial" pitchFamily="34" charset="0"/>
              <a:buNone/>
              <a:defRPr/>
            </a:pPr>
            <a:endParaRPr lang="en-US" sz="2600" dirty="0"/>
          </a:p>
          <a:p>
            <a:pPr eaLnBrk="1" fontAlgn="auto" hangingPunct="1">
              <a:spcBef>
                <a:spcPts val="400"/>
              </a:spcBef>
              <a:spcAft>
                <a:spcPts val="0"/>
              </a:spcAft>
              <a:buFont typeface="Arial" pitchFamily="34" charset="0"/>
              <a:buNone/>
              <a:defRPr/>
            </a:pPr>
            <a:endParaRPr lang="en-US" dirty="0"/>
          </a:p>
          <a:p>
            <a:pPr marL="0" indent="0" eaLnBrk="1" fontAlgn="auto" hangingPunct="1">
              <a:spcAft>
                <a:spcPts val="0"/>
              </a:spcAft>
              <a:buFont typeface="Arial" pitchFamily="34" charset="0"/>
              <a:buNone/>
              <a:defRPr/>
            </a:pPr>
            <a:endParaRPr lang="en-US" dirty="0"/>
          </a:p>
        </p:txBody>
      </p:sp>
      <p:sp>
        <p:nvSpPr>
          <p:cNvPr id="4" name="Slide Number Placeholder 3"/>
          <p:cNvSpPr>
            <a:spLocks noGrp="1"/>
          </p:cNvSpPr>
          <p:nvPr>
            <p:ph type="sldNum" sz="quarter" idx="12"/>
          </p:nvPr>
        </p:nvSpPr>
        <p:spPr/>
        <p:txBody>
          <a:bodyPr/>
          <a:lstStyle/>
          <a:p>
            <a:pPr>
              <a:defRPr/>
            </a:pPr>
            <a:fld id="{26D7E2A6-2EAA-4069-8174-5AD7542067F2}" type="slidenum">
              <a:rPr lang="en-US"/>
              <a:pPr>
                <a:defRPr/>
              </a:pPr>
              <a:t>94</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Title 1"/>
          <p:cNvSpPr>
            <a:spLocks noGrp="1"/>
          </p:cNvSpPr>
          <p:nvPr>
            <p:ph type="title"/>
          </p:nvPr>
        </p:nvSpPr>
        <p:spPr>
          <a:xfrm>
            <a:off x="457200" y="86088"/>
            <a:ext cx="8229600" cy="1143000"/>
          </a:xfrm>
        </p:spPr>
        <p:txBody>
          <a:bodyPr/>
          <a:lstStyle/>
          <a:p>
            <a:pPr eaLnBrk="1" hangingPunct="1"/>
            <a:r>
              <a:rPr lang="en-US" sz="4000" dirty="0"/>
              <a:t>Dates: Recoding to RDA</a:t>
            </a:r>
          </a:p>
        </p:txBody>
      </p:sp>
      <p:sp>
        <p:nvSpPr>
          <p:cNvPr id="3" name="Slide Number Placeholder 2"/>
          <p:cNvSpPr>
            <a:spLocks noGrp="1"/>
          </p:cNvSpPr>
          <p:nvPr>
            <p:ph type="sldNum" sz="quarter" idx="12"/>
          </p:nvPr>
        </p:nvSpPr>
        <p:spPr/>
        <p:txBody>
          <a:bodyPr/>
          <a:lstStyle/>
          <a:p>
            <a:pPr>
              <a:defRPr/>
            </a:pPr>
            <a:fld id="{06F951B2-731E-4607-B134-DE6625662076}" type="slidenum">
              <a:rPr lang="en-US"/>
              <a:pPr>
                <a:defRPr/>
              </a:pPr>
              <a:t>95</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pic>
        <p:nvPicPr>
          <p:cNvPr id="8" name="Picture 7"/>
          <p:cNvPicPr>
            <a:picLocks noChangeAspect="1"/>
          </p:cNvPicPr>
          <p:nvPr/>
        </p:nvPicPr>
        <p:blipFill rotWithShape="1">
          <a:blip r:embed="rId3"/>
          <a:srcRect l="2741" t="35653" r="2741" b="8531"/>
          <a:stretch/>
        </p:blipFill>
        <p:spPr>
          <a:xfrm>
            <a:off x="183341" y="1371600"/>
            <a:ext cx="8777318" cy="4699725"/>
          </a:xfrm>
          <a:prstGeom prst="rect">
            <a:avLst/>
          </a:prstGeom>
          <a:ln>
            <a:solidFill>
              <a:schemeClr val="tx1"/>
            </a:solidFill>
          </a:ln>
        </p:spPr>
      </p:pic>
      <p:sp>
        <p:nvSpPr>
          <p:cNvPr id="11" name="Oval 10"/>
          <p:cNvSpPr/>
          <p:nvPr/>
        </p:nvSpPr>
        <p:spPr>
          <a:xfrm>
            <a:off x="914400" y="3744322"/>
            <a:ext cx="685800" cy="31713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 name="Rounded Rectangle 3"/>
          <p:cNvSpPr/>
          <p:nvPr/>
        </p:nvSpPr>
        <p:spPr>
          <a:xfrm>
            <a:off x="251460" y="1897380"/>
            <a:ext cx="1981200" cy="259080"/>
          </a:xfrm>
          <a:prstGeom prst="round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162367117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itle 1"/>
          <p:cNvSpPr>
            <a:spLocks noGrp="1"/>
          </p:cNvSpPr>
          <p:nvPr>
            <p:ph type="title"/>
          </p:nvPr>
        </p:nvSpPr>
        <p:spPr/>
        <p:txBody>
          <a:bodyPr/>
          <a:lstStyle/>
          <a:p>
            <a:pPr eaLnBrk="1" hangingPunct="1"/>
            <a:r>
              <a:rPr lang="en-US" sz="4000"/>
              <a:t>Additions to the Preferred Name</a:t>
            </a:r>
          </a:p>
        </p:txBody>
      </p:sp>
      <p:sp>
        <p:nvSpPr>
          <p:cNvPr id="154626" name="Content Placeholder 2"/>
          <p:cNvSpPr>
            <a:spLocks noGrp="1"/>
          </p:cNvSpPr>
          <p:nvPr>
            <p:ph idx="1"/>
          </p:nvPr>
        </p:nvSpPr>
        <p:spPr/>
        <p:txBody>
          <a:bodyPr/>
          <a:lstStyle/>
          <a:p>
            <a:pPr eaLnBrk="1" hangingPunct="1"/>
            <a:r>
              <a:rPr lang="en-US" dirty="0"/>
              <a:t>Fuller form of name (RDA 9.19.1.4 and 9.5)</a:t>
            </a:r>
          </a:p>
          <a:p>
            <a:pPr marL="457200" lvl="1" indent="0" eaLnBrk="1" hangingPunct="1">
              <a:buFont typeface="Arial" charset="0"/>
              <a:buNone/>
            </a:pPr>
            <a:r>
              <a:rPr lang="en-US" dirty="0">
                <a:sym typeface="Wingdings" pitchFamily="2" charset="2"/>
              </a:rPr>
              <a:t> A</a:t>
            </a:r>
            <a:r>
              <a:rPr lang="en-US" dirty="0"/>
              <a:t>dd if an initial or an abbreviation is used in the given name or surname </a:t>
            </a:r>
            <a:r>
              <a:rPr lang="en-US" b="1" i="1" dirty="0"/>
              <a:t>and</a:t>
            </a:r>
            <a:r>
              <a:rPr lang="en-US" dirty="0"/>
              <a:t> it is important for identification (cataloger’s judgment)</a:t>
            </a:r>
          </a:p>
          <a:p>
            <a:pPr marL="457200" lvl="1" indent="0" eaLnBrk="1" hangingPunct="1">
              <a:buFont typeface="Arial" charset="0"/>
              <a:buNone/>
            </a:pPr>
            <a:r>
              <a:rPr lang="en-US" dirty="0">
                <a:sym typeface="Wingdings" pitchFamily="2" charset="2"/>
              </a:rPr>
              <a:t> A</a:t>
            </a:r>
            <a:r>
              <a:rPr lang="en-US" dirty="0"/>
              <a:t>dd unused given names or surnames only if need to differentiate </a:t>
            </a:r>
          </a:p>
          <a:p>
            <a:pPr eaLnBrk="1" hangingPunct="1"/>
            <a:r>
              <a:rPr lang="en-US" dirty="0"/>
              <a:t>Profession or occupation (RDA 9.19.1.5 and 9.16) </a:t>
            </a:r>
          </a:p>
          <a:p>
            <a:pPr marL="457200" lvl="1" indent="0" eaLnBrk="1" hangingPunct="1">
              <a:buFont typeface="Arial" charset="0"/>
              <a:buNone/>
            </a:pPr>
            <a:r>
              <a:rPr lang="en-US" dirty="0">
                <a:sym typeface="Wingdings" pitchFamily="2" charset="2"/>
              </a:rPr>
              <a:t> A</a:t>
            </a:r>
            <a:r>
              <a:rPr lang="en-US" dirty="0"/>
              <a:t>dd only if need to differentiate </a:t>
            </a:r>
          </a:p>
        </p:txBody>
      </p:sp>
      <p:sp>
        <p:nvSpPr>
          <p:cNvPr id="4" name="Slide Number Placeholder 3"/>
          <p:cNvSpPr>
            <a:spLocks noGrp="1"/>
          </p:cNvSpPr>
          <p:nvPr>
            <p:ph type="sldNum" sz="quarter" idx="12"/>
          </p:nvPr>
        </p:nvSpPr>
        <p:spPr/>
        <p:txBody>
          <a:bodyPr/>
          <a:lstStyle/>
          <a:p>
            <a:pPr>
              <a:defRPr/>
            </a:pPr>
            <a:fld id="{45011718-B359-47A8-AB10-0FCC44C43E23}" type="slidenum">
              <a:rPr lang="en-US"/>
              <a:pPr>
                <a:defRPr/>
              </a:pPr>
              <a:t>96</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Constructing Variant Access Points (RDA 9.19.2.1)</a:t>
            </a:r>
          </a:p>
        </p:txBody>
      </p:sp>
      <p:sp>
        <p:nvSpPr>
          <p:cNvPr id="156674" name="Content Placeholder 2"/>
          <p:cNvSpPr>
            <a:spLocks noGrp="1"/>
          </p:cNvSpPr>
          <p:nvPr>
            <p:ph idx="1"/>
          </p:nvPr>
        </p:nvSpPr>
        <p:spPr/>
        <p:txBody>
          <a:bodyPr/>
          <a:lstStyle/>
          <a:p>
            <a:pPr eaLnBrk="1" hangingPunct="1"/>
            <a:r>
              <a:rPr lang="en-US" dirty="0"/>
              <a:t>Use a variant name (RDA 9.2.3) or the preferred name (RDA 9.2.2) as the basis of the variant access point</a:t>
            </a:r>
          </a:p>
          <a:p>
            <a:pPr eaLnBrk="1" hangingPunct="1"/>
            <a:r>
              <a:rPr lang="en-US" dirty="0"/>
              <a:t>Make additions to the name </a:t>
            </a:r>
          </a:p>
          <a:p>
            <a:pPr marL="457200" lvl="1" indent="0" eaLnBrk="1" hangingPunct="1">
              <a:buFont typeface="Arial" charset="0"/>
              <a:buNone/>
            </a:pPr>
            <a:r>
              <a:rPr lang="en-US" dirty="0">
                <a:sym typeface="Wingdings" pitchFamily="2" charset="2"/>
              </a:rPr>
              <a:t> as if it were an authorized access point</a:t>
            </a:r>
            <a:endParaRPr lang="en-US" dirty="0"/>
          </a:p>
          <a:p>
            <a:pPr marL="457200" lvl="1" indent="0" eaLnBrk="1" hangingPunct="1">
              <a:buFont typeface="Arial" charset="0"/>
              <a:buNone/>
            </a:pPr>
            <a:r>
              <a:rPr lang="en-US" dirty="0">
                <a:sym typeface="Wingdings" pitchFamily="2" charset="2"/>
              </a:rPr>
              <a:t> </a:t>
            </a:r>
            <a:r>
              <a:rPr lang="en-US" dirty="0"/>
              <a:t>when needed to break a conflict with an authorized access point in another record</a:t>
            </a:r>
          </a:p>
          <a:p>
            <a:pPr marL="457200" lvl="1" indent="0" eaLnBrk="1" hangingPunct="1">
              <a:buFont typeface="Arial" charset="0"/>
              <a:buNone/>
            </a:pPr>
            <a:r>
              <a:rPr lang="en-US" dirty="0">
                <a:sym typeface="Wingdings" pitchFamily="2" charset="2"/>
              </a:rPr>
              <a:t> </a:t>
            </a:r>
            <a:r>
              <a:rPr lang="en-US" dirty="0"/>
              <a:t>when needed to break a conflict with another variant access point in the same record</a:t>
            </a:r>
          </a:p>
          <a:p>
            <a:pPr eaLnBrk="1" hangingPunct="1"/>
            <a:endParaRPr lang="en-US" dirty="0"/>
          </a:p>
        </p:txBody>
      </p:sp>
      <p:sp>
        <p:nvSpPr>
          <p:cNvPr id="4" name="Slide Number Placeholder 3"/>
          <p:cNvSpPr>
            <a:spLocks noGrp="1"/>
          </p:cNvSpPr>
          <p:nvPr>
            <p:ph type="sldNum" sz="quarter" idx="12"/>
          </p:nvPr>
        </p:nvSpPr>
        <p:spPr/>
        <p:txBody>
          <a:bodyPr/>
          <a:lstStyle/>
          <a:p>
            <a:pPr>
              <a:defRPr/>
            </a:pPr>
            <a:fld id="{04DA2DEA-9F78-4F40-A6F5-905D22FA8ED1}" type="slidenum">
              <a:rPr lang="en-US"/>
              <a:pPr>
                <a:defRPr/>
              </a:pPr>
              <a:t>97</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Title 1"/>
          <p:cNvSpPr>
            <a:spLocks noGrp="1"/>
          </p:cNvSpPr>
          <p:nvPr>
            <p:ph type="title"/>
          </p:nvPr>
        </p:nvSpPr>
        <p:spPr/>
        <p:txBody>
          <a:bodyPr/>
          <a:lstStyle/>
          <a:p>
            <a:pPr eaLnBrk="1" hangingPunct="1"/>
            <a:r>
              <a:rPr lang="en-US"/>
              <a:t>Additions to the Variant Name</a:t>
            </a:r>
          </a:p>
        </p:txBody>
      </p:sp>
      <p:sp>
        <p:nvSpPr>
          <p:cNvPr id="3" name="Content Placeholder 2"/>
          <p:cNvSpPr>
            <a:spLocks noGrp="1"/>
          </p:cNvSpPr>
          <p:nvPr>
            <p:ph idx="1"/>
          </p:nvPr>
        </p:nvSpPr>
        <p:spPr>
          <a:xfrm>
            <a:off x="457200" y="1425344"/>
            <a:ext cx="8229600" cy="4931006"/>
          </a:xfrm>
        </p:spPr>
        <p:txBody>
          <a:bodyPr rtlCol="0">
            <a:normAutofit fontScale="92500" lnSpcReduction="10000"/>
          </a:bodyPr>
          <a:lstStyle/>
          <a:p>
            <a:pPr marL="0" indent="0" eaLnBrk="1" fontAlgn="auto" hangingPunct="1">
              <a:spcAft>
                <a:spcPts val="0"/>
              </a:spcAft>
              <a:buFont typeface="Arial" pitchFamily="34" charset="0"/>
              <a:buNone/>
              <a:defRPr/>
            </a:pPr>
            <a:r>
              <a:rPr lang="en-US" dirty="0"/>
              <a:t>010	      no2006019422</a:t>
            </a:r>
          </a:p>
          <a:p>
            <a:pPr marL="0" indent="0" eaLnBrk="1" fontAlgn="auto" hangingPunct="1">
              <a:spcAft>
                <a:spcPts val="0"/>
              </a:spcAft>
              <a:buFont typeface="Arial" pitchFamily="34" charset="0"/>
              <a:buNone/>
              <a:defRPr/>
            </a:pPr>
            <a:r>
              <a:rPr lang="en-US" dirty="0"/>
              <a:t>100 1_    Hayward, William $q (William L.)</a:t>
            </a:r>
          </a:p>
          <a:p>
            <a:pPr marL="0" indent="0" eaLnBrk="1" fontAlgn="auto" hangingPunct="1">
              <a:spcAft>
                <a:spcPts val="0"/>
              </a:spcAft>
              <a:buFont typeface="Arial" pitchFamily="34" charset="0"/>
              <a:buNone/>
              <a:defRPr/>
            </a:pPr>
            <a:r>
              <a:rPr lang="en-US" dirty="0"/>
              <a:t>400 1_    Hayward, Bill, $d 1941-2008</a:t>
            </a:r>
          </a:p>
          <a:p>
            <a:pPr marL="0" indent="0" eaLnBrk="1" fontAlgn="auto" hangingPunct="1">
              <a:spcAft>
                <a:spcPts val="800"/>
              </a:spcAft>
              <a:buFont typeface="Arial" pitchFamily="34" charset="0"/>
              <a:buNone/>
              <a:defRPr/>
            </a:pPr>
            <a:r>
              <a:rPr lang="en-US" sz="3000" i="1" dirty="0">
                <a:solidFill>
                  <a:srgbClr val="00B050"/>
                </a:solidFill>
              </a:rPr>
              <a:t>(date added to break a conflict with an authorized access point in another record)</a:t>
            </a:r>
          </a:p>
          <a:p>
            <a:pPr marL="0" indent="0" eaLnBrk="1" fontAlgn="auto" hangingPunct="1">
              <a:spcAft>
                <a:spcPts val="0"/>
              </a:spcAft>
              <a:buFont typeface="Arial" pitchFamily="34" charset="0"/>
              <a:buNone/>
              <a:defRPr/>
            </a:pPr>
            <a:r>
              <a:rPr lang="en-US" dirty="0"/>
              <a:t>010	     nr2006006389</a:t>
            </a:r>
          </a:p>
          <a:p>
            <a:pPr marL="0" indent="0" eaLnBrk="1" fontAlgn="auto" hangingPunct="1">
              <a:spcAft>
                <a:spcPts val="0"/>
              </a:spcAft>
              <a:buFont typeface="Arial" pitchFamily="34" charset="0"/>
              <a:buNone/>
              <a:defRPr/>
            </a:pPr>
            <a:r>
              <a:rPr lang="en-US" dirty="0"/>
              <a:t>100 1_    </a:t>
            </a:r>
            <a:r>
              <a:rPr lang="en-US" dirty="0" err="1"/>
              <a:t>Cerioni</a:t>
            </a:r>
            <a:r>
              <a:rPr lang="en-US" dirty="0"/>
              <a:t>, Giorgio</a:t>
            </a:r>
          </a:p>
          <a:p>
            <a:pPr marL="514350" indent="-514350" eaLnBrk="1" fontAlgn="auto" hangingPunct="1">
              <a:spcAft>
                <a:spcPts val="0"/>
              </a:spcAft>
              <a:buFont typeface="Arial" pitchFamily="34" charset="0"/>
              <a:buAutoNum type="arabicPlain" startAt="400"/>
              <a:defRPr/>
            </a:pPr>
            <a:r>
              <a:rPr lang="en-US" dirty="0"/>
              <a:t> 1_    Greenwood, George $c (Actor)</a:t>
            </a:r>
          </a:p>
          <a:p>
            <a:pPr marL="0" indent="0" eaLnBrk="1" fontAlgn="auto" hangingPunct="1">
              <a:spcAft>
                <a:spcPts val="0"/>
              </a:spcAft>
              <a:buFont typeface="Arial" pitchFamily="34" charset="0"/>
              <a:buNone/>
              <a:defRPr/>
            </a:pPr>
            <a:r>
              <a:rPr lang="en-US" sz="3000" i="1" dirty="0">
                <a:solidFill>
                  <a:srgbClr val="00B050"/>
                </a:solidFill>
              </a:rPr>
              <a:t>(occupation/profession added to break a conflict with an authorized access point in another record)</a:t>
            </a:r>
            <a:endParaRPr lang="en-US" sz="3000" dirty="0"/>
          </a:p>
          <a:p>
            <a:pPr marL="0" indent="0" eaLnBrk="1" fontAlgn="auto" hangingPunct="1">
              <a:spcAft>
                <a:spcPts val="0"/>
              </a:spcAft>
              <a:buFont typeface="Arial" pitchFamily="34" charset="0"/>
              <a:buNone/>
              <a:defRPr/>
            </a:pPr>
            <a:endParaRPr lang="en-US" dirty="0">
              <a:solidFill>
                <a:srgbClr val="00B050"/>
              </a:solidFill>
            </a:endParaRPr>
          </a:p>
          <a:p>
            <a:pPr marL="0" indent="0" eaLnBrk="1" fontAlgn="auto" hangingPunct="1">
              <a:spcAft>
                <a:spcPts val="0"/>
              </a:spcAft>
              <a:buFont typeface="Arial" pitchFamily="34" charset="0"/>
              <a:buNone/>
              <a:defRPr/>
            </a:pPr>
            <a:endParaRPr lang="en-US" dirty="0"/>
          </a:p>
        </p:txBody>
      </p:sp>
      <p:sp>
        <p:nvSpPr>
          <p:cNvPr id="4" name="Footer Placeholder 3"/>
          <p:cNvSpPr>
            <a:spLocks noGrp="1"/>
          </p:cNvSpPr>
          <p:nvPr>
            <p:ph type="ftr" sz="quarter" idx="11"/>
          </p:nvPr>
        </p:nvSpPr>
        <p:spPr/>
        <p:txBody>
          <a:bodyPr/>
          <a:lstStyle/>
          <a:p>
            <a:pPr>
              <a:defRPr/>
            </a:pPr>
            <a:r>
              <a:rPr lang="en-US"/>
              <a:t>Module 2. Describing Persons</a:t>
            </a:r>
            <a:endParaRPr lang="en-US" dirty="0"/>
          </a:p>
        </p:txBody>
      </p:sp>
      <p:sp>
        <p:nvSpPr>
          <p:cNvPr id="5" name="Slide Number Placeholder 4"/>
          <p:cNvSpPr>
            <a:spLocks noGrp="1"/>
          </p:cNvSpPr>
          <p:nvPr>
            <p:ph type="sldNum" sz="quarter" idx="12"/>
          </p:nvPr>
        </p:nvSpPr>
        <p:spPr/>
        <p:txBody>
          <a:bodyPr/>
          <a:lstStyle/>
          <a:p>
            <a:pPr>
              <a:defRPr/>
            </a:pPr>
            <a:fld id="{CCBBF1FE-D4BD-4177-85DB-C40E6AD8B329}" type="slidenum">
              <a:rPr lang="en-US"/>
              <a:pPr>
                <a:defRPr/>
              </a:pPr>
              <a:t>98</a:t>
            </a:fld>
            <a:endParaRPr lang="en-US"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Title 1"/>
          <p:cNvSpPr>
            <a:spLocks noGrp="1"/>
          </p:cNvSpPr>
          <p:nvPr>
            <p:ph type="title"/>
          </p:nvPr>
        </p:nvSpPr>
        <p:spPr>
          <a:xfrm>
            <a:off x="457200" y="484414"/>
            <a:ext cx="8229600" cy="1143000"/>
          </a:xfrm>
        </p:spPr>
        <p:txBody>
          <a:bodyPr/>
          <a:lstStyle/>
          <a:p>
            <a:pPr eaLnBrk="1" hangingPunct="1"/>
            <a:r>
              <a:rPr lang="en-US" dirty="0"/>
              <a:t>Variant Access Points Based on Preferred Name</a:t>
            </a:r>
          </a:p>
        </p:txBody>
      </p:sp>
      <p:sp>
        <p:nvSpPr>
          <p:cNvPr id="3" name="Content Placeholder 2"/>
          <p:cNvSpPr>
            <a:spLocks noGrp="1"/>
          </p:cNvSpPr>
          <p:nvPr>
            <p:ph idx="1"/>
          </p:nvPr>
        </p:nvSpPr>
        <p:spPr>
          <a:xfrm>
            <a:off x="685800" y="1631511"/>
            <a:ext cx="7550649" cy="4756150"/>
          </a:xfrm>
        </p:spPr>
        <p:txBody>
          <a:bodyPr rtlCol="0">
            <a:normAutofit/>
          </a:bodyPr>
          <a:lstStyle/>
          <a:p>
            <a:pPr marL="0" indent="0" eaLnBrk="1" fontAlgn="auto" hangingPunct="1">
              <a:spcAft>
                <a:spcPts val="0"/>
              </a:spcAft>
              <a:buFont typeface="Arial" pitchFamily="34" charset="0"/>
              <a:buNone/>
              <a:defRPr/>
            </a:pPr>
            <a:r>
              <a:rPr lang="en-US" dirty="0"/>
              <a:t> </a:t>
            </a:r>
          </a:p>
          <a:p>
            <a:pPr marL="0" indent="0" eaLnBrk="1" fontAlgn="auto" hangingPunct="1">
              <a:spcAft>
                <a:spcPts val="0"/>
              </a:spcAft>
              <a:buFont typeface="Arial" pitchFamily="34" charset="0"/>
              <a:buNone/>
              <a:defRPr/>
            </a:pPr>
            <a:r>
              <a:rPr lang="en-US" dirty="0"/>
              <a:t>100 1_  Andrews, Jeff $c (Physician)</a:t>
            </a:r>
          </a:p>
          <a:p>
            <a:pPr marL="0" indent="0" eaLnBrk="1" fontAlgn="auto" hangingPunct="1">
              <a:spcAft>
                <a:spcPts val="0"/>
              </a:spcAft>
              <a:buFont typeface="Arial" pitchFamily="34" charset="0"/>
              <a:buNone/>
              <a:defRPr/>
            </a:pPr>
            <a:r>
              <a:rPr lang="en-US" dirty="0"/>
              <a:t>368 __  $d M.D.</a:t>
            </a:r>
          </a:p>
          <a:p>
            <a:pPr marL="0" indent="0" eaLnBrk="1" fontAlgn="auto" hangingPunct="1">
              <a:spcAft>
                <a:spcPts val="0"/>
              </a:spcAft>
              <a:buFont typeface="Arial" pitchFamily="34" charset="0"/>
              <a:buNone/>
              <a:defRPr/>
            </a:pPr>
            <a:r>
              <a:rPr lang="en-US" dirty="0"/>
              <a:t>374 __  Physicians $2 </a:t>
            </a:r>
            <a:r>
              <a:rPr lang="en-US" dirty="0" err="1"/>
              <a:t>lcdgt</a:t>
            </a:r>
            <a:endParaRPr lang="en-US" dirty="0"/>
          </a:p>
          <a:p>
            <a:pPr marL="0" indent="0" eaLnBrk="1" fontAlgn="auto" hangingPunct="1">
              <a:spcAft>
                <a:spcPts val="0"/>
              </a:spcAft>
              <a:buFont typeface="Arial" pitchFamily="34" charset="0"/>
              <a:buNone/>
              <a:defRPr/>
            </a:pPr>
            <a:r>
              <a:rPr lang="en-US" dirty="0"/>
              <a:t>378 __  $q Jeffrey C.</a:t>
            </a:r>
          </a:p>
          <a:p>
            <a:pPr marL="0" indent="0" eaLnBrk="1" fontAlgn="auto" hangingPunct="1">
              <a:spcAft>
                <a:spcPts val="0"/>
              </a:spcAft>
              <a:buFont typeface="Arial" pitchFamily="34" charset="0"/>
              <a:buNone/>
              <a:defRPr/>
            </a:pPr>
            <a:r>
              <a:rPr lang="en-US" dirty="0"/>
              <a:t>400 1_  Andrews, Jeff, $c M.D.</a:t>
            </a:r>
          </a:p>
          <a:p>
            <a:pPr marL="0" indent="0" eaLnBrk="1" fontAlgn="auto" hangingPunct="1">
              <a:spcAft>
                <a:spcPts val="0"/>
              </a:spcAft>
              <a:buFont typeface="Arial" pitchFamily="34" charset="0"/>
              <a:buNone/>
              <a:defRPr/>
            </a:pPr>
            <a:r>
              <a:rPr lang="en-US" dirty="0"/>
              <a:t>400 1_  Andrews, Jeff $q (Jeffrey C.)</a:t>
            </a:r>
          </a:p>
          <a:p>
            <a:pPr marL="0" indent="0" eaLnBrk="1" fontAlgn="auto" hangingPunct="1">
              <a:spcAft>
                <a:spcPts val="0"/>
              </a:spcAft>
              <a:buFont typeface="Arial" pitchFamily="34" charset="0"/>
              <a:buNone/>
              <a:defRPr/>
            </a:pPr>
            <a:endParaRPr lang="en-US" dirty="0">
              <a:solidFill>
                <a:srgbClr val="00B050"/>
              </a:solidFill>
            </a:endParaRPr>
          </a:p>
          <a:p>
            <a:pPr marL="0" indent="0" eaLnBrk="1" fontAlgn="auto" hangingPunct="1">
              <a:spcAft>
                <a:spcPts val="0"/>
              </a:spcAft>
              <a:buFont typeface="Arial" pitchFamily="34" charset="0"/>
              <a:buNone/>
              <a:defRPr/>
            </a:pPr>
            <a:endParaRPr lang="en-US" dirty="0"/>
          </a:p>
        </p:txBody>
      </p:sp>
      <p:sp>
        <p:nvSpPr>
          <p:cNvPr id="4" name="Footer Placeholder 3"/>
          <p:cNvSpPr>
            <a:spLocks noGrp="1"/>
          </p:cNvSpPr>
          <p:nvPr>
            <p:ph type="ftr" sz="quarter" idx="11"/>
          </p:nvPr>
        </p:nvSpPr>
        <p:spPr/>
        <p:txBody>
          <a:bodyPr/>
          <a:lstStyle/>
          <a:p>
            <a:pPr>
              <a:defRPr/>
            </a:pPr>
            <a:r>
              <a:rPr lang="en-US"/>
              <a:t>Module 2. Describing Persons</a:t>
            </a:r>
            <a:endParaRPr lang="en-US" dirty="0"/>
          </a:p>
        </p:txBody>
      </p:sp>
      <p:sp>
        <p:nvSpPr>
          <p:cNvPr id="5" name="Slide Number Placeholder 4"/>
          <p:cNvSpPr>
            <a:spLocks noGrp="1"/>
          </p:cNvSpPr>
          <p:nvPr>
            <p:ph type="sldNum" sz="quarter" idx="12"/>
          </p:nvPr>
        </p:nvSpPr>
        <p:spPr/>
        <p:txBody>
          <a:bodyPr/>
          <a:lstStyle/>
          <a:p>
            <a:pPr>
              <a:defRPr/>
            </a:pPr>
            <a:fld id="{CCBBF1FE-D4BD-4177-85DB-C40E6AD8B329}" type="slidenum">
              <a:rPr lang="en-US"/>
              <a:pPr>
                <a:defRPr/>
              </a:pPr>
              <a:t>99</a:t>
            </a:fld>
            <a:endParaRPr lang="en-US" dirty="0"/>
          </a:p>
        </p:txBody>
      </p:sp>
    </p:spTree>
    <p:extLst>
      <p:ext uri="{BB962C8B-B14F-4D97-AF65-F5344CB8AC3E}">
        <p14:creationId xmlns:p14="http://schemas.microsoft.com/office/powerpoint/2010/main" val="79514158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Title 1"/>
          <p:cNvSpPr>
            <a:spLocks noGrp="1"/>
          </p:cNvSpPr>
          <p:nvPr>
            <p:ph type="title"/>
          </p:nvPr>
        </p:nvSpPr>
        <p:spPr/>
        <p:txBody>
          <a:bodyPr/>
          <a:lstStyle/>
          <a:p>
            <a:pPr eaLnBrk="1" hangingPunct="1"/>
            <a:r>
              <a:rPr lang="en-US" dirty="0">
                <a:solidFill>
                  <a:srgbClr val="7030A0"/>
                </a:solidFill>
              </a:rPr>
              <a:t>Exercise 6</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r>
              <a:rPr lang="en-US" dirty="0"/>
              <a:t>Construct the authorized access point for Octavio Paz and any variant access points</a:t>
            </a:r>
          </a:p>
          <a:p>
            <a:pPr eaLnBrk="1" fontAlgn="auto" hangingPunct="1">
              <a:spcAft>
                <a:spcPts val="0"/>
              </a:spcAft>
              <a:buFont typeface="Arial" pitchFamily="34" charset="0"/>
              <a:buChar char="•"/>
              <a:defRPr/>
            </a:pPr>
            <a:r>
              <a:rPr lang="en-US" dirty="0"/>
              <a:t>Record the sources consulted on your worksheet</a:t>
            </a:r>
          </a:p>
          <a:p>
            <a:pPr eaLnBrk="1" fontAlgn="auto" hangingPunct="1">
              <a:spcAft>
                <a:spcPts val="0"/>
              </a:spcAft>
              <a:buFont typeface="Arial" pitchFamily="34" charset="0"/>
              <a:buChar char="•"/>
              <a:defRPr/>
            </a:pPr>
            <a:r>
              <a:rPr lang="en-US" dirty="0"/>
              <a:t>Record all other available information in the appropriate fields</a:t>
            </a:r>
          </a:p>
          <a:p>
            <a:pPr marL="0" indent="0" eaLnBrk="1" fontAlgn="auto" hangingPunct="1">
              <a:spcAft>
                <a:spcPts val="0"/>
              </a:spcAft>
              <a:buFont typeface="Arial" pitchFamily="34" charset="0"/>
              <a:buNone/>
              <a:defRPr/>
            </a:pPr>
            <a:endParaRPr lang="en-US" dirty="0"/>
          </a:p>
        </p:txBody>
      </p:sp>
      <p:sp>
        <p:nvSpPr>
          <p:cNvPr id="4" name="Slide Number Placeholder 3"/>
          <p:cNvSpPr>
            <a:spLocks noGrp="1"/>
          </p:cNvSpPr>
          <p:nvPr>
            <p:ph type="sldNum" sz="quarter" idx="12"/>
          </p:nvPr>
        </p:nvSpPr>
        <p:spPr/>
        <p:txBody>
          <a:bodyPr/>
          <a:lstStyle/>
          <a:p>
            <a:pPr>
              <a:defRPr/>
            </a:pPr>
            <a:fld id="{6F13DDD1-AED3-45C2-9578-F3E453F6E68F}" type="slidenum">
              <a:rPr lang="en-US"/>
              <a:pPr>
                <a:defRPr/>
              </a:pPr>
              <a:t>100</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Title 1"/>
          <p:cNvSpPr>
            <a:spLocks noGrp="1"/>
          </p:cNvSpPr>
          <p:nvPr>
            <p:ph type="title"/>
          </p:nvPr>
        </p:nvSpPr>
        <p:spPr/>
        <p:txBody>
          <a:bodyPr/>
          <a:lstStyle/>
          <a:p>
            <a:pPr eaLnBrk="1" hangingPunct="1"/>
            <a:r>
              <a:rPr lang="en-US"/>
              <a:t>Preferred Name?</a:t>
            </a:r>
          </a:p>
        </p:txBody>
      </p:sp>
      <p:pic>
        <p:nvPicPr>
          <p:cNvPr id="162818" name="Content Placeholder 4"/>
          <p:cNvPicPr>
            <a:picLocks noGrp="1" noChangeAspect="1"/>
          </p:cNvPicPr>
          <p:nvPr>
            <p:ph idx="1"/>
          </p:nvPr>
        </p:nvPicPr>
        <p:blipFill>
          <a:blip r:embed="rId3"/>
          <a:srcRect/>
          <a:stretch>
            <a:fillRect/>
          </a:stretch>
        </p:blipFill>
        <p:spPr>
          <a:xfrm>
            <a:off x="2114550" y="1676400"/>
            <a:ext cx="2457450" cy="4432300"/>
          </a:xfrm>
        </p:spPr>
      </p:pic>
      <p:pic>
        <p:nvPicPr>
          <p:cNvPr id="162819" name="Picture 5"/>
          <p:cNvPicPr>
            <a:picLocks noChangeAspect="1"/>
          </p:cNvPicPr>
          <p:nvPr/>
        </p:nvPicPr>
        <p:blipFill>
          <a:blip r:embed="rId4"/>
          <a:srcRect/>
          <a:stretch>
            <a:fillRect/>
          </a:stretch>
        </p:blipFill>
        <p:spPr bwMode="auto">
          <a:xfrm>
            <a:off x="4495800" y="2060575"/>
            <a:ext cx="2657475" cy="4291013"/>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pPr>
              <a:defRPr/>
            </a:pPr>
            <a:fld id="{49CE0734-4EC2-4969-A4A8-F127C03ECEE8}" type="slidenum">
              <a:rPr lang="en-US"/>
              <a:pPr>
                <a:defRPr/>
              </a:pPr>
              <a:t>101</a:t>
            </a:fld>
            <a:endParaRPr lang="en-US" dirty="0"/>
          </a:p>
        </p:txBody>
      </p:sp>
      <p:sp>
        <p:nvSpPr>
          <p:cNvPr id="7" name="Footer Placeholder 6"/>
          <p:cNvSpPr>
            <a:spLocks noGrp="1"/>
          </p:cNvSpPr>
          <p:nvPr>
            <p:ph type="ftr" sz="quarter" idx="11"/>
          </p:nvPr>
        </p:nvSpPr>
        <p:spPr/>
        <p:txBody>
          <a:bodyPr/>
          <a:lstStyle/>
          <a:p>
            <a:pPr>
              <a:defRPr/>
            </a:pPr>
            <a:r>
              <a:rPr lang="en-US"/>
              <a:t>Module 2. Describing Persons</a:t>
            </a:r>
            <a:endParaRPr lang="en-US" dirty="0"/>
          </a:p>
        </p:txBody>
      </p:sp>
      <p:sp>
        <p:nvSpPr>
          <p:cNvPr id="8" name="TextBox 7">
            <a:extLst>
              <a:ext uri="{FF2B5EF4-FFF2-40B4-BE49-F238E27FC236}">
                <a16:creationId xmlns:a16="http://schemas.microsoft.com/office/drawing/2014/main" id="{608618FA-0B39-42F4-B4F9-FD33EF58DE74}"/>
              </a:ext>
            </a:extLst>
          </p:cNvPr>
          <p:cNvSpPr txBox="1"/>
          <p:nvPr/>
        </p:nvSpPr>
        <p:spPr>
          <a:xfrm>
            <a:off x="3048000" y="5814646"/>
            <a:ext cx="762000" cy="276999"/>
          </a:xfrm>
          <a:prstGeom prst="rect">
            <a:avLst/>
          </a:prstGeom>
          <a:noFill/>
        </p:spPr>
        <p:txBody>
          <a:bodyPr wrap="square" rtlCol="0">
            <a:spAutoFit/>
          </a:bodyPr>
          <a:lstStyle/>
          <a:p>
            <a:r>
              <a:rPr lang="en-US" sz="1200" dirty="0"/>
              <a:t>1957</a:t>
            </a:r>
          </a:p>
        </p:txBody>
      </p:sp>
      <p:sp>
        <p:nvSpPr>
          <p:cNvPr id="9" name="TextBox 8">
            <a:extLst>
              <a:ext uri="{FF2B5EF4-FFF2-40B4-BE49-F238E27FC236}">
                <a16:creationId xmlns:a16="http://schemas.microsoft.com/office/drawing/2014/main" id="{F5DC620D-FA9C-495F-AEE0-1A794BD90926}"/>
              </a:ext>
            </a:extLst>
          </p:cNvPr>
          <p:cNvSpPr txBox="1"/>
          <p:nvPr/>
        </p:nvSpPr>
        <p:spPr>
          <a:xfrm>
            <a:off x="5562600" y="5970200"/>
            <a:ext cx="533400" cy="276999"/>
          </a:xfrm>
          <a:prstGeom prst="rect">
            <a:avLst/>
          </a:prstGeom>
          <a:solidFill>
            <a:schemeClr val="bg1"/>
          </a:solidFill>
        </p:spPr>
        <p:txBody>
          <a:bodyPr wrap="square" rtlCol="0">
            <a:spAutoFit/>
          </a:bodyPr>
          <a:lstStyle/>
          <a:p>
            <a:r>
              <a:rPr lang="en-US" sz="1200" dirty="0"/>
              <a:t>2003</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5" name="Picture 1"/>
          <p:cNvPicPr>
            <a:picLocks noChangeAspect="1"/>
          </p:cNvPicPr>
          <p:nvPr/>
        </p:nvPicPr>
        <p:blipFill>
          <a:blip r:embed="rId3"/>
          <a:srcRect l="1453" t="17664" r="2919" b="3938"/>
          <a:stretch>
            <a:fillRect/>
          </a:stretch>
        </p:blipFill>
        <p:spPr bwMode="auto">
          <a:xfrm>
            <a:off x="228600" y="849313"/>
            <a:ext cx="8763000" cy="5399087"/>
          </a:xfrm>
          <a:prstGeom prst="rect">
            <a:avLst/>
          </a:prstGeom>
          <a:noFill/>
          <a:ln w="9525">
            <a:noFill/>
            <a:miter lim="800000"/>
            <a:headEnd/>
            <a:tailEnd/>
          </a:ln>
        </p:spPr>
      </p:pic>
      <p:sp>
        <p:nvSpPr>
          <p:cNvPr id="5" name="Title 4"/>
          <p:cNvSpPr>
            <a:spLocks noGrp="1"/>
          </p:cNvSpPr>
          <p:nvPr>
            <p:ph type="title"/>
          </p:nvPr>
        </p:nvSpPr>
        <p:spPr>
          <a:xfrm>
            <a:off x="495300" y="163513"/>
            <a:ext cx="8229600" cy="685800"/>
          </a:xfrm>
        </p:spPr>
        <p:txBody>
          <a:bodyPr rtlCol="0">
            <a:normAutofit fontScale="90000"/>
          </a:bodyPr>
          <a:lstStyle/>
          <a:p>
            <a:pPr eaLnBrk="1" fontAlgn="auto" hangingPunct="1">
              <a:spcAft>
                <a:spcPts val="0"/>
              </a:spcAft>
              <a:defRPr/>
            </a:pPr>
            <a:r>
              <a:rPr lang="en-US" dirty="0">
                <a:solidFill>
                  <a:srgbClr val="7030A0"/>
                </a:solidFill>
              </a:rPr>
              <a:t>Exercise 6</a:t>
            </a:r>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
        <p:nvSpPr>
          <p:cNvPr id="4" name="Slide Number Placeholder 3"/>
          <p:cNvSpPr>
            <a:spLocks noGrp="1"/>
          </p:cNvSpPr>
          <p:nvPr>
            <p:ph type="sldNum" sz="quarter" idx="12"/>
          </p:nvPr>
        </p:nvSpPr>
        <p:spPr/>
        <p:txBody>
          <a:bodyPr/>
          <a:lstStyle/>
          <a:p>
            <a:pPr>
              <a:defRPr/>
            </a:pPr>
            <a:fld id="{F35D6784-0406-4907-9FDC-F42AA154BBB7}" type="slidenum">
              <a:rPr lang="en-US"/>
              <a:pPr>
                <a:defRPr/>
              </a:pPr>
              <a:t>102</a:t>
            </a:fld>
            <a:endParaRPr lang="en-US"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Title 1"/>
          <p:cNvSpPr>
            <a:spLocks noGrp="1"/>
          </p:cNvSpPr>
          <p:nvPr>
            <p:ph type="ctrTitle" idx="4294967295"/>
          </p:nvPr>
        </p:nvSpPr>
        <p:spPr>
          <a:xfrm>
            <a:off x="990600" y="2130425"/>
            <a:ext cx="6781800" cy="1908175"/>
          </a:xfrm>
        </p:spPr>
        <p:txBody>
          <a:bodyPr/>
          <a:lstStyle/>
          <a:p>
            <a:pPr eaLnBrk="1" hangingPunct="1"/>
            <a:r>
              <a:rPr lang="en-US"/>
              <a:t>Relationships</a:t>
            </a:r>
          </a:p>
        </p:txBody>
      </p:sp>
      <p:sp>
        <p:nvSpPr>
          <p:cNvPr id="3" name="Footer Placeholder 2"/>
          <p:cNvSpPr>
            <a:spLocks noGrp="1"/>
          </p:cNvSpPr>
          <p:nvPr>
            <p:ph type="ftr" sz="quarter" idx="11"/>
          </p:nvPr>
        </p:nvSpPr>
        <p:spPr/>
        <p:txBody>
          <a:bodyPr/>
          <a:lstStyle/>
          <a:p>
            <a:pPr>
              <a:defRPr/>
            </a:pPr>
            <a:r>
              <a:rPr lang="en-US"/>
              <a:t>Module 2. Describing Persons</a:t>
            </a:r>
            <a:endParaRPr lang="en-US" dirty="0"/>
          </a:p>
        </p:txBody>
      </p:sp>
      <p:sp>
        <p:nvSpPr>
          <p:cNvPr id="4" name="Slide Number Placeholder 3"/>
          <p:cNvSpPr>
            <a:spLocks noGrp="1"/>
          </p:cNvSpPr>
          <p:nvPr>
            <p:ph type="sldNum" sz="quarter" idx="12"/>
          </p:nvPr>
        </p:nvSpPr>
        <p:spPr/>
        <p:txBody>
          <a:bodyPr/>
          <a:lstStyle/>
          <a:p>
            <a:pPr>
              <a:defRPr/>
            </a:pPr>
            <a:fld id="{7AECEEEF-8D1C-4194-BC10-890DDC73ACCA}" type="slidenum">
              <a:rPr lang="en-US"/>
              <a:pPr>
                <a:defRPr/>
              </a:pPr>
              <a:t>103</a:t>
            </a:fld>
            <a:endParaRPr lang="en-US"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Title 1"/>
          <p:cNvSpPr>
            <a:spLocks noGrp="1"/>
          </p:cNvSpPr>
          <p:nvPr>
            <p:ph type="title"/>
          </p:nvPr>
        </p:nvSpPr>
        <p:spPr>
          <a:xfrm>
            <a:off x="457200" y="381000"/>
            <a:ext cx="3008313" cy="1054100"/>
          </a:xfrm>
        </p:spPr>
        <p:txBody>
          <a:bodyPr/>
          <a:lstStyle/>
          <a:p>
            <a:pPr eaLnBrk="1" hangingPunct="1"/>
            <a:endParaRPr lang="en-US"/>
          </a:p>
        </p:txBody>
      </p:sp>
      <p:sp>
        <p:nvSpPr>
          <p:cNvPr id="3" name="Content Placeholder 2"/>
          <p:cNvSpPr>
            <a:spLocks noGrp="1"/>
          </p:cNvSpPr>
          <p:nvPr>
            <p:ph idx="1"/>
          </p:nvPr>
        </p:nvSpPr>
        <p:spPr>
          <a:xfrm>
            <a:off x="3575050" y="273050"/>
            <a:ext cx="5111750" cy="5899150"/>
          </a:xfrm>
        </p:spPr>
        <p:txBody>
          <a:bodyPr rtlCol="0">
            <a:normAutofit fontScale="92500" lnSpcReduction="20000"/>
          </a:bodyPr>
          <a:lstStyle/>
          <a:p>
            <a:pPr marL="0" indent="0" algn="ctr" eaLnBrk="1" fontAlgn="auto" hangingPunct="1">
              <a:spcAft>
                <a:spcPts val="0"/>
              </a:spcAft>
              <a:buFont typeface="Arial" pitchFamily="34" charset="0"/>
              <a:buNone/>
              <a:defRPr/>
            </a:pPr>
            <a:r>
              <a:rPr lang="en-US" sz="3800" b="1" dirty="0"/>
              <a:t>Relationships in RDA</a:t>
            </a:r>
            <a:r>
              <a:rPr lang="en-US" sz="3800" dirty="0"/>
              <a:t> </a:t>
            </a:r>
            <a:r>
              <a:rPr lang="en-US" b="1" dirty="0"/>
              <a:t>	</a:t>
            </a:r>
          </a:p>
          <a:p>
            <a:pPr marL="0" indent="0" eaLnBrk="1" fontAlgn="auto" hangingPunct="1">
              <a:spcAft>
                <a:spcPts val="0"/>
              </a:spcAft>
              <a:buFont typeface="Arial" pitchFamily="34" charset="0"/>
              <a:buNone/>
              <a:defRPr/>
            </a:pPr>
            <a:endParaRPr lang="en-US" b="1" dirty="0"/>
          </a:p>
          <a:p>
            <a:pPr eaLnBrk="1" fontAlgn="auto" hangingPunct="1">
              <a:spcAft>
                <a:spcPts val="0"/>
              </a:spcAft>
              <a:buFont typeface="Arial" pitchFamily="34" charset="0"/>
              <a:buChar char="•"/>
              <a:defRPr/>
            </a:pPr>
            <a:r>
              <a:rPr lang="en-US" dirty="0"/>
              <a:t>Chapters 18-22, Appendix I</a:t>
            </a:r>
          </a:p>
          <a:p>
            <a:pPr lvl="1" eaLnBrk="1" fontAlgn="auto" hangingPunct="1">
              <a:spcAft>
                <a:spcPts val="0"/>
              </a:spcAft>
              <a:buFont typeface="Arial" pitchFamily="34" charset="0"/>
              <a:buChar char="–"/>
              <a:defRPr/>
            </a:pPr>
            <a:r>
              <a:rPr lang="en-US" dirty="0"/>
              <a:t>Between a work, expression, manifestation, or item and associated agents</a:t>
            </a:r>
          </a:p>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r>
              <a:rPr lang="en-US" dirty="0"/>
              <a:t>Chapters 24-28, Appendix J</a:t>
            </a:r>
          </a:p>
          <a:p>
            <a:pPr lvl="1" eaLnBrk="1" fontAlgn="auto" hangingPunct="1">
              <a:spcAft>
                <a:spcPts val="0"/>
              </a:spcAft>
              <a:buFont typeface="Arial" pitchFamily="34" charset="0"/>
              <a:buChar char="–"/>
              <a:defRPr/>
            </a:pPr>
            <a:r>
              <a:rPr lang="en-US" dirty="0"/>
              <a:t>Between works, expressions, manifestations, and items</a:t>
            </a:r>
          </a:p>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r>
              <a:rPr lang="en-US" dirty="0"/>
              <a:t>Chapters 29-32, Appendix K</a:t>
            </a:r>
          </a:p>
          <a:p>
            <a:pPr lvl="1" eaLnBrk="1" fontAlgn="auto" hangingPunct="1">
              <a:spcAft>
                <a:spcPts val="0"/>
              </a:spcAft>
              <a:buFont typeface="Arial" pitchFamily="34" charset="0"/>
              <a:buChar char="–"/>
              <a:defRPr/>
            </a:pPr>
            <a:r>
              <a:rPr lang="en-US" dirty="0"/>
              <a:t>Between agents</a:t>
            </a:r>
          </a:p>
          <a:p>
            <a:pPr marL="0" indent="0" eaLnBrk="1" fontAlgn="auto" hangingPunct="1">
              <a:spcAft>
                <a:spcPts val="0"/>
              </a:spcAft>
              <a:buFont typeface="Arial" pitchFamily="34" charset="0"/>
              <a:buNone/>
              <a:defRPr/>
            </a:pPr>
            <a:r>
              <a:rPr lang="en-US" dirty="0"/>
              <a:t>	</a:t>
            </a:r>
          </a:p>
          <a:p>
            <a:pPr marL="0" indent="0" algn="ctr" eaLnBrk="1" fontAlgn="auto" hangingPunct="1">
              <a:spcAft>
                <a:spcPts val="0"/>
              </a:spcAft>
              <a:buFont typeface="Arial" pitchFamily="34" charset="0"/>
              <a:buNone/>
              <a:defRPr/>
            </a:pPr>
            <a:endParaRPr lang="en-US" dirty="0"/>
          </a:p>
          <a:p>
            <a:pPr marL="0" indent="0" eaLnBrk="1" fontAlgn="auto" hangingPunct="1">
              <a:spcAft>
                <a:spcPts val="0"/>
              </a:spcAft>
              <a:buFont typeface="Arial" pitchFamily="34" charset="0"/>
              <a:buNone/>
              <a:defRPr/>
            </a:pPr>
            <a:endParaRPr lang="en-US" dirty="0"/>
          </a:p>
        </p:txBody>
      </p:sp>
      <p:sp>
        <p:nvSpPr>
          <p:cNvPr id="168963" name="Text Placeholder 3"/>
          <p:cNvSpPr>
            <a:spLocks noGrp="1"/>
          </p:cNvSpPr>
          <p:nvPr>
            <p:ph type="body" sz="half" idx="2"/>
          </p:nvPr>
        </p:nvSpPr>
        <p:spPr>
          <a:xfrm>
            <a:off x="457200" y="1447800"/>
            <a:ext cx="3008313" cy="4164013"/>
          </a:xfrm>
        </p:spPr>
        <p:txBody>
          <a:bodyPr/>
          <a:lstStyle/>
          <a:p>
            <a:pPr eaLnBrk="1" hangingPunct="1"/>
            <a:endParaRPr lang="en-US"/>
          </a:p>
        </p:txBody>
      </p:sp>
      <p:sp>
        <p:nvSpPr>
          <p:cNvPr id="8" name="Oval 7"/>
          <p:cNvSpPr/>
          <p:nvPr/>
        </p:nvSpPr>
        <p:spPr>
          <a:xfrm>
            <a:off x="3643709" y="4579820"/>
            <a:ext cx="4974431" cy="130814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Slide Number Placeholder 4"/>
          <p:cNvSpPr>
            <a:spLocks noGrp="1"/>
          </p:cNvSpPr>
          <p:nvPr>
            <p:ph type="sldNum" sz="quarter" idx="12"/>
          </p:nvPr>
        </p:nvSpPr>
        <p:spPr/>
        <p:txBody>
          <a:bodyPr/>
          <a:lstStyle/>
          <a:p>
            <a:pPr>
              <a:defRPr/>
            </a:pPr>
            <a:fld id="{14BA2517-E82F-4434-981A-9BFC02F170CC}" type="slidenum">
              <a:rPr lang="en-US"/>
              <a:pPr>
                <a:defRPr/>
              </a:pPr>
              <a:t>104</a:t>
            </a:fld>
            <a:endParaRPr lang="en-US" dirty="0"/>
          </a:p>
        </p:txBody>
      </p:sp>
      <p:sp>
        <p:nvSpPr>
          <p:cNvPr id="7" name="Footer Placeholder 6"/>
          <p:cNvSpPr>
            <a:spLocks noGrp="1"/>
          </p:cNvSpPr>
          <p:nvPr>
            <p:ph type="ftr" sz="quarter" idx="11"/>
          </p:nvPr>
        </p:nvSpPr>
        <p:spPr/>
        <p:txBody>
          <a:bodyPr/>
          <a:lstStyle/>
          <a:p>
            <a:pPr>
              <a:defRPr/>
            </a:pPr>
            <a:r>
              <a:rPr lang="en-US"/>
              <a:t>Module 2. Describing Persons</a:t>
            </a:r>
            <a:endParaRPr lang="en-US" dirty="0"/>
          </a:p>
        </p:txBody>
      </p:sp>
      <p:grpSp>
        <p:nvGrpSpPr>
          <p:cNvPr id="6" name="Group 5"/>
          <p:cNvGrpSpPr/>
          <p:nvPr/>
        </p:nvGrpSpPr>
        <p:grpSpPr>
          <a:xfrm>
            <a:off x="568324" y="238175"/>
            <a:ext cx="2784476" cy="6381651"/>
            <a:chOff x="568324" y="228600"/>
            <a:chExt cx="2784476" cy="6381651"/>
          </a:xfrm>
        </p:grpSpPr>
        <p:pic>
          <p:nvPicPr>
            <p:cNvPr id="2" name="Picture 1"/>
            <p:cNvPicPr>
              <a:picLocks noChangeAspect="1"/>
            </p:cNvPicPr>
            <p:nvPr/>
          </p:nvPicPr>
          <p:blipFill rotWithShape="1">
            <a:blip r:embed="rId3"/>
            <a:srcRect l="-1" t="8935" r="79458" b="40656"/>
            <a:stretch/>
          </p:blipFill>
          <p:spPr>
            <a:xfrm>
              <a:off x="568324" y="228600"/>
              <a:ext cx="2784476" cy="4341645"/>
            </a:xfrm>
            <a:prstGeom prst="rect">
              <a:avLst/>
            </a:prstGeom>
            <a:ln>
              <a:solidFill>
                <a:schemeClr val="tx1"/>
              </a:solidFill>
            </a:ln>
          </p:spPr>
        </p:pic>
        <p:pic>
          <p:nvPicPr>
            <p:cNvPr id="4" name="Picture 3"/>
            <p:cNvPicPr>
              <a:picLocks noChangeAspect="1"/>
            </p:cNvPicPr>
            <p:nvPr/>
          </p:nvPicPr>
          <p:blipFill rotWithShape="1">
            <a:blip r:embed="rId4"/>
            <a:srcRect t="42186" r="79722" b="35519"/>
            <a:stretch/>
          </p:blipFill>
          <p:spPr>
            <a:xfrm>
              <a:off x="568324" y="4664931"/>
              <a:ext cx="2784476" cy="1945320"/>
            </a:xfrm>
            <a:prstGeom prst="rect">
              <a:avLst/>
            </a:prstGeom>
            <a:ln>
              <a:solidFill>
                <a:schemeClr val="tx1"/>
              </a:solidFill>
            </a:ln>
          </p:spPr>
        </p:pic>
      </p:grpSp>
    </p:spTree>
    <p:extLst>
      <p:ext uri="{BB962C8B-B14F-4D97-AF65-F5344CB8AC3E}">
        <p14:creationId xmlns:p14="http://schemas.microsoft.com/office/powerpoint/2010/main" val="286565623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dirty="0"/>
              <a:t>Relationships between Agents</a:t>
            </a:r>
          </a:p>
        </p:txBody>
      </p:sp>
      <p:sp>
        <p:nvSpPr>
          <p:cNvPr id="171010" name="Content Placeholder 2"/>
          <p:cNvSpPr>
            <a:spLocks noGrp="1"/>
          </p:cNvSpPr>
          <p:nvPr>
            <p:ph idx="1"/>
          </p:nvPr>
        </p:nvSpPr>
        <p:spPr/>
        <p:txBody>
          <a:bodyPr/>
          <a:lstStyle/>
          <a:p>
            <a:pPr eaLnBrk="1" hangingPunct="1"/>
            <a:endParaRPr lang="en-US"/>
          </a:p>
          <a:p>
            <a:pPr eaLnBrk="1" hangingPunct="1"/>
            <a:r>
              <a:rPr lang="en-US"/>
              <a:t>Relationship designators</a:t>
            </a:r>
          </a:p>
          <a:p>
            <a:pPr marL="457200" lvl="1" indent="0" eaLnBrk="1" hangingPunct="1">
              <a:buFont typeface="Arial" charset="0"/>
              <a:buNone/>
            </a:pPr>
            <a:r>
              <a:rPr lang="en-US">
                <a:sym typeface="Wingdings" pitchFamily="2" charset="2"/>
              </a:rPr>
              <a:t> </a:t>
            </a:r>
            <a:r>
              <a:rPr lang="en-US"/>
              <a:t>Use only terms from Appendix K in NARs</a:t>
            </a:r>
          </a:p>
          <a:p>
            <a:pPr lvl="2" eaLnBrk="1" hangingPunct="1"/>
            <a:r>
              <a:rPr lang="en-US" sz="2800"/>
              <a:t>to Relate Persons to Other Persons (Appendix K.2.1)</a:t>
            </a:r>
          </a:p>
          <a:p>
            <a:pPr lvl="2" eaLnBrk="1" hangingPunct="1"/>
            <a:r>
              <a:rPr lang="en-US" sz="2800"/>
              <a:t>to Relate Families to Persons (Appendix K.3.1)</a:t>
            </a:r>
          </a:p>
          <a:p>
            <a:pPr lvl="2" eaLnBrk="1" hangingPunct="1"/>
            <a:r>
              <a:rPr lang="en-US" sz="2800"/>
              <a:t>to Relate Corporate Bodies to Persons (Appendix K.4.1)</a:t>
            </a:r>
          </a:p>
        </p:txBody>
      </p:sp>
      <p:sp>
        <p:nvSpPr>
          <p:cNvPr id="4" name="Slide Number Placeholder 3"/>
          <p:cNvSpPr>
            <a:spLocks noGrp="1"/>
          </p:cNvSpPr>
          <p:nvPr>
            <p:ph type="sldNum" sz="quarter" idx="12"/>
          </p:nvPr>
        </p:nvSpPr>
        <p:spPr/>
        <p:txBody>
          <a:bodyPr/>
          <a:lstStyle/>
          <a:p>
            <a:pPr>
              <a:defRPr/>
            </a:pPr>
            <a:fld id="{4D47402B-41B4-4A4F-A2D4-AB730AD691B6}" type="slidenum">
              <a:rPr lang="en-US"/>
              <a:pPr>
                <a:defRPr/>
              </a:pPr>
              <a:t>105</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Title 1"/>
          <p:cNvSpPr>
            <a:spLocks noGrp="1"/>
          </p:cNvSpPr>
          <p:nvPr>
            <p:ph type="title"/>
          </p:nvPr>
        </p:nvSpPr>
        <p:spPr/>
        <p:txBody>
          <a:bodyPr/>
          <a:lstStyle/>
          <a:p>
            <a:pPr eaLnBrk="1" hangingPunct="1"/>
            <a:r>
              <a:rPr lang="en-US" sz="4000"/>
              <a:t>Relationship Designators</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a:t>PCC Practice (LC-PCC PS for K.1)</a:t>
            </a:r>
          </a:p>
          <a:p>
            <a:pPr lvl="1" eaLnBrk="1" fontAlgn="auto" hangingPunct="1">
              <a:spcAft>
                <a:spcPts val="0"/>
              </a:spcAft>
              <a:defRPr/>
            </a:pPr>
            <a:r>
              <a:rPr lang="en-US" dirty="0"/>
              <a:t>Record in 5XX fields</a:t>
            </a:r>
          </a:p>
          <a:p>
            <a:pPr lvl="1" eaLnBrk="1" fontAlgn="auto" hangingPunct="1">
              <a:spcAft>
                <a:spcPts val="0"/>
              </a:spcAft>
              <a:defRPr/>
            </a:pPr>
            <a:r>
              <a:rPr lang="en-US" dirty="0"/>
              <a:t>Use subfield $i for a relationship designator and subfield $w with value “r” as the first subfield</a:t>
            </a:r>
          </a:p>
          <a:p>
            <a:pPr lvl="1" eaLnBrk="1" fontAlgn="auto" hangingPunct="1">
              <a:spcAft>
                <a:spcPts val="0"/>
              </a:spcAft>
              <a:defRPr/>
            </a:pPr>
            <a:r>
              <a:rPr lang="en-US" dirty="0"/>
              <a:t>Capitalize the first word in the designator and end subfield $i with a colon</a:t>
            </a:r>
          </a:p>
          <a:p>
            <a:pPr marL="457200" lvl="1" indent="0" eaLnBrk="1" fontAlgn="auto" hangingPunct="1">
              <a:spcAft>
                <a:spcPts val="0"/>
              </a:spcAft>
              <a:buFont typeface="Arial" pitchFamily="34" charset="0"/>
              <a:buNone/>
              <a:defRPr/>
            </a:pPr>
            <a:endParaRPr lang="en-US" dirty="0"/>
          </a:p>
          <a:p>
            <a:pPr marL="457200" lvl="1" indent="0" eaLnBrk="1" fontAlgn="auto" hangingPunct="1">
              <a:spcAft>
                <a:spcPts val="0"/>
              </a:spcAft>
              <a:buFont typeface="Arial" pitchFamily="34" charset="0"/>
              <a:buNone/>
              <a:defRPr/>
            </a:pPr>
            <a:endParaRPr lang="en-US" dirty="0"/>
          </a:p>
          <a:p>
            <a:pPr marL="457200" lvl="1" indent="0" eaLnBrk="1" fontAlgn="auto" hangingPunct="1">
              <a:spcAft>
                <a:spcPts val="0"/>
              </a:spcAft>
              <a:buFont typeface="Arial" pitchFamily="34" charset="0"/>
              <a:buNone/>
              <a:defRPr/>
            </a:pPr>
            <a:endParaRPr lang="en-US" i="1" dirty="0"/>
          </a:p>
          <a:p>
            <a:pPr marL="0" indent="0" eaLnBrk="1" fontAlgn="auto" hangingPunct="1">
              <a:spcAft>
                <a:spcPts val="0"/>
              </a:spcAft>
              <a:buFont typeface="Arial" pitchFamily="34" charset="0"/>
              <a:buNone/>
              <a:defRPr/>
            </a:pPr>
            <a:endParaRPr lang="en-US" dirty="0"/>
          </a:p>
        </p:txBody>
      </p:sp>
      <p:sp>
        <p:nvSpPr>
          <p:cNvPr id="4" name="Slide Number Placeholder 3"/>
          <p:cNvSpPr>
            <a:spLocks noGrp="1"/>
          </p:cNvSpPr>
          <p:nvPr>
            <p:ph type="sldNum" sz="quarter" idx="12"/>
          </p:nvPr>
        </p:nvSpPr>
        <p:spPr/>
        <p:txBody>
          <a:bodyPr/>
          <a:lstStyle/>
          <a:p>
            <a:pPr>
              <a:defRPr/>
            </a:pPr>
            <a:fld id="{52BA3283-DBC1-4AC2-B4F2-28C06D174CB5}" type="slidenum">
              <a:rPr lang="en-US"/>
              <a:pPr>
                <a:defRPr/>
              </a:pPr>
              <a:t>106</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Title 1"/>
          <p:cNvSpPr>
            <a:spLocks noGrp="1"/>
          </p:cNvSpPr>
          <p:nvPr>
            <p:ph type="title"/>
          </p:nvPr>
        </p:nvSpPr>
        <p:spPr/>
        <p:txBody>
          <a:bodyPr/>
          <a:lstStyle/>
          <a:p>
            <a:pPr eaLnBrk="1" hangingPunct="1"/>
            <a:r>
              <a:rPr lang="en-US" sz="4000"/>
              <a:t>Related Corporate Bodies (RDA 32)</a:t>
            </a:r>
          </a:p>
        </p:txBody>
      </p:sp>
      <p:sp>
        <p:nvSpPr>
          <p:cNvPr id="175106" name="Content Placeholder 2"/>
          <p:cNvSpPr>
            <a:spLocks noGrp="1"/>
          </p:cNvSpPr>
          <p:nvPr>
            <p:ph idx="1"/>
          </p:nvPr>
        </p:nvSpPr>
        <p:spPr>
          <a:xfrm>
            <a:off x="914400" y="1600895"/>
            <a:ext cx="8077200" cy="4525963"/>
          </a:xfrm>
        </p:spPr>
        <p:txBody>
          <a:bodyPr/>
          <a:lstStyle/>
          <a:p>
            <a:pPr marL="0" indent="0" eaLnBrk="1" hangingPunct="1">
              <a:buFont typeface="Arial" charset="0"/>
              <a:buNone/>
            </a:pPr>
            <a:r>
              <a:rPr lang="en-US" dirty="0"/>
              <a:t>100 1_  Zuckerberg, Mark, $d  1984-</a:t>
            </a:r>
          </a:p>
          <a:p>
            <a:pPr marL="2743200" indent="-2743200" eaLnBrk="1" hangingPunct="1">
              <a:buNone/>
              <a:tabLst>
                <a:tab pos="914400" algn="l"/>
              </a:tabLst>
            </a:pPr>
            <a:r>
              <a:rPr lang="en-US" dirty="0"/>
              <a:t>510 2_  $w r $i Founded corporate body of</a:t>
            </a:r>
          </a:p>
          <a:p>
            <a:pPr marL="2743200" indent="-2743200" eaLnBrk="1" hangingPunct="1">
              <a:buNone/>
              <a:tabLst>
                <a:tab pos="914400" algn="l"/>
              </a:tabLst>
            </a:pPr>
            <a:r>
              <a:rPr lang="en-US" dirty="0"/>
              <a:t>	                 person: $a Facebook (Firm)</a:t>
            </a:r>
          </a:p>
          <a:p>
            <a:pPr marL="0" indent="0" eaLnBrk="1" hangingPunct="1">
              <a:buFont typeface="Arial" charset="0"/>
              <a:buNone/>
            </a:pPr>
            <a:r>
              <a:rPr lang="en-US" dirty="0"/>
              <a:t>	</a:t>
            </a:r>
          </a:p>
          <a:p>
            <a:pPr marL="0" indent="0" eaLnBrk="1" hangingPunct="1">
              <a:buFont typeface="Arial" charset="0"/>
              <a:buNone/>
            </a:pPr>
            <a:r>
              <a:rPr lang="en-US" dirty="0"/>
              <a:t>100 0_  Andre 3000, $d 1975- 	</a:t>
            </a:r>
          </a:p>
          <a:p>
            <a:pPr marL="2797175" indent="-2797175" eaLnBrk="1" hangingPunct="1">
              <a:buNone/>
              <a:tabLst>
                <a:tab pos="914400" algn="l"/>
              </a:tabLst>
            </a:pPr>
            <a:r>
              <a:rPr lang="en-US" dirty="0"/>
              <a:t>510 2_  $w r $i Corporate body: $a </a:t>
            </a:r>
            <a:r>
              <a:rPr lang="en-US" dirty="0" err="1"/>
              <a:t>OutKast</a:t>
            </a:r>
            <a:endParaRPr lang="en-US" dirty="0"/>
          </a:p>
          <a:p>
            <a:pPr marL="2797175" indent="-2797175" eaLnBrk="1" hangingPunct="1">
              <a:buNone/>
              <a:tabLst>
                <a:tab pos="914400" algn="l"/>
              </a:tabLst>
            </a:pPr>
            <a:r>
              <a:rPr lang="en-US" dirty="0"/>
              <a:t> 	             (Musical group)</a:t>
            </a:r>
          </a:p>
        </p:txBody>
      </p:sp>
      <p:sp>
        <p:nvSpPr>
          <p:cNvPr id="4" name="Slide Number Placeholder 3"/>
          <p:cNvSpPr>
            <a:spLocks noGrp="1"/>
          </p:cNvSpPr>
          <p:nvPr>
            <p:ph type="sldNum" sz="quarter" idx="12"/>
          </p:nvPr>
        </p:nvSpPr>
        <p:spPr/>
        <p:txBody>
          <a:bodyPr/>
          <a:lstStyle/>
          <a:p>
            <a:pPr>
              <a:defRPr/>
            </a:pPr>
            <a:fld id="{9E94470A-36CF-481B-A22D-FC10E5FE1C53}" type="slidenum">
              <a:rPr lang="en-US"/>
              <a:pPr>
                <a:defRPr/>
              </a:pPr>
              <a:t>107</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Title 1"/>
          <p:cNvSpPr>
            <a:spLocks noGrp="1"/>
          </p:cNvSpPr>
          <p:nvPr>
            <p:ph type="title"/>
          </p:nvPr>
        </p:nvSpPr>
        <p:spPr/>
        <p:txBody>
          <a:bodyPr/>
          <a:lstStyle/>
          <a:p>
            <a:pPr eaLnBrk="1" hangingPunct="1"/>
            <a:r>
              <a:rPr lang="en-US" sz="4000"/>
              <a:t>Related Families (RDA 31)</a:t>
            </a:r>
          </a:p>
        </p:txBody>
      </p:sp>
      <p:sp>
        <p:nvSpPr>
          <p:cNvPr id="3" name="Content Placeholder 2"/>
          <p:cNvSpPr>
            <a:spLocks noGrp="1"/>
          </p:cNvSpPr>
          <p:nvPr>
            <p:ph idx="1"/>
          </p:nvPr>
        </p:nvSpPr>
        <p:spPr>
          <a:xfrm>
            <a:off x="228600" y="1621443"/>
            <a:ext cx="8839200" cy="4525963"/>
          </a:xfrm>
        </p:spPr>
        <p:txBody>
          <a:bodyPr rtlCol="0">
            <a:normAutofit/>
          </a:bodyPr>
          <a:lstStyle/>
          <a:p>
            <a:pPr marL="0" indent="0" eaLnBrk="1" fontAlgn="auto" hangingPunct="1">
              <a:spcAft>
                <a:spcPts val="0"/>
              </a:spcAft>
              <a:buFont typeface="Arial" pitchFamily="34" charset="0"/>
              <a:buNone/>
              <a:defRPr/>
            </a:pPr>
            <a:r>
              <a:rPr lang="en-US" dirty="0"/>
              <a:t>	</a:t>
            </a:r>
          </a:p>
          <a:p>
            <a:pPr marL="0" indent="0" eaLnBrk="1" fontAlgn="auto" hangingPunct="1">
              <a:spcAft>
                <a:spcPts val="0"/>
              </a:spcAft>
              <a:buFont typeface="Arial" pitchFamily="34" charset="0"/>
              <a:buNone/>
              <a:defRPr/>
            </a:pPr>
            <a:r>
              <a:rPr lang="en-US" dirty="0"/>
              <a:t>	100 1_  Nibley, Hugh, $d 1910-2005</a:t>
            </a:r>
          </a:p>
          <a:p>
            <a:pPr marL="2743200" indent="-2743200" eaLnBrk="1" fontAlgn="auto" hangingPunct="1">
              <a:spcAft>
                <a:spcPts val="0"/>
              </a:spcAft>
              <a:buNone/>
              <a:tabLst>
                <a:tab pos="914400" algn="l"/>
              </a:tabLst>
              <a:defRPr/>
            </a:pPr>
            <a:r>
              <a:rPr lang="en-US" dirty="0"/>
              <a:t>	500 3_  $w r $i Descendants: $a Nibley</a:t>
            </a:r>
          </a:p>
          <a:p>
            <a:pPr marL="2743200" indent="-2743200" eaLnBrk="1" fontAlgn="auto" hangingPunct="1">
              <a:spcAft>
                <a:spcPts val="0"/>
              </a:spcAft>
              <a:buNone/>
              <a:tabLst>
                <a:tab pos="914400" algn="l"/>
              </a:tabLst>
              <a:defRPr/>
            </a:pPr>
            <a:r>
              <a:rPr lang="en-US" dirty="0"/>
              <a:t>	              (Family : $g Nibley, Hugh, 1910-2005)</a:t>
            </a:r>
          </a:p>
        </p:txBody>
      </p:sp>
      <p:sp>
        <p:nvSpPr>
          <p:cNvPr id="4" name="Slide Number Placeholder 3"/>
          <p:cNvSpPr>
            <a:spLocks noGrp="1"/>
          </p:cNvSpPr>
          <p:nvPr>
            <p:ph type="sldNum" sz="quarter" idx="12"/>
          </p:nvPr>
        </p:nvSpPr>
        <p:spPr/>
        <p:txBody>
          <a:bodyPr/>
          <a:lstStyle/>
          <a:p>
            <a:pPr>
              <a:defRPr/>
            </a:pPr>
            <a:fld id="{E13CDED9-02AB-4AA0-93F0-E543CB77C503}" type="slidenum">
              <a:rPr lang="en-US"/>
              <a:pPr>
                <a:defRPr/>
              </a:pPr>
              <a:t>108</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Title 1"/>
          <p:cNvSpPr>
            <a:spLocks noGrp="1"/>
          </p:cNvSpPr>
          <p:nvPr>
            <p:ph type="title"/>
          </p:nvPr>
        </p:nvSpPr>
        <p:spPr/>
        <p:txBody>
          <a:bodyPr/>
          <a:lstStyle/>
          <a:p>
            <a:pPr eaLnBrk="1" hangingPunct="1"/>
            <a:r>
              <a:rPr lang="en-US"/>
              <a:t>Related Persons (RDA 30)</a:t>
            </a:r>
          </a:p>
        </p:txBody>
      </p:sp>
      <p:sp>
        <p:nvSpPr>
          <p:cNvPr id="3" name="Slide Number Placeholder 2"/>
          <p:cNvSpPr>
            <a:spLocks noGrp="1"/>
          </p:cNvSpPr>
          <p:nvPr>
            <p:ph type="sldNum" sz="quarter" idx="12"/>
          </p:nvPr>
        </p:nvSpPr>
        <p:spPr/>
        <p:txBody>
          <a:bodyPr/>
          <a:lstStyle/>
          <a:p>
            <a:pPr>
              <a:defRPr/>
            </a:pPr>
            <a:fld id="{EC211923-3C8B-49DF-BBDB-1AC28F7CDBCB}" type="slidenum">
              <a:rPr lang="en-US"/>
              <a:pPr>
                <a:defRPr/>
              </a:pPr>
              <a:t>109</a:t>
            </a:fld>
            <a:endParaRPr lang="en-US" dirty="0"/>
          </a:p>
        </p:txBody>
      </p:sp>
      <p:sp>
        <p:nvSpPr>
          <p:cNvPr id="7" name="Footer Placeholder 6"/>
          <p:cNvSpPr>
            <a:spLocks noGrp="1"/>
          </p:cNvSpPr>
          <p:nvPr>
            <p:ph type="ftr" sz="quarter" idx="11"/>
          </p:nvPr>
        </p:nvSpPr>
        <p:spPr/>
        <p:txBody>
          <a:bodyPr/>
          <a:lstStyle/>
          <a:p>
            <a:pPr>
              <a:defRPr/>
            </a:pPr>
            <a:r>
              <a:rPr lang="en-US"/>
              <a:t>Module 2. Describing Persons</a:t>
            </a:r>
            <a:endParaRPr lang="en-US" dirty="0"/>
          </a:p>
        </p:txBody>
      </p:sp>
      <p:pic>
        <p:nvPicPr>
          <p:cNvPr id="4" name="Content Placeholder 3"/>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001036" y="1600200"/>
            <a:ext cx="2950927" cy="4525963"/>
          </a:xfrm>
        </p:spPr>
      </p:pic>
      <p:pic>
        <p:nvPicPr>
          <p:cNvPr id="6" name="Content Placeholder 5"/>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5105400" y="1596231"/>
            <a:ext cx="2999846" cy="4499769"/>
          </a:xfrm>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Title 1"/>
          <p:cNvSpPr>
            <a:spLocks noGrp="1"/>
          </p:cNvSpPr>
          <p:nvPr>
            <p:ph type="title"/>
          </p:nvPr>
        </p:nvSpPr>
        <p:spPr/>
        <p:txBody>
          <a:bodyPr/>
          <a:lstStyle/>
          <a:p>
            <a:pPr eaLnBrk="1" hangingPunct="1"/>
            <a:r>
              <a:rPr lang="en-US" sz="4000"/>
              <a:t>Related Persons (RDA 30)</a:t>
            </a:r>
          </a:p>
        </p:txBody>
      </p:sp>
      <p:sp>
        <p:nvSpPr>
          <p:cNvPr id="3" name="Content Placeholder 2"/>
          <p:cNvSpPr>
            <a:spLocks noGrp="1"/>
          </p:cNvSpPr>
          <p:nvPr>
            <p:ph idx="1"/>
          </p:nvPr>
        </p:nvSpPr>
        <p:spPr/>
        <p:txBody>
          <a:bodyPr rtlCol="0">
            <a:normAutofit/>
          </a:bodyPr>
          <a:lstStyle/>
          <a:p>
            <a:pPr marL="0" indent="0" eaLnBrk="1" fontAlgn="auto" hangingPunct="1">
              <a:spcAft>
                <a:spcPts val="0"/>
              </a:spcAft>
              <a:buFont typeface="Arial" pitchFamily="34" charset="0"/>
              <a:buNone/>
              <a:defRPr/>
            </a:pPr>
            <a:r>
              <a:rPr lang="en-US" dirty="0"/>
              <a:t>	100 1_ 	Bachman, Richard</a:t>
            </a:r>
          </a:p>
          <a:p>
            <a:pPr marL="2743200" indent="-2743200" eaLnBrk="1" fontAlgn="auto" hangingPunct="1">
              <a:spcAft>
                <a:spcPts val="0"/>
              </a:spcAft>
              <a:buNone/>
              <a:tabLst>
                <a:tab pos="914400" algn="l"/>
              </a:tabLst>
              <a:defRPr/>
            </a:pPr>
            <a:r>
              <a:rPr lang="en-US" dirty="0"/>
              <a:t>	500 1_ 	$ w r $i Real identity: $a King, Stephen, $d 1947- 	</a:t>
            </a:r>
            <a:br>
              <a:rPr lang="en-US" dirty="0"/>
            </a:br>
            <a:endParaRPr lang="en-US" dirty="0"/>
          </a:p>
          <a:p>
            <a:pPr marL="457200" lvl="1" indent="0" eaLnBrk="1" fontAlgn="auto" hangingPunct="1">
              <a:spcAft>
                <a:spcPts val="0"/>
              </a:spcAft>
              <a:buFont typeface="Arial" pitchFamily="34" charset="0"/>
              <a:buNone/>
              <a:defRPr/>
            </a:pPr>
            <a:r>
              <a:rPr lang="en-US" sz="3200" dirty="0"/>
              <a:t>	100 1_ 	King, Stephen, $d 1947- </a:t>
            </a:r>
          </a:p>
          <a:p>
            <a:pPr marL="2743200" indent="-2743200" eaLnBrk="1" fontAlgn="auto" hangingPunct="1">
              <a:spcAft>
                <a:spcPts val="0"/>
              </a:spcAft>
              <a:buNone/>
              <a:tabLst>
                <a:tab pos="914400" algn="l"/>
              </a:tabLst>
              <a:defRPr/>
            </a:pPr>
            <a:r>
              <a:rPr lang="en-US" dirty="0"/>
              <a:t>	500 1_ 	$ w r $</a:t>
            </a:r>
            <a:r>
              <a:rPr lang="en-US" dirty="0" err="1"/>
              <a:t>i</a:t>
            </a:r>
            <a:r>
              <a:rPr lang="en-US" dirty="0"/>
              <a:t> Alternate identity: $a Bachman, Richard</a:t>
            </a:r>
          </a:p>
          <a:p>
            <a:pPr marL="0" indent="0" eaLnBrk="1" fontAlgn="auto" hangingPunct="1">
              <a:spcAft>
                <a:spcPts val="0"/>
              </a:spcAft>
              <a:buFont typeface="Arial" pitchFamily="34" charset="0"/>
              <a:buNone/>
              <a:defRPr/>
            </a:pPr>
            <a:r>
              <a:rPr lang="en-US" dirty="0"/>
              <a:t>	</a:t>
            </a:r>
          </a:p>
        </p:txBody>
      </p:sp>
      <p:sp>
        <p:nvSpPr>
          <p:cNvPr id="4" name="Slide Number Placeholder 3"/>
          <p:cNvSpPr>
            <a:spLocks noGrp="1"/>
          </p:cNvSpPr>
          <p:nvPr>
            <p:ph type="sldNum" sz="quarter" idx="12"/>
          </p:nvPr>
        </p:nvSpPr>
        <p:spPr/>
        <p:txBody>
          <a:bodyPr/>
          <a:lstStyle/>
          <a:p>
            <a:pPr>
              <a:defRPr/>
            </a:pPr>
            <a:fld id="{4FD69050-1CA8-4DF1-BED6-7659AE5C875C}" type="slidenum">
              <a:rPr lang="en-US"/>
              <a:pPr>
                <a:defRPr/>
              </a:pPr>
              <a:t>110</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Title 1"/>
          <p:cNvSpPr>
            <a:spLocks noGrp="1"/>
          </p:cNvSpPr>
          <p:nvPr>
            <p:ph type="title"/>
          </p:nvPr>
        </p:nvSpPr>
        <p:spPr/>
        <p:txBody>
          <a:bodyPr/>
          <a:lstStyle/>
          <a:p>
            <a:pPr eaLnBrk="1" hangingPunct="1"/>
            <a:r>
              <a:rPr lang="en-US" sz="4000"/>
              <a:t>More than Two Identities</a:t>
            </a:r>
          </a:p>
        </p:txBody>
      </p:sp>
      <p:sp>
        <p:nvSpPr>
          <p:cNvPr id="3" name="Content Placeholder 2"/>
          <p:cNvSpPr>
            <a:spLocks noGrp="1"/>
          </p:cNvSpPr>
          <p:nvPr>
            <p:ph idx="1"/>
          </p:nvPr>
        </p:nvSpPr>
        <p:spPr>
          <a:xfrm>
            <a:off x="457200" y="1600200"/>
            <a:ext cx="8305800" cy="4525963"/>
          </a:xfrm>
        </p:spPr>
        <p:txBody>
          <a:bodyPr rtlCol="0">
            <a:normAutofit/>
          </a:bodyPr>
          <a:lstStyle/>
          <a:p>
            <a:pPr eaLnBrk="1" fontAlgn="auto" hangingPunct="1">
              <a:spcAft>
                <a:spcPts val="0"/>
              </a:spcAft>
              <a:buFont typeface="Arial" pitchFamily="34" charset="0"/>
              <a:buChar char="•"/>
              <a:defRPr/>
            </a:pPr>
            <a:r>
              <a:rPr lang="en-US" dirty="0"/>
              <a:t>Designate one as a “basic” access point</a:t>
            </a:r>
          </a:p>
          <a:p>
            <a:pPr eaLnBrk="1" fontAlgn="auto" hangingPunct="1">
              <a:spcAft>
                <a:spcPts val="0"/>
              </a:spcAft>
              <a:buFont typeface="Arial" pitchFamily="34" charset="0"/>
              <a:buChar char="•"/>
              <a:defRPr/>
            </a:pPr>
            <a:r>
              <a:rPr lang="en-US" dirty="0"/>
              <a:t>On the “basic” NAR:</a:t>
            </a:r>
          </a:p>
          <a:p>
            <a:pPr lvl="1" eaLnBrk="1" fontAlgn="auto" hangingPunct="1">
              <a:spcAft>
                <a:spcPts val="0"/>
              </a:spcAft>
              <a:defRPr/>
            </a:pPr>
            <a:r>
              <a:rPr lang="en-US" dirty="0"/>
              <a:t>add 500 “see also” references with a subfield $w “nnnc” for all other names used</a:t>
            </a:r>
          </a:p>
          <a:p>
            <a:pPr lvl="1" eaLnBrk="1" fontAlgn="auto" hangingPunct="1">
              <a:spcAft>
                <a:spcPts val="0"/>
              </a:spcAft>
              <a:defRPr/>
            </a:pPr>
            <a:r>
              <a:rPr lang="en-US" dirty="0"/>
              <a:t>add a 663 field listing all the other names with the following text:</a:t>
            </a:r>
          </a:p>
          <a:p>
            <a:pPr marL="0" indent="0" eaLnBrk="1" fontAlgn="auto" hangingPunct="1">
              <a:spcAft>
                <a:spcPts val="0"/>
              </a:spcAft>
              <a:buFont typeface="Arial" pitchFamily="34" charset="0"/>
              <a:buNone/>
              <a:defRPr/>
            </a:pPr>
            <a:r>
              <a:rPr lang="en-US" sz="3000" dirty="0"/>
              <a:t>	663    For works of this person entered under		other names, search also under: $b 		[name] $b [name], etc.</a:t>
            </a:r>
          </a:p>
          <a:p>
            <a:pPr lvl="1" eaLnBrk="1" fontAlgn="auto" hangingPunct="1">
              <a:spcAft>
                <a:spcPts val="0"/>
              </a:spcAft>
              <a:buFont typeface="Arial" pitchFamily="34" charset="0"/>
              <a:buChar char="–"/>
              <a:defRPr/>
            </a:pPr>
            <a:endParaRPr lang="en-US" sz="3000" dirty="0"/>
          </a:p>
          <a:p>
            <a:pPr marL="0" indent="0" eaLnBrk="1" fontAlgn="auto" hangingPunct="1">
              <a:spcAft>
                <a:spcPts val="0"/>
              </a:spcAft>
              <a:buFont typeface="Arial" pitchFamily="34" charset="0"/>
              <a:buNone/>
              <a:defRPr/>
            </a:pPr>
            <a:endParaRPr lang="en-US" sz="3000" dirty="0"/>
          </a:p>
        </p:txBody>
      </p:sp>
      <p:sp>
        <p:nvSpPr>
          <p:cNvPr id="4" name="Slide Number Placeholder 3"/>
          <p:cNvSpPr>
            <a:spLocks noGrp="1"/>
          </p:cNvSpPr>
          <p:nvPr>
            <p:ph type="sldNum" sz="quarter" idx="12"/>
          </p:nvPr>
        </p:nvSpPr>
        <p:spPr/>
        <p:txBody>
          <a:bodyPr/>
          <a:lstStyle/>
          <a:p>
            <a:pPr>
              <a:defRPr/>
            </a:pPr>
            <a:fld id="{0100AE38-AE15-4BAF-A292-2EE3C5495BD0}" type="slidenum">
              <a:rPr lang="en-US"/>
              <a:pPr>
                <a:defRPr/>
              </a:pPr>
              <a:t>111</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Title 1"/>
          <p:cNvSpPr>
            <a:spLocks noGrp="1"/>
          </p:cNvSpPr>
          <p:nvPr>
            <p:ph type="title"/>
          </p:nvPr>
        </p:nvSpPr>
        <p:spPr/>
        <p:txBody>
          <a:bodyPr/>
          <a:lstStyle/>
          <a:p>
            <a:pPr eaLnBrk="1" hangingPunct="1"/>
            <a:r>
              <a:rPr lang="en-US" sz="4000"/>
              <a:t>More than Two Identities</a:t>
            </a:r>
          </a:p>
        </p:txBody>
      </p:sp>
      <p:sp>
        <p:nvSpPr>
          <p:cNvPr id="3" name="Content Placeholder 2"/>
          <p:cNvSpPr>
            <a:spLocks noGrp="1"/>
          </p:cNvSpPr>
          <p:nvPr>
            <p:ph idx="1"/>
          </p:nvPr>
        </p:nvSpPr>
        <p:spPr>
          <a:xfrm>
            <a:off x="457200" y="1600200"/>
            <a:ext cx="8382000" cy="4525963"/>
          </a:xfrm>
        </p:spPr>
        <p:txBody>
          <a:bodyPr rtlCol="0">
            <a:normAutofit fontScale="92500" lnSpcReduction="20000"/>
          </a:bodyPr>
          <a:lstStyle/>
          <a:p>
            <a:pPr eaLnBrk="1" fontAlgn="auto" hangingPunct="1">
              <a:spcAft>
                <a:spcPts val="0"/>
              </a:spcAft>
              <a:buFont typeface="Arial" pitchFamily="34" charset="0"/>
              <a:buChar char="•"/>
              <a:defRPr/>
            </a:pPr>
            <a:r>
              <a:rPr lang="en-US" sz="3500" dirty="0"/>
              <a:t>On each of the other NARs:</a:t>
            </a:r>
          </a:p>
          <a:p>
            <a:pPr lvl="1" eaLnBrk="1" fontAlgn="auto" hangingPunct="1">
              <a:spcAft>
                <a:spcPts val="0"/>
              </a:spcAft>
              <a:defRPr/>
            </a:pPr>
            <a:r>
              <a:rPr lang="en-US" sz="3000" dirty="0"/>
              <a:t>add a 500 “see also” reference for the “basic” NAR with a subfield $w nnnc </a:t>
            </a:r>
          </a:p>
          <a:p>
            <a:pPr lvl="1" eaLnBrk="1" fontAlgn="auto" hangingPunct="1">
              <a:spcAft>
                <a:spcPts val="0"/>
              </a:spcAft>
              <a:defRPr/>
            </a:pPr>
            <a:r>
              <a:rPr lang="en-US" sz="3000" dirty="0"/>
              <a:t>justify that reference in a 670 citation, according to usual practice</a:t>
            </a:r>
          </a:p>
          <a:p>
            <a:pPr lvl="1" eaLnBrk="1" fontAlgn="auto" hangingPunct="1">
              <a:spcAft>
                <a:spcPts val="0"/>
              </a:spcAft>
              <a:defRPr/>
            </a:pPr>
            <a:r>
              <a:rPr lang="en-US" sz="3000" dirty="0"/>
              <a:t>add a 663 field with the following text:</a:t>
            </a:r>
          </a:p>
          <a:p>
            <a:pPr marL="0" indent="0" eaLnBrk="1" fontAlgn="auto" hangingPunct="1">
              <a:spcAft>
                <a:spcPts val="0"/>
              </a:spcAft>
              <a:buFont typeface="Arial" pitchFamily="34" charset="0"/>
              <a:buNone/>
              <a:defRPr/>
            </a:pPr>
            <a:r>
              <a:rPr lang="en-US" sz="3000" dirty="0"/>
              <a:t>	</a:t>
            </a:r>
          </a:p>
          <a:p>
            <a:pPr marL="0" indent="0" eaLnBrk="1" fontAlgn="auto" hangingPunct="1">
              <a:spcAft>
                <a:spcPts val="0"/>
              </a:spcAft>
              <a:buFont typeface="Arial" pitchFamily="34" charset="0"/>
              <a:buNone/>
              <a:defRPr/>
            </a:pPr>
            <a:r>
              <a:rPr lang="en-US" sz="3000" dirty="0"/>
              <a:t>	663    Works by this author are entered under the 		name used in the item. For a listing of other 		names used by this author, search also 		under: $b [basic heading]</a:t>
            </a:r>
          </a:p>
        </p:txBody>
      </p:sp>
      <p:sp>
        <p:nvSpPr>
          <p:cNvPr id="4" name="Slide Number Placeholder 3"/>
          <p:cNvSpPr>
            <a:spLocks noGrp="1"/>
          </p:cNvSpPr>
          <p:nvPr>
            <p:ph type="sldNum" sz="quarter" idx="12"/>
          </p:nvPr>
        </p:nvSpPr>
        <p:spPr/>
        <p:txBody>
          <a:bodyPr/>
          <a:lstStyle/>
          <a:p>
            <a:pPr>
              <a:defRPr/>
            </a:pPr>
            <a:fld id="{902028BE-9E65-4811-8185-0F1CE80F89B6}" type="slidenum">
              <a:rPr lang="en-US"/>
              <a:pPr>
                <a:defRPr/>
              </a:pPr>
              <a:t>112</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1551008" y="1108518"/>
            <a:ext cx="5916592" cy="5368482"/>
          </a:xfrm>
          <a:prstGeom prst="rect">
            <a:avLst/>
          </a:prstGeom>
          <a:solidFill>
            <a:schemeClr val="bg1"/>
          </a:solidFill>
          <a:ln>
            <a:solidFill>
              <a:schemeClr val="tx1"/>
            </a:solidFill>
          </a:ln>
        </p:spPr>
      </p:pic>
      <p:sp>
        <p:nvSpPr>
          <p:cNvPr id="2" name="Title 1"/>
          <p:cNvSpPr>
            <a:spLocks noGrp="1"/>
          </p:cNvSpPr>
          <p:nvPr>
            <p:ph type="title"/>
          </p:nvPr>
        </p:nvSpPr>
        <p:spPr>
          <a:xfrm>
            <a:off x="459769" y="163128"/>
            <a:ext cx="8229600" cy="774132"/>
          </a:xfrm>
        </p:spPr>
        <p:txBody>
          <a:bodyPr rtlCol="0">
            <a:normAutofit fontScale="90000"/>
          </a:bodyPr>
          <a:lstStyle/>
          <a:p>
            <a:pPr eaLnBrk="1" fontAlgn="auto" hangingPunct="1">
              <a:spcAft>
                <a:spcPts val="0"/>
              </a:spcAft>
              <a:defRPr/>
            </a:pPr>
            <a:r>
              <a:rPr lang="en-US" dirty="0"/>
              <a:t>More than Two Identities: Basic NAR</a:t>
            </a:r>
          </a:p>
        </p:txBody>
      </p:sp>
      <p:sp>
        <p:nvSpPr>
          <p:cNvPr id="3" name="Slide Number Placeholder 2"/>
          <p:cNvSpPr>
            <a:spLocks noGrp="1"/>
          </p:cNvSpPr>
          <p:nvPr>
            <p:ph type="sldNum" sz="quarter" idx="12"/>
          </p:nvPr>
        </p:nvSpPr>
        <p:spPr/>
        <p:txBody>
          <a:bodyPr/>
          <a:lstStyle/>
          <a:p>
            <a:pPr>
              <a:defRPr/>
            </a:pPr>
            <a:fld id="{C062D81A-58DA-4432-B5B1-D9607B5F5958}" type="slidenum">
              <a:rPr lang="en-US"/>
              <a:pPr>
                <a:defRPr/>
              </a:pPr>
              <a:t>113</a:t>
            </a:fld>
            <a:endParaRPr lang="en-US" dirty="0"/>
          </a:p>
        </p:txBody>
      </p:sp>
      <p:sp>
        <p:nvSpPr>
          <p:cNvPr id="5" name="Footer Placeholder 4"/>
          <p:cNvSpPr>
            <a:spLocks noGrp="1"/>
          </p:cNvSpPr>
          <p:nvPr>
            <p:ph type="ftr" sz="quarter" idx="11"/>
          </p:nvPr>
        </p:nvSpPr>
        <p:spPr/>
        <p:txBody>
          <a:bodyPr/>
          <a:lstStyle/>
          <a:p>
            <a:pPr>
              <a:defRPr/>
            </a:pPr>
            <a:r>
              <a:rPr lang="en-US"/>
              <a:t>Module 2. Describing Persons</a:t>
            </a:r>
            <a:endParaRPr lang="en-US" dirty="0"/>
          </a:p>
        </p:txBody>
      </p:sp>
      <p:sp>
        <p:nvSpPr>
          <p:cNvPr id="17" name="Rounded Rectangle 16"/>
          <p:cNvSpPr/>
          <p:nvPr/>
        </p:nvSpPr>
        <p:spPr>
          <a:xfrm>
            <a:off x="1572229" y="3253272"/>
            <a:ext cx="1684020" cy="243840"/>
          </a:xfrm>
          <a:prstGeom prst="round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Oval 13"/>
          <p:cNvSpPr/>
          <p:nvPr/>
        </p:nvSpPr>
        <p:spPr>
          <a:xfrm>
            <a:off x="2129790" y="5486400"/>
            <a:ext cx="457200" cy="2286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 name="Oval 13"/>
          <p:cNvSpPr/>
          <p:nvPr/>
        </p:nvSpPr>
        <p:spPr>
          <a:xfrm>
            <a:off x="2133600" y="5692140"/>
            <a:ext cx="457200" cy="2286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Rounded Rectangle 9"/>
          <p:cNvSpPr/>
          <p:nvPr/>
        </p:nvSpPr>
        <p:spPr>
          <a:xfrm>
            <a:off x="1572229" y="6248400"/>
            <a:ext cx="5897300" cy="22860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113635571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a:srcRect l="2487" t="16130" r="2487" b="16550"/>
          <a:stretch/>
        </p:blipFill>
        <p:spPr>
          <a:xfrm>
            <a:off x="678841" y="1295400"/>
            <a:ext cx="7786318" cy="5001539"/>
          </a:xfrm>
          <a:prstGeom prst="rect">
            <a:avLst/>
          </a:prstGeom>
          <a:ln>
            <a:solidFill>
              <a:schemeClr val="tx1"/>
            </a:solidFill>
          </a:ln>
        </p:spPr>
      </p:pic>
      <p:sp>
        <p:nvSpPr>
          <p:cNvPr id="189441" name="Title 1"/>
          <p:cNvSpPr>
            <a:spLocks noGrp="1"/>
          </p:cNvSpPr>
          <p:nvPr>
            <p:ph type="title"/>
          </p:nvPr>
        </p:nvSpPr>
        <p:spPr>
          <a:xfrm>
            <a:off x="475561" y="273600"/>
            <a:ext cx="8229600" cy="793200"/>
          </a:xfrm>
        </p:spPr>
        <p:txBody>
          <a:bodyPr/>
          <a:lstStyle/>
          <a:p>
            <a:pPr eaLnBrk="1" hangingPunct="1"/>
            <a:r>
              <a:rPr lang="en-US" dirty="0"/>
              <a:t>More than Two Identities (2)</a:t>
            </a:r>
          </a:p>
        </p:txBody>
      </p:sp>
      <p:sp>
        <p:nvSpPr>
          <p:cNvPr id="4" name="Slide Number Placeholder 3"/>
          <p:cNvSpPr>
            <a:spLocks noGrp="1"/>
          </p:cNvSpPr>
          <p:nvPr>
            <p:ph type="sldNum" sz="quarter" idx="12"/>
          </p:nvPr>
        </p:nvSpPr>
        <p:spPr/>
        <p:txBody>
          <a:bodyPr/>
          <a:lstStyle/>
          <a:p>
            <a:pPr>
              <a:defRPr/>
            </a:pPr>
            <a:fld id="{88180A2F-87F9-4796-9338-D3AA9C4A6AF5}" type="slidenum">
              <a:rPr lang="en-US"/>
              <a:pPr>
                <a:defRPr/>
              </a:pPr>
              <a:t>114</a:t>
            </a:fld>
            <a:endParaRPr lang="en-US" dirty="0"/>
          </a:p>
        </p:txBody>
      </p:sp>
      <p:sp>
        <p:nvSpPr>
          <p:cNvPr id="8" name="Footer Placeholder 7"/>
          <p:cNvSpPr>
            <a:spLocks noGrp="1"/>
          </p:cNvSpPr>
          <p:nvPr>
            <p:ph type="ftr" sz="quarter" idx="11"/>
          </p:nvPr>
        </p:nvSpPr>
        <p:spPr/>
        <p:txBody>
          <a:bodyPr/>
          <a:lstStyle/>
          <a:p>
            <a:pPr>
              <a:defRPr/>
            </a:pPr>
            <a:r>
              <a:rPr lang="en-US"/>
              <a:t>Module 2. Describing Persons</a:t>
            </a:r>
            <a:endParaRPr lang="en-US" dirty="0"/>
          </a:p>
        </p:txBody>
      </p:sp>
      <p:sp>
        <p:nvSpPr>
          <p:cNvPr id="3" name="Oval 2"/>
          <p:cNvSpPr/>
          <p:nvPr/>
        </p:nvSpPr>
        <p:spPr>
          <a:xfrm>
            <a:off x="1371600" y="4664989"/>
            <a:ext cx="533400" cy="2286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ounded Rectangle 6"/>
          <p:cNvSpPr/>
          <p:nvPr/>
        </p:nvSpPr>
        <p:spPr>
          <a:xfrm>
            <a:off x="781050" y="4897398"/>
            <a:ext cx="7600950" cy="360401"/>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Rounded Rectangle 8"/>
          <p:cNvSpPr/>
          <p:nvPr/>
        </p:nvSpPr>
        <p:spPr>
          <a:xfrm>
            <a:off x="781050" y="3406140"/>
            <a:ext cx="2038350" cy="256260"/>
          </a:xfrm>
          <a:prstGeom prst="round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405597577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a:srcRect l="2656" t="16037" r="2656" b="12168"/>
          <a:stretch/>
        </p:blipFill>
        <p:spPr>
          <a:xfrm>
            <a:off x="692689" y="1143000"/>
            <a:ext cx="7758623" cy="5334000"/>
          </a:xfrm>
          <a:prstGeom prst="rect">
            <a:avLst/>
          </a:prstGeom>
          <a:ln>
            <a:solidFill>
              <a:schemeClr val="tx1"/>
            </a:solidFill>
          </a:ln>
        </p:spPr>
      </p:pic>
      <p:sp>
        <p:nvSpPr>
          <p:cNvPr id="191489" name="Title 1"/>
          <p:cNvSpPr>
            <a:spLocks noGrp="1"/>
          </p:cNvSpPr>
          <p:nvPr>
            <p:ph type="title"/>
          </p:nvPr>
        </p:nvSpPr>
        <p:spPr>
          <a:xfrm>
            <a:off x="457200" y="136525"/>
            <a:ext cx="8229600" cy="854075"/>
          </a:xfrm>
        </p:spPr>
        <p:txBody>
          <a:bodyPr/>
          <a:lstStyle/>
          <a:p>
            <a:pPr eaLnBrk="1" hangingPunct="1"/>
            <a:r>
              <a:rPr lang="en-US" dirty="0"/>
              <a:t>More than Two Identities (3)</a:t>
            </a:r>
          </a:p>
        </p:txBody>
      </p:sp>
      <p:sp>
        <p:nvSpPr>
          <p:cNvPr id="3" name="Slide Number Placeholder 2"/>
          <p:cNvSpPr>
            <a:spLocks noGrp="1"/>
          </p:cNvSpPr>
          <p:nvPr>
            <p:ph type="sldNum" sz="quarter" idx="12"/>
          </p:nvPr>
        </p:nvSpPr>
        <p:spPr/>
        <p:txBody>
          <a:bodyPr/>
          <a:lstStyle/>
          <a:p>
            <a:pPr>
              <a:defRPr/>
            </a:pPr>
            <a:fld id="{D73AA8B1-41FC-4E62-9FEF-F34DFF26D195}" type="slidenum">
              <a:rPr lang="en-US"/>
              <a:pPr>
                <a:defRPr/>
              </a:pPr>
              <a:t>115</a:t>
            </a:fld>
            <a:endParaRPr lang="en-US" dirty="0"/>
          </a:p>
        </p:txBody>
      </p:sp>
      <p:sp>
        <p:nvSpPr>
          <p:cNvPr id="7" name="Footer Placeholder 6"/>
          <p:cNvSpPr>
            <a:spLocks noGrp="1"/>
          </p:cNvSpPr>
          <p:nvPr>
            <p:ph type="ftr" sz="quarter" idx="11"/>
          </p:nvPr>
        </p:nvSpPr>
        <p:spPr/>
        <p:txBody>
          <a:bodyPr/>
          <a:lstStyle/>
          <a:p>
            <a:pPr>
              <a:defRPr/>
            </a:pPr>
            <a:r>
              <a:rPr lang="en-US"/>
              <a:t>Module 2. Describing Persons</a:t>
            </a:r>
            <a:endParaRPr lang="en-US" dirty="0"/>
          </a:p>
        </p:txBody>
      </p:sp>
      <p:sp>
        <p:nvSpPr>
          <p:cNvPr id="5" name="Oval 4"/>
          <p:cNvSpPr/>
          <p:nvPr/>
        </p:nvSpPr>
        <p:spPr>
          <a:xfrm>
            <a:off x="1348740" y="4712970"/>
            <a:ext cx="609600" cy="2286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ed Rectangle 11"/>
          <p:cNvSpPr/>
          <p:nvPr/>
        </p:nvSpPr>
        <p:spPr>
          <a:xfrm>
            <a:off x="762000" y="4939665"/>
            <a:ext cx="7620000" cy="38100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Rounded Rectangle 12"/>
          <p:cNvSpPr/>
          <p:nvPr/>
        </p:nvSpPr>
        <p:spPr>
          <a:xfrm>
            <a:off x="762000" y="3482340"/>
            <a:ext cx="1645919" cy="232410"/>
          </a:xfrm>
          <a:prstGeom prst="round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161293153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12"/>
          <p:cNvPicPr>
            <a:picLocks noGrp="1" noChangeAspect="1"/>
          </p:cNvPicPr>
          <p:nvPr>
            <p:ph idx="1"/>
          </p:nvPr>
        </p:nvPicPr>
        <p:blipFill rotWithShape="1">
          <a:blip r:embed="rId3"/>
          <a:srcRect l="2572" t="16038" r="2572" b="29883"/>
          <a:stretch/>
        </p:blipFill>
        <p:spPr>
          <a:xfrm>
            <a:off x="167647" y="1447800"/>
            <a:ext cx="8808706" cy="4553506"/>
          </a:xfrm>
          <a:prstGeom prst="rect">
            <a:avLst/>
          </a:prstGeom>
          <a:ln>
            <a:solidFill>
              <a:schemeClr val="tx1"/>
            </a:solidFill>
          </a:ln>
        </p:spPr>
      </p:pic>
      <p:sp>
        <p:nvSpPr>
          <p:cNvPr id="193537" name="Title 1"/>
          <p:cNvSpPr>
            <a:spLocks noGrp="1"/>
          </p:cNvSpPr>
          <p:nvPr>
            <p:ph type="title"/>
          </p:nvPr>
        </p:nvSpPr>
        <p:spPr/>
        <p:txBody>
          <a:bodyPr/>
          <a:lstStyle/>
          <a:p>
            <a:pPr eaLnBrk="1" hangingPunct="1"/>
            <a:r>
              <a:rPr lang="en-US" sz="4000"/>
              <a:t>Shared Identity (1)</a:t>
            </a:r>
          </a:p>
        </p:txBody>
      </p:sp>
      <p:sp>
        <p:nvSpPr>
          <p:cNvPr id="3" name="Slide Number Placeholder 2"/>
          <p:cNvSpPr>
            <a:spLocks noGrp="1"/>
          </p:cNvSpPr>
          <p:nvPr>
            <p:ph type="sldNum" sz="quarter" idx="12"/>
          </p:nvPr>
        </p:nvSpPr>
        <p:spPr/>
        <p:txBody>
          <a:bodyPr/>
          <a:lstStyle/>
          <a:p>
            <a:pPr>
              <a:defRPr/>
            </a:pPr>
            <a:fld id="{C62A15F9-B42E-4D86-B26A-0793DADA9486}" type="slidenum">
              <a:rPr lang="en-US"/>
              <a:pPr>
                <a:defRPr/>
              </a:pPr>
              <a:t>116</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
        <p:nvSpPr>
          <p:cNvPr id="4" name="Oval 3"/>
          <p:cNvSpPr/>
          <p:nvPr/>
        </p:nvSpPr>
        <p:spPr>
          <a:xfrm>
            <a:off x="990600" y="4091940"/>
            <a:ext cx="563880" cy="22510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Oval 6"/>
          <p:cNvSpPr/>
          <p:nvPr/>
        </p:nvSpPr>
        <p:spPr>
          <a:xfrm>
            <a:off x="990600" y="4347210"/>
            <a:ext cx="563880" cy="23622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Rounded Rectangle 8"/>
          <p:cNvSpPr/>
          <p:nvPr/>
        </p:nvSpPr>
        <p:spPr>
          <a:xfrm>
            <a:off x="251460" y="4583430"/>
            <a:ext cx="8663940" cy="45720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Rounded Rectangle 9"/>
          <p:cNvSpPr/>
          <p:nvPr/>
        </p:nvSpPr>
        <p:spPr>
          <a:xfrm>
            <a:off x="251460" y="3642360"/>
            <a:ext cx="1577340" cy="243840"/>
          </a:xfrm>
          <a:prstGeom prst="round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200152720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p:cNvPicPr>
            <a:picLocks noGrp="1" noChangeAspect="1"/>
          </p:cNvPicPr>
          <p:nvPr>
            <p:ph idx="1"/>
          </p:nvPr>
        </p:nvPicPr>
        <p:blipFill rotWithShape="1">
          <a:blip r:embed="rId3"/>
          <a:srcRect l="2572" t="16130" r="2572" b="45735"/>
          <a:stretch/>
        </p:blipFill>
        <p:spPr>
          <a:xfrm>
            <a:off x="167647" y="1823498"/>
            <a:ext cx="8808706" cy="3211005"/>
          </a:xfrm>
          <a:prstGeom prst="rect">
            <a:avLst/>
          </a:prstGeom>
          <a:ln>
            <a:solidFill>
              <a:schemeClr val="tx1"/>
            </a:solidFill>
          </a:ln>
        </p:spPr>
      </p:pic>
      <p:sp>
        <p:nvSpPr>
          <p:cNvPr id="195585" name="Title 1"/>
          <p:cNvSpPr>
            <a:spLocks noGrp="1"/>
          </p:cNvSpPr>
          <p:nvPr>
            <p:ph type="title"/>
          </p:nvPr>
        </p:nvSpPr>
        <p:spPr/>
        <p:txBody>
          <a:bodyPr/>
          <a:lstStyle/>
          <a:p>
            <a:pPr eaLnBrk="1" hangingPunct="1"/>
            <a:r>
              <a:rPr lang="en-US" sz="4000" dirty="0"/>
              <a:t>Shared Identity (2)</a:t>
            </a:r>
          </a:p>
        </p:txBody>
      </p:sp>
      <p:sp>
        <p:nvSpPr>
          <p:cNvPr id="3" name="Slide Number Placeholder 2"/>
          <p:cNvSpPr>
            <a:spLocks noGrp="1"/>
          </p:cNvSpPr>
          <p:nvPr>
            <p:ph type="sldNum" sz="quarter" idx="12"/>
          </p:nvPr>
        </p:nvSpPr>
        <p:spPr/>
        <p:txBody>
          <a:bodyPr/>
          <a:lstStyle/>
          <a:p>
            <a:pPr>
              <a:defRPr/>
            </a:pPr>
            <a:fld id="{D2AD1094-2B36-4C04-83BA-8CBD4C15139B}" type="slidenum">
              <a:rPr lang="en-US"/>
              <a:pPr>
                <a:defRPr/>
              </a:pPr>
              <a:t>117</a:t>
            </a:fld>
            <a:endParaRPr lang="en-US" dirty="0"/>
          </a:p>
        </p:txBody>
      </p:sp>
      <p:sp>
        <p:nvSpPr>
          <p:cNvPr id="7" name="Footer Placeholder 6"/>
          <p:cNvSpPr>
            <a:spLocks noGrp="1"/>
          </p:cNvSpPr>
          <p:nvPr>
            <p:ph type="ftr" sz="quarter" idx="11"/>
          </p:nvPr>
        </p:nvSpPr>
        <p:spPr/>
        <p:txBody>
          <a:bodyPr/>
          <a:lstStyle/>
          <a:p>
            <a:pPr>
              <a:defRPr/>
            </a:pPr>
            <a:r>
              <a:rPr lang="en-US"/>
              <a:t>Module 2. Describing Persons</a:t>
            </a:r>
            <a:endParaRPr lang="en-US" dirty="0"/>
          </a:p>
        </p:txBody>
      </p:sp>
      <p:sp>
        <p:nvSpPr>
          <p:cNvPr id="10" name="Rounded Rectangle 9"/>
          <p:cNvSpPr/>
          <p:nvPr/>
        </p:nvSpPr>
        <p:spPr>
          <a:xfrm>
            <a:off x="228600" y="4467225"/>
            <a:ext cx="6781800" cy="257175"/>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 name="Rounded Rectangle 10"/>
          <p:cNvSpPr/>
          <p:nvPr/>
        </p:nvSpPr>
        <p:spPr>
          <a:xfrm>
            <a:off x="228600" y="3996690"/>
            <a:ext cx="2362200" cy="228600"/>
          </a:xfrm>
          <a:prstGeom prst="round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Oval 12"/>
          <p:cNvSpPr/>
          <p:nvPr/>
        </p:nvSpPr>
        <p:spPr>
          <a:xfrm>
            <a:off x="990600" y="4225290"/>
            <a:ext cx="563880" cy="22510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333796540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p:cNvPicPr>
            <a:picLocks noGrp="1" noChangeAspect="1"/>
          </p:cNvPicPr>
          <p:nvPr>
            <p:ph idx="1"/>
          </p:nvPr>
        </p:nvPicPr>
        <p:blipFill rotWithShape="1">
          <a:blip r:embed="rId3"/>
          <a:srcRect l="2741" t="16130" r="2741" b="37623"/>
          <a:stretch/>
        </p:blipFill>
        <p:spPr>
          <a:xfrm>
            <a:off x="183341" y="1481978"/>
            <a:ext cx="8777318" cy="3894044"/>
          </a:xfrm>
          <a:prstGeom prst="rect">
            <a:avLst/>
          </a:prstGeom>
          <a:ln>
            <a:solidFill>
              <a:schemeClr val="tx1"/>
            </a:solidFill>
          </a:ln>
        </p:spPr>
      </p:pic>
      <p:sp>
        <p:nvSpPr>
          <p:cNvPr id="197633" name="Title 1"/>
          <p:cNvSpPr>
            <a:spLocks noGrp="1"/>
          </p:cNvSpPr>
          <p:nvPr>
            <p:ph type="title"/>
          </p:nvPr>
        </p:nvSpPr>
        <p:spPr/>
        <p:txBody>
          <a:bodyPr/>
          <a:lstStyle/>
          <a:p>
            <a:pPr eaLnBrk="1" hangingPunct="1"/>
            <a:r>
              <a:rPr lang="en-US" sz="4000"/>
              <a:t>Shared Identity (3)</a:t>
            </a:r>
          </a:p>
        </p:txBody>
      </p:sp>
      <p:sp>
        <p:nvSpPr>
          <p:cNvPr id="3" name="Slide Number Placeholder 2"/>
          <p:cNvSpPr>
            <a:spLocks noGrp="1"/>
          </p:cNvSpPr>
          <p:nvPr>
            <p:ph type="sldNum" sz="quarter" idx="12"/>
          </p:nvPr>
        </p:nvSpPr>
        <p:spPr/>
        <p:txBody>
          <a:bodyPr/>
          <a:lstStyle/>
          <a:p>
            <a:pPr>
              <a:defRPr/>
            </a:pPr>
            <a:fld id="{33606A72-82FB-423A-95A3-AAEDD25CA935}" type="slidenum">
              <a:rPr lang="en-US"/>
              <a:pPr>
                <a:defRPr/>
              </a:pPr>
              <a:t>118</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
        <p:nvSpPr>
          <p:cNvPr id="9" name="Rounded Rectangle 8"/>
          <p:cNvSpPr/>
          <p:nvPr/>
        </p:nvSpPr>
        <p:spPr>
          <a:xfrm>
            <a:off x="228600" y="4354830"/>
            <a:ext cx="7315200" cy="25200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Rounded Rectangle 9"/>
          <p:cNvSpPr/>
          <p:nvPr/>
        </p:nvSpPr>
        <p:spPr>
          <a:xfrm>
            <a:off x="228600" y="3870738"/>
            <a:ext cx="1828800" cy="252000"/>
          </a:xfrm>
          <a:prstGeom prst="round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Oval 12"/>
          <p:cNvSpPr/>
          <p:nvPr/>
        </p:nvSpPr>
        <p:spPr>
          <a:xfrm>
            <a:off x="990600" y="4126230"/>
            <a:ext cx="563880" cy="22510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244846488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5AF5E8F-C0F1-4DC0-B4A7-B90C372FC991}"/>
              </a:ext>
            </a:extLst>
          </p:cNvPr>
          <p:cNvSpPr>
            <a:spLocks noGrp="1"/>
          </p:cNvSpPr>
          <p:nvPr>
            <p:ph type="ftr" sz="quarter" idx="11"/>
          </p:nvPr>
        </p:nvSpPr>
        <p:spPr/>
        <p:txBody>
          <a:bodyPr/>
          <a:lstStyle/>
          <a:p>
            <a:pPr>
              <a:defRPr/>
            </a:pPr>
            <a:r>
              <a:rPr lang="en-US"/>
              <a:t>Module 2. Describing Persons</a:t>
            </a:r>
            <a:endParaRPr lang="en-US" dirty="0"/>
          </a:p>
        </p:txBody>
      </p:sp>
      <p:sp>
        <p:nvSpPr>
          <p:cNvPr id="3" name="Slide Number Placeholder 2">
            <a:extLst>
              <a:ext uri="{FF2B5EF4-FFF2-40B4-BE49-F238E27FC236}">
                <a16:creationId xmlns:a16="http://schemas.microsoft.com/office/drawing/2014/main" id="{8AF00E5A-C8E4-401F-901D-E6A783B1009F}"/>
              </a:ext>
            </a:extLst>
          </p:cNvPr>
          <p:cNvSpPr>
            <a:spLocks noGrp="1"/>
          </p:cNvSpPr>
          <p:nvPr>
            <p:ph type="sldNum" sz="quarter" idx="12"/>
          </p:nvPr>
        </p:nvSpPr>
        <p:spPr/>
        <p:txBody>
          <a:bodyPr/>
          <a:lstStyle/>
          <a:p>
            <a:pPr>
              <a:defRPr/>
            </a:pPr>
            <a:fld id="{4E7FC2AA-3267-4250-9556-530054139A34}" type="slidenum">
              <a:rPr lang="en-US" smtClean="0"/>
              <a:pPr>
                <a:defRPr/>
              </a:pPr>
              <a:t>119</a:t>
            </a:fld>
            <a:endParaRPr lang="en-US" dirty="0"/>
          </a:p>
        </p:txBody>
      </p:sp>
      <p:pic>
        <p:nvPicPr>
          <p:cNvPr id="8" name="Picture 7">
            <a:extLst>
              <a:ext uri="{FF2B5EF4-FFF2-40B4-BE49-F238E27FC236}">
                <a16:creationId xmlns:a16="http://schemas.microsoft.com/office/drawing/2014/main" id="{A3AB2BBE-A6F3-B4D4-3E29-8290237F1688}"/>
              </a:ext>
            </a:extLst>
          </p:cNvPr>
          <p:cNvPicPr>
            <a:picLocks noChangeAspect="1"/>
          </p:cNvPicPr>
          <p:nvPr/>
        </p:nvPicPr>
        <p:blipFill>
          <a:blip r:embed="rId3"/>
          <a:stretch>
            <a:fillRect/>
          </a:stretch>
        </p:blipFill>
        <p:spPr>
          <a:xfrm>
            <a:off x="0" y="310794"/>
            <a:ext cx="9144000" cy="6170523"/>
          </a:xfrm>
          <a:prstGeom prst="rect">
            <a:avLst/>
          </a:prstGeom>
        </p:spPr>
      </p:pic>
      <p:sp>
        <p:nvSpPr>
          <p:cNvPr id="10" name="TextBox 9">
            <a:extLst>
              <a:ext uri="{FF2B5EF4-FFF2-40B4-BE49-F238E27FC236}">
                <a16:creationId xmlns:a16="http://schemas.microsoft.com/office/drawing/2014/main" id="{FC120E09-88AE-D356-6584-8986B212F55F}"/>
              </a:ext>
            </a:extLst>
          </p:cNvPr>
          <p:cNvSpPr txBox="1"/>
          <p:nvPr/>
        </p:nvSpPr>
        <p:spPr>
          <a:xfrm>
            <a:off x="2705100" y="70636"/>
            <a:ext cx="3733800" cy="523220"/>
          </a:xfrm>
          <a:prstGeom prst="rect">
            <a:avLst/>
          </a:prstGeom>
          <a:solidFill>
            <a:schemeClr val="bg1"/>
          </a:solidFill>
        </p:spPr>
        <p:txBody>
          <a:bodyPr wrap="square" rtlCol="0">
            <a:spAutoFit/>
          </a:bodyPr>
          <a:lstStyle/>
          <a:p>
            <a:pPr algn="ctr"/>
            <a:r>
              <a:rPr lang="en-US" sz="2800" dirty="0"/>
              <a:t>URIs in 3XX and 5XX</a:t>
            </a:r>
          </a:p>
        </p:txBody>
      </p:sp>
      <p:sp>
        <p:nvSpPr>
          <p:cNvPr id="12" name="Rectangle 11">
            <a:extLst>
              <a:ext uri="{FF2B5EF4-FFF2-40B4-BE49-F238E27FC236}">
                <a16:creationId xmlns:a16="http://schemas.microsoft.com/office/drawing/2014/main" id="{0CFCE1C5-01DC-C6AA-E5CF-B69E9E4FB89C}"/>
              </a:ext>
            </a:extLst>
          </p:cNvPr>
          <p:cNvSpPr/>
          <p:nvPr/>
        </p:nvSpPr>
        <p:spPr>
          <a:xfrm>
            <a:off x="0" y="4191000"/>
            <a:ext cx="9144000" cy="229031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6004119-9590-EAE8-4D40-289342CADA33}"/>
              </a:ext>
            </a:extLst>
          </p:cNvPr>
          <p:cNvSpPr/>
          <p:nvPr/>
        </p:nvSpPr>
        <p:spPr>
          <a:xfrm>
            <a:off x="0" y="2133600"/>
            <a:ext cx="9144000" cy="1773936"/>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79661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0CFA8-ADCE-378B-ECC1-935F99E66BFD}"/>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CA8CEB38-E085-887F-8DC1-069AC5AB16B1}"/>
              </a:ext>
            </a:extLst>
          </p:cNvPr>
          <p:cNvSpPr>
            <a:spLocks noGrp="1"/>
          </p:cNvSpPr>
          <p:nvPr>
            <p:ph type="ftr" sz="quarter" idx="11"/>
          </p:nvPr>
        </p:nvSpPr>
        <p:spPr/>
        <p:txBody>
          <a:bodyPr/>
          <a:lstStyle/>
          <a:p>
            <a:pPr>
              <a:defRPr/>
            </a:pPr>
            <a:r>
              <a:rPr lang="en-US"/>
              <a:t>Module 2. Describing Persons</a:t>
            </a:r>
            <a:endParaRPr lang="en-US" dirty="0"/>
          </a:p>
        </p:txBody>
      </p:sp>
      <p:sp>
        <p:nvSpPr>
          <p:cNvPr id="3" name="Slide Number Placeholder 2">
            <a:extLst>
              <a:ext uri="{FF2B5EF4-FFF2-40B4-BE49-F238E27FC236}">
                <a16:creationId xmlns:a16="http://schemas.microsoft.com/office/drawing/2014/main" id="{E58A8897-A6C6-0D2B-BADC-733809BA8E60}"/>
              </a:ext>
            </a:extLst>
          </p:cNvPr>
          <p:cNvSpPr>
            <a:spLocks noGrp="1"/>
          </p:cNvSpPr>
          <p:nvPr>
            <p:ph type="sldNum" sz="quarter" idx="12"/>
          </p:nvPr>
        </p:nvSpPr>
        <p:spPr/>
        <p:txBody>
          <a:bodyPr/>
          <a:lstStyle/>
          <a:p>
            <a:pPr>
              <a:defRPr/>
            </a:pPr>
            <a:fld id="{4E7FC2AA-3267-4250-9556-530054139A34}" type="slidenum">
              <a:rPr lang="en-US" smtClean="0"/>
              <a:pPr>
                <a:defRPr/>
              </a:pPr>
              <a:t>120</a:t>
            </a:fld>
            <a:endParaRPr lang="en-US" dirty="0"/>
          </a:p>
        </p:txBody>
      </p:sp>
      <p:sp>
        <p:nvSpPr>
          <p:cNvPr id="10" name="TextBox 9">
            <a:extLst>
              <a:ext uri="{FF2B5EF4-FFF2-40B4-BE49-F238E27FC236}">
                <a16:creationId xmlns:a16="http://schemas.microsoft.com/office/drawing/2014/main" id="{A6BD61B9-809D-5D96-25E6-FE78CF1A10AD}"/>
              </a:ext>
            </a:extLst>
          </p:cNvPr>
          <p:cNvSpPr txBox="1"/>
          <p:nvPr/>
        </p:nvSpPr>
        <p:spPr>
          <a:xfrm>
            <a:off x="2705100" y="70636"/>
            <a:ext cx="3733800" cy="523220"/>
          </a:xfrm>
          <a:prstGeom prst="rect">
            <a:avLst/>
          </a:prstGeom>
          <a:solidFill>
            <a:schemeClr val="bg1"/>
          </a:solidFill>
        </p:spPr>
        <p:txBody>
          <a:bodyPr wrap="square" rtlCol="0">
            <a:spAutoFit/>
          </a:bodyPr>
          <a:lstStyle/>
          <a:p>
            <a:pPr algn="ctr"/>
            <a:r>
              <a:rPr lang="en-US" sz="2800" dirty="0"/>
              <a:t>URIs in 3XX and 5XX</a:t>
            </a:r>
          </a:p>
        </p:txBody>
      </p:sp>
      <p:pic>
        <p:nvPicPr>
          <p:cNvPr id="6" name="Picture 5">
            <a:extLst>
              <a:ext uri="{FF2B5EF4-FFF2-40B4-BE49-F238E27FC236}">
                <a16:creationId xmlns:a16="http://schemas.microsoft.com/office/drawing/2014/main" id="{328319E0-2734-5465-B8A4-A718B9A83944}"/>
              </a:ext>
            </a:extLst>
          </p:cNvPr>
          <p:cNvPicPr>
            <a:picLocks noChangeAspect="1"/>
          </p:cNvPicPr>
          <p:nvPr/>
        </p:nvPicPr>
        <p:blipFill>
          <a:blip r:embed="rId3"/>
          <a:stretch>
            <a:fillRect/>
          </a:stretch>
        </p:blipFill>
        <p:spPr>
          <a:xfrm>
            <a:off x="0" y="601579"/>
            <a:ext cx="9144000" cy="5654842"/>
          </a:xfrm>
          <a:prstGeom prst="rect">
            <a:avLst/>
          </a:prstGeom>
        </p:spPr>
      </p:pic>
      <p:sp>
        <p:nvSpPr>
          <p:cNvPr id="7" name="Rectangle 6">
            <a:extLst>
              <a:ext uri="{FF2B5EF4-FFF2-40B4-BE49-F238E27FC236}">
                <a16:creationId xmlns:a16="http://schemas.microsoft.com/office/drawing/2014/main" id="{AF6D09D1-178F-759C-6917-956F2195EB47}"/>
              </a:ext>
            </a:extLst>
          </p:cNvPr>
          <p:cNvSpPr/>
          <p:nvPr/>
        </p:nvSpPr>
        <p:spPr>
          <a:xfrm>
            <a:off x="0" y="2133600"/>
            <a:ext cx="9144000" cy="374904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347613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C7BC9-81C7-F510-F8C7-71BC0E424265}"/>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A9558BC8-3101-CD61-262E-1F2556017689}"/>
              </a:ext>
            </a:extLst>
          </p:cNvPr>
          <p:cNvSpPr>
            <a:spLocks noGrp="1"/>
          </p:cNvSpPr>
          <p:nvPr>
            <p:ph type="ftr" sz="quarter" idx="11"/>
          </p:nvPr>
        </p:nvSpPr>
        <p:spPr/>
        <p:txBody>
          <a:bodyPr/>
          <a:lstStyle/>
          <a:p>
            <a:pPr>
              <a:defRPr/>
            </a:pPr>
            <a:r>
              <a:rPr lang="en-US"/>
              <a:t>Module 2. Describing Persons</a:t>
            </a:r>
            <a:endParaRPr lang="en-US" dirty="0"/>
          </a:p>
        </p:txBody>
      </p:sp>
      <p:sp>
        <p:nvSpPr>
          <p:cNvPr id="3" name="Slide Number Placeholder 2">
            <a:extLst>
              <a:ext uri="{FF2B5EF4-FFF2-40B4-BE49-F238E27FC236}">
                <a16:creationId xmlns:a16="http://schemas.microsoft.com/office/drawing/2014/main" id="{597D696E-891A-2C55-415C-B655821DD505}"/>
              </a:ext>
            </a:extLst>
          </p:cNvPr>
          <p:cNvSpPr>
            <a:spLocks noGrp="1"/>
          </p:cNvSpPr>
          <p:nvPr>
            <p:ph type="sldNum" sz="quarter" idx="12"/>
          </p:nvPr>
        </p:nvSpPr>
        <p:spPr/>
        <p:txBody>
          <a:bodyPr/>
          <a:lstStyle/>
          <a:p>
            <a:pPr>
              <a:defRPr/>
            </a:pPr>
            <a:fld id="{4E7FC2AA-3267-4250-9556-530054139A34}" type="slidenum">
              <a:rPr lang="en-US" smtClean="0"/>
              <a:pPr>
                <a:defRPr/>
              </a:pPr>
              <a:t>121</a:t>
            </a:fld>
            <a:endParaRPr lang="en-US" dirty="0"/>
          </a:p>
        </p:txBody>
      </p:sp>
      <p:sp>
        <p:nvSpPr>
          <p:cNvPr id="10" name="TextBox 9">
            <a:extLst>
              <a:ext uri="{FF2B5EF4-FFF2-40B4-BE49-F238E27FC236}">
                <a16:creationId xmlns:a16="http://schemas.microsoft.com/office/drawing/2014/main" id="{ACE954A0-8851-AD60-DB5A-4945511FE368}"/>
              </a:ext>
            </a:extLst>
          </p:cNvPr>
          <p:cNvSpPr txBox="1"/>
          <p:nvPr/>
        </p:nvSpPr>
        <p:spPr>
          <a:xfrm>
            <a:off x="2705100" y="70636"/>
            <a:ext cx="3733800" cy="523220"/>
          </a:xfrm>
          <a:prstGeom prst="rect">
            <a:avLst/>
          </a:prstGeom>
          <a:solidFill>
            <a:schemeClr val="bg1"/>
          </a:solidFill>
        </p:spPr>
        <p:txBody>
          <a:bodyPr wrap="square" rtlCol="0">
            <a:spAutoFit/>
          </a:bodyPr>
          <a:lstStyle/>
          <a:p>
            <a:pPr algn="ctr"/>
            <a:r>
              <a:rPr lang="en-US" sz="2800" dirty="0"/>
              <a:t>URIs in 3XX and 5XX</a:t>
            </a:r>
          </a:p>
        </p:txBody>
      </p:sp>
      <p:pic>
        <p:nvPicPr>
          <p:cNvPr id="5" name="Picture 4">
            <a:extLst>
              <a:ext uri="{FF2B5EF4-FFF2-40B4-BE49-F238E27FC236}">
                <a16:creationId xmlns:a16="http://schemas.microsoft.com/office/drawing/2014/main" id="{72FE2DC5-173F-404D-EB9C-887D99BCCEB1}"/>
              </a:ext>
            </a:extLst>
          </p:cNvPr>
          <p:cNvPicPr>
            <a:picLocks noChangeAspect="1"/>
          </p:cNvPicPr>
          <p:nvPr/>
        </p:nvPicPr>
        <p:blipFill>
          <a:blip r:embed="rId3"/>
          <a:stretch>
            <a:fillRect/>
          </a:stretch>
        </p:blipFill>
        <p:spPr>
          <a:xfrm>
            <a:off x="0" y="491836"/>
            <a:ext cx="9144000" cy="5874327"/>
          </a:xfrm>
          <a:prstGeom prst="rect">
            <a:avLst/>
          </a:prstGeom>
        </p:spPr>
      </p:pic>
      <p:sp>
        <p:nvSpPr>
          <p:cNvPr id="6" name="Rectangle 5">
            <a:extLst>
              <a:ext uri="{FF2B5EF4-FFF2-40B4-BE49-F238E27FC236}">
                <a16:creationId xmlns:a16="http://schemas.microsoft.com/office/drawing/2014/main" id="{C53E5345-8583-1132-1349-37358C39EB9F}"/>
              </a:ext>
            </a:extLst>
          </p:cNvPr>
          <p:cNvSpPr/>
          <p:nvPr/>
        </p:nvSpPr>
        <p:spPr>
          <a:xfrm>
            <a:off x="0" y="1481328"/>
            <a:ext cx="9144000" cy="490855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199900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09155"/>
            <a:ext cx="8534400" cy="396875"/>
          </a:xfrm>
        </p:spPr>
        <p:txBody>
          <a:bodyPr rtlCol="0">
            <a:normAutofit fontScale="90000"/>
          </a:bodyPr>
          <a:lstStyle/>
          <a:p>
            <a:pPr eaLnBrk="1" fontAlgn="auto" hangingPunct="1">
              <a:spcAft>
                <a:spcPts val="0"/>
              </a:spcAft>
              <a:defRPr/>
            </a:pPr>
            <a:r>
              <a:rPr lang="en-US" dirty="0"/>
              <a:t>RDA authority record </a:t>
            </a:r>
            <a:r>
              <a:rPr lang="en-US" dirty="0">
                <a:solidFill>
                  <a:srgbClr val="FF0000"/>
                </a:solidFill>
              </a:rPr>
              <a:t>core</a:t>
            </a:r>
            <a:r>
              <a:rPr lang="en-US" dirty="0"/>
              <a:t> and non-core</a:t>
            </a:r>
          </a:p>
        </p:txBody>
      </p:sp>
      <p:sp>
        <p:nvSpPr>
          <p:cNvPr id="3" name="Content Placeholder 2"/>
          <p:cNvSpPr>
            <a:spLocks noGrp="1"/>
          </p:cNvSpPr>
          <p:nvPr>
            <p:ph idx="1"/>
          </p:nvPr>
        </p:nvSpPr>
        <p:spPr>
          <a:xfrm>
            <a:off x="152400" y="838200"/>
            <a:ext cx="8991600" cy="6156469"/>
          </a:xfrm>
        </p:spPr>
        <p:txBody>
          <a:bodyPr>
            <a:normAutofit/>
          </a:bodyPr>
          <a:lstStyle/>
          <a:p>
            <a:pPr marL="625475" indent="-625475" eaLnBrk="1" hangingPunct="1">
              <a:lnSpc>
                <a:spcPct val="80000"/>
              </a:lnSpc>
              <a:buFont typeface="Arial" charset="0"/>
              <a:buNone/>
              <a:tabLst>
                <a:tab pos="625475" algn="l"/>
              </a:tabLst>
            </a:pPr>
            <a:r>
              <a:rPr lang="en-US" sz="1500" dirty="0"/>
              <a:t>040	MARC organization code $b </a:t>
            </a:r>
            <a:r>
              <a:rPr lang="en-US" sz="1500" dirty="0" err="1"/>
              <a:t>eng</a:t>
            </a:r>
            <a:r>
              <a:rPr lang="en-US" sz="1500" dirty="0"/>
              <a:t> $e </a:t>
            </a:r>
            <a:r>
              <a:rPr lang="en-US" sz="1500" dirty="0" err="1"/>
              <a:t>rda</a:t>
            </a:r>
            <a:r>
              <a:rPr lang="en-US" sz="1500" dirty="0"/>
              <a:t> $c MARC organization code</a:t>
            </a:r>
          </a:p>
          <a:p>
            <a:pPr marL="625475" indent="-625475" eaLnBrk="1" hangingPunct="1">
              <a:lnSpc>
                <a:spcPct val="80000"/>
              </a:lnSpc>
              <a:buNone/>
              <a:tabLst>
                <a:tab pos="625475" algn="l"/>
              </a:tabLst>
            </a:pPr>
            <a:r>
              <a:rPr lang="en-US" sz="1500" dirty="0"/>
              <a:t>046	$f </a:t>
            </a:r>
            <a:r>
              <a:rPr lang="en-US" sz="1500" b="1" dirty="0">
                <a:solidFill>
                  <a:srgbClr val="FF0000"/>
                </a:solidFill>
              </a:rPr>
              <a:t>1914-03-31</a:t>
            </a:r>
            <a:r>
              <a:rPr lang="en-US" sz="1500" dirty="0"/>
              <a:t> $g </a:t>
            </a:r>
            <a:r>
              <a:rPr lang="en-US" sz="1500" b="1" dirty="0">
                <a:solidFill>
                  <a:srgbClr val="FF0000"/>
                </a:solidFill>
              </a:rPr>
              <a:t>1998-04-19</a:t>
            </a:r>
            <a:r>
              <a:rPr lang="en-US" sz="1500" dirty="0">
                <a:solidFill>
                  <a:srgbClr val="FF0000"/>
                </a:solidFill>
              </a:rPr>
              <a:t> </a:t>
            </a:r>
            <a:r>
              <a:rPr lang="en-US" sz="1500" dirty="0"/>
              <a:t>$2 </a:t>
            </a:r>
            <a:r>
              <a:rPr lang="en-US" sz="1500" dirty="0" err="1"/>
              <a:t>edtf</a:t>
            </a:r>
            <a:endParaRPr lang="en-US" sz="1500" dirty="0"/>
          </a:p>
          <a:p>
            <a:pPr marL="625475" indent="-625475" eaLnBrk="1" hangingPunct="1">
              <a:lnSpc>
                <a:spcPct val="80000"/>
              </a:lnSpc>
              <a:buNone/>
              <a:tabLst>
                <a:tab pos="625475" algn="l"/>
              </a:tabLst>
            </a:pPr>
            <a:r>
              <a:rPr lang="en-US" sz="1500" dirty="0"/>
              <a:t>053 _0   PQ7297.P285</a:t>
            </a:r>
          </a:p>
          <a:p>
            <a:pPr marL="625475" indent="-625475" eaLnBrk="1" hangingPunct="1">
              <a:lnSpc>
                <a:spcPct val="80000"/>
              </a:lnSpc>
              <a:buFont typeface="Arial" charset="0"/>
              <a:buNone/>
              <a:tabLst>
                <a:tab pos="625475" algn="l"/>
              </a:tabLst>
            </a:pPr>
            <a:r>
              <a:rPr lang="en-US" sz="1500" dirty="0"/>
              <a:t>100  1_	</a:t>
            </a:r>
            <a:r>
              <a:rPr lang="en-US" sz="1500" b="1" dirty="0">
                <a:solidFill>
                  <a:srgbClr val="FF0000"/>
                </a:solidFill>
              </a:rPr>
              <a:t>Paz, Octavio</a:t>
            </a:r>
            <a:r>
              <a:rPr lang="en-US" sz="1500" dirty="0"/>
              <a:t>, $d </a:t>
            </a:r>
            <a:r>
              <a:rPr lang="en-US" sz="1500" b="1" dirty="0">
                <a:solidFill>
                  <a:srgbClr val="0070C0"/>
                </a:solidFill>
              </a:rPr>
              <a:t>1914-1998</a:t>
            </a:r>
          </a:p>
          <a:p>
            <a:pPr marL="625475" indent="-625475" eaLnBrk="1" hangingPunct="1">
              <a:lnSpc>
                <a:spcPct val="80000"/>
              </a:lnSpc>
              <a:buFont typeface="Arial" charset="0"/>
              <a:buNone/>
              <a:tabLst>
                <a:tab pos="625475" algn="l"/>
              </a:tabLst>
            </a:pPr>
            <a:r>
              <a:rPr lang="en-US" sz="1500" dirty="0"/>
              <a:t>400  1_	Paz Lozano, Octavio, $d 1914-1998</a:t>
            </a:r>
          </a:p>
          <a:p>
            <a:pPr marL="625475" indent="-625475" eaLnBrk="1" hangingPunct="1">
              <a:lnSpc>
                <a:spcPct val="80000"/>
              </a:lnSpc>
              <a:buFont typeface="Arial" charset="0"/>
              <a:buNone/>
              <a:tabLst>
                <a:tab pos="625475" algn="l"/>
              </a:tabLst>
            </a:pPr>
            <a:r>
              <a:rPr lang="en-US" sz="1500" dirty="0"/>
              <a:t>400  1_	Lozano, Octavio Paz, $d 1914-1998</a:t>
            </a:r>
          </a:p>
          <a:p>
            <a:pPr marL="0" indent="0" eaLnBrk="1" hangingPunct="1">
              <a:lnSpc>
                <a:spcPct val="80000"/>
              </a:lnSpc>
              <a:buNone/>
              <a:tabLst>
                <a:tab pos="625475" algn="l"/>
              </a:tabLst>
            </a:pPr>
            <a:r>
              <a:rPr lang="en-US" sz="1500" dirty="0"/>
              <a:t>400  1_	Paz, O. $q (Octavio), $d 1914-1998</a:t>
            </a:r>
          </a:p>
          <a:p>
            <a:pPr marL="625475" indent="-625475" eaLnBrk="1" hangingPunct="1">
              <a:lnSpc>
                <a:spcPct val="80000"/>
              </a:lnSpc>
              <a:buNone/>
              <a:tabLst>
                <a:tab pos="625475" algn="l"/>
              </a:tabLst>
            </a:pPr>
            <a:r>
              <a:rPr lang="en-US" sz="1500" dirty="0"/>
              <a:t>368	$c Mexicans $c Nobel Prize winners $2 </a:t>
            </a:r>
            <a:r>
              <a:rPr lang="en-US" sz="1500" dirty="0" err="1"/>
              <a:t>lcdgt</a:t>
            </a:r>
            <a:endParaRPr lang="en-US" sz="1500" dirty="0"/>
          </a:p>
          <a:p>
            <a:pPr marL="625475" indent="-625475" eaLnBrk="1" hangingPunct="1">
              <a:lnSpc>
                <a:spcPct val="80000"/>
              </a:lnSpc>
              <a:buFont typeface="Arial" charset="0"/>
              <a:buNone/>
              <a:tabLst>
                <a:tab pos="625475" algn="l"/>
              </a:tabLst>
            </a:pPr>
            <a:r>
              <a:rPr lang="en-US" sz="1500" dirty="0"/>
              <a:t>370	Mexico City (Mexico) $b Mexico City (Mexico) $c Mexico $e Spain $e United States $e India $e France $2 </a:t>
            </a:r>
            <a:r>
              <a:rPr lang="en-US" sz="1500" dirty="0" err="1"/>
              <a:t>naf</a:t>
            </a:r>
            <a:endParaRPr lang="en-US" sz="1500" dirty="0"/>
          </a:p>
          <a:p>
            <a:pPr marL="625475" indent="-625475" eaLnBrk="1" hangingPunct="1">
              <a:lnSpc>
                <a:spcPct val="80000"/>
              </a:lnSpc>
              <a:buFont typeface="Arial" charset="0"/>
              <a:buNone/>
              <a:tabLst>
                <a:tab pos="625475" algn="l"/>
              </a:tabLst>
            </a:pPr>
            <a:r>
              <a:rPr lang="en-US" sz="1500" dirty="0"/>
              <a:t>372	Poetry $2 </a:t>
            </a:r>
            <a:r>
              <a:rPr lang="en-US" sz="1500" dirty="0" err="1"/>
              <a:t>lcgft</a:t>
            </a:r>
            <a:endParaRPr lang="en-US" sz="1500" dirty="0"/>
          </a:p>
          <a:p>
            <a:pPr marL="625475" indent="-625475" eaLnBrk="1" hangingPunct="1">
              <a:lnSpc>
                <a:spcPct val="80000"/>
              </a:lnSpc>
              <a:buFont typeface="Arial" charset="0"/>
              <a:buNone/>
              <a:tabLst>
                <a:tab pos="625475" algn="l"/>
              </a:tabLst>
            </a:pPr>
            <a:r>
              <a:rPr lang="en-US" sz="1500" dirty="0"/>
              <a:t>372	International relations $2 </a:t>
            </a:r>
            <a:r>
              <a:rPr lang="en-US" sz="1500" dirty="0" err="1"/>
              <a:t>lcsh</a:t>
            </a:r>
            <a:endParaRPr lang="en-US" sz="1500" dirty="0"/>
          </a:p>
          <a:p>
            <a:pPr marL="625475" indent="-625475" eaLnBrk="1" hangingPunct="1">
              <a:lnSpc>
                <a:spcPct val="80000"/>
              </a:lnSpc>
              <a:buFont typeface="Arial" charset="0"/>
              <a:buNone/>
              <a:tabLst>
                <a:tab pos="625475" algn="l"/>
              </a:tabLst>
            </a:pPr>
            <a:r>
              <a:rPr lang="en-US" sz="1500" dirty="0"/>
              <a:t>373	University of Cambridge $a University of Texas at Austin $a Harvard University $2 </a:t>
            </a:r>
            <a:r>
              <a:rPr lang="en-US" sz="1500" dirty="0" err="1"/>
              <a:t>naf</a:t>
            </a:r>
            <a:endParaRPr lang="en-US" sz="1500" dirty="0"/>
          </a:p>
          <a:p>
            <a:pPr marL="625475" indent="-625475" eaLnBrk="1" hangingPunct="1">
              <a:lnSpc>
                <a:spcPct val="80000"/>
              </a:lnSpc>
              <a:buFont typeface="Arial" charset="0"/>
              <a:buNone/>
              <a:tabLst>
                <a:tab pos="625475" algn="l"/>
              </a:tabLst>
            </a:pPr>
            <a:r>
              <a:rPr lang="en-US" sz="1500" dirty="0"/>
              <a:t>374	Poets $a Diplomats $2 </a:t>
            </a:r>
            <a:r>
              <a:rPr lang="en-US" sz="1500" dirty="0" err="1"/>
              <a:t>lcsh</a:t>
            </a:r>
            <a:endParaRPr lang="en-US" sz="1500" dirty="0"/>
          </a:p>
          <a:p>
            <a:pPr marL="625475" indent="-625475" eaLnBrk="1" hangingPunct="1">
              <a:lnSpc>
                <a:spcPct val="80000"/>
              </a:lnSpc>
              <a:buFont typeface="Arial" charset="0"/>
              <a:buNone/>
              <a:tabLst>
                <a:tab pos="625475" algn="l"/>
              </a:tabLst>
            </a:pPr>
            <a:r>
              <a:rPr lang="en-US" sz="1500" dirty="0"/>
              <a:t>377	spa</a:t>
            </a:r>
          </a:p>
          <a:p>
            <a:pPr marL="625475" indent="-625475" eaLnBrk="1" hangingPunct="1">
              <a:lnSpc>
                <a:spcPct val="80000"/>
              </a:lnSpc>
              <a:buFont typeface="Arial" charset="0"/>
              <a:buNone/>
              <a:tabLst>
                <a:tab pos="625475" algn="l"/>
              </a:tabLst>
            </a:pPr>
            <a:r>
              <a:rPr lang="en-US" sz="1500" dirty="0"/>
              <a:t>378	$q Paz Lozano</a:t>
            </a:r>
          </a:p>
          <a:p>
            <a:pPr marL="625475" indent="-625475" eaLnBrk="1" hangingPunct="1">
              <a:lnSpc>
                <a:spcPct val="80000"/>
              </a:lnSpc>
              <a:buFont typeface="Arial" charset="0"/>
              <a:buNone/>
              <a:tabLst>
                <a:tab pos="625475" algn="l"/>
              </a:tabLst>
            </a:pPr>
            <a:r>
              <a:rPr lang="en-US" sz="1500" dirty="0"/>
              <a:t>670	</a:t>
            </a:r>
            <a:r>
              <a:rPr lang="en-US" sz="1500" b="1" dirty="0" err="1">
                <a:solidFill>
                  <a:srgbClr val="0070C0"/>
                </a:solidFill>
              </a:rPr>
              <a:t>Piedra</a:t>
            </a:r>
            <a:r>
              <a:rPr lang="en-US" sz="1500" b="1" dirty="0">
                <a:solidFill>
                  <a:srgbClr val="0070C0"/>
                </a:solidFill>
              </a:rPr>
              <a:t> de sol, 1957: $b title page (Octavio Paz)</a:t>
            </a:r>
          </a:p>
          <a:p>
            <a:pPr marL="625475" indent="-625475" eaLnBrk="1" hangingPunct="1">
              <a:lnSpc>
                <a:spcPct val="80000"/>
              </a:lnSpc>
              <a:buFont typeface="Arial" charset="0"/>
              <a:buNone/>
              <a:tabLst>
                <a:tab pos="625475" algn="l"/>
              </a:tabLst>
            </a:pPr>
            <a:r>
              <a:rPr lang="es-ES" sz="1500" dirty="0"/>
              <a:t>670	</a:t>
            </a:r>
            <a:r>
              <a:rPr lang="en-US" sz="1500" dirty="0"/>
              <a:t>The collected poems of Octavio Paz, 1957-1987, 1991: $b page xiii (lived in Spain) page xiv (lived in United States) page xv (Mexican Ambassador to India in 1962; taught at Cambridge University, the University of Texas, and Harvard)</a:t>
            </a:r>
          </a:p>
          <a:p>
            <a:pPr marL="625475" indent="-625475" eaLnBrk="1" hangingPunct="1">
              <a:lnSpc>
                <a:spcPct val="80000"/>
              </a:lnSpc>
              <a:buFont typeface="Arial" charset="0"/>
              <a:buNone/>
              <a:tabLst>
                <a:tab pos="625475" algn="l"/>
              </a:tabLst>
            </a:pPr>
            <a:r>
              <a:rPr lang="en-US" sz="1500" dirty="0"/>
              <a:t>670	</a:t>
            </a:r>
            <a:r>
              <a:rPr lang="es-ES" sz="1500" dirty="0"/>
              <a:t>Actas del Primer Congreso Internacional sobre Luis Cernuda (1902-1963), 1990?: $b </a:t>
            </a:r>
            <a:r>
              <a:rPr lang="en-US" sz="1500" dirty="0"/>
              <a:t>title</a:t>
            </a:r>
            <a:r>
              <a:rPr lang="es-ES" sz="1500" dirty="0"/>
              <a:t> page (O. Paz) page 13 (Octavio Paz)</a:t>
            </a:r>
          </a:p>
          <a:p>
            <a:pPr marL="625475" indent="-625475" eaLnBrk="1" hangingPunct="1">
              <a:lnSpc>
                <a:spcPct val="80000"/>
              </a:lnSpc>
              <a:buFont typeface="Arial" charset="0"/>
              <a:buNone/>
              <a:tabLst>
                <a:tab pos="625475" algn="l"/>
              </a:tabLst>
            </a:pPr>
            <a:r>
              <a:rPr lang="en-US" sz="1500" dirty="0"/>
              <a:t>670	Wikipedia, November 5, 2012 $b (Octavio Paz; Octavio Paz Lozano (March 31, 1914-April 19, 1998); Mexican writer, poet, and diplomat; winner of the 1990 Nobel Prize for Literature; lived in U.S., France, Spain, India, etc.)</a:t>
            </a:r>
          </a:p>
        </p:txBody>
      </p:sp>
      <p:sp>
        <p:nvSpPr>
          <p:cNvPr id="4" name="Slide Number Placeholder 3"/>
          <p:cNvSpPr>
            <a:spLocks noGrp="1"/>
          </p:cNvSpPr>
          <p:nvPr>
            <p:ph type="sldNum" sz="quarter" idx="12"/>
          </p:nvPr>
        </p:nvSpPr>
        <p:spPr/>
        <p:txBody>
          <a:bodyPr/>
          <a:lstStyle/>
          <a:p>
            <a:pPr>
              <a:defRPr/>
            </a:pPr>
            <a:fld id="{6234FD8B-4CE8-488C-8A94-35B6BC68C68E}" type="slidenum">
              <a:rPr lang="en-US"/>
              <a:pPr>
                <a:defRPr/>
              </a:pPr>
              <a:t>122</a:t>
            </a:fld>
            <a:endParaRPr lang="en-US" dirty="0"/>
          </a:p>
        </p:txBody>
      </p:sp>
      <p:sp>
        <p:nvSpPr>
          <p:cNvPr id="6" name="Footer Placeholder 5"/>
          <p:cNvSpPr>
            <a:spLocks noGrp="1"/>
          </p:cNvSpPr>
          <p:nvPr>
            <p:ph type="ftr" sz="quarter" idx="11"/>
          </p:nvPr>
        </p:nvSpPr>
        <p:spPr/>
        <p:txBody>
          <a:bodyPr/>
          <a:lstStyle/>
          <a:p>
            <a:pPr>
              <a:defRPr/>
            </a:pPr>
            <a:r>
              <a:rPr lang="en-US" dirty="0"/>
              <a:t>Module 2. Describing Persons</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Title 1"/>
          <p:cNvSpPr>
            <a:spLocks noGrp="1"/>
          </p:cNvSpPr>
          <p:nvPr>
            <p:ph type="title"/>
          </p:nvPr>
        </p:nvSpPr>
        <p:spPr/>
        <p:txBody>
          <a:bodyPr/>
          <a:lstStyle/>
          <a:p>
            <a:pPr eaLnBrk="1" hangingPunct="1"/>
            <a:r>
              <a:rPr lang="en-US" dirty="0">
                <a:solidFill>
                  <a:srgbClr val="7030A0"/>
                </a:solidFill>
              </a:rPr>
              <a:t>Exercises 7 &amp; 8</a:t>
            </a:r>
          </a:p>
        </p:txBody>
      </p:sp>
      <p:sp>
        <p:nvSpPr>
          <p:cNvPr id="201730" name="Content Placeholder 2"/>
          <p:cNvSpPr>
            <a:spLocks noGrp="1"/>
          </p:cNvSpPr>
          <p:nvPr>
            <p:ph idx="1"/>
          </p:nvPr>
        </p:nvSpPr>
        <p:spPr/>
        <p:txBody>
          <a:bodyPr/>
          <a:lstStyle/>
          <a:p>
            <a:pPr eaLnBrk="1" hangingPunct="1"/>
            <a:endParaRPr lang="en-US"/>
          </a:p>
          <a:p>
            <a:pPr eaLnBrk="1" hangingPunct="1"/>
            <a:r>
              <a:rPr lang="en-US"/>
              <a:t>Using your worksheets, create descriptions of the two persons in the following slides</a:t>
            </a:r>
          </a:p>
          <a:p>
            <a:pPr eaLnBrk="1" hangingPunct="1"/>
            <a:r>
              <a:rPr lang="en-US"/>
              <a:t>Create descriptions for other names associated with books you have brought</a:t>
            </a:r>
          </a:p>
          <a:p>
            <a:pPr eaLnBrk="1" hangingPunct="1"/>
            <a:r>
              <a:rPr lang="en-US"/>
              <a:t>We can do some of these together in the LC/NACO Authority File</a:t>
            </a:r>
          </a:p>
          <a:p>
            <a:pPr eaLnBrk="1" hangingPunct="1"/>
            <a:endParaRPr lang="en-US"/>
          </a:p>
        </p:txBody>
      </p:sp>
      <p:sp>
        <p:nvSpPr>
          <p:cNvPr id="4" name="Slide Number Placeholder 3"/>
          <p:cNvSpPr>
            <a:spLocks noGrp="1"/>
          </p:cNvSpPr>
          <p:nvPr>
            <p:ph type="sldNum" sz="quarter" idx="12"/>
          </p:nvPr>
        </p:nvSpPr>
        <p:spPr/>
        <p:txBody>
          <a:bodyPr/>
          <a:lstStyle/>
          <a:p>
            <a:pPr>
              <a:defRPr/>
            </a:pPr>
            <a:fld id="{6CCE9610-9658-429B-9516-7AD704D69C35}" type="slidenum">
              <a:rPr lang="en-US"/>
              <a:pPr>
                <a:defRPr/>
              </a:pPr>
              <a:t>123</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Content Placeholder 2"/>
          <p:cNvSpPr>
            <a:spLocks noGrp="1"/>
          </p:cNvSpPr>
          <p:nvPr>
            <p:ph idx="1"/>
          </p:nvPr>
        </p:nvSpPr>
        <p:spPr/>
        <p:txBody>
          <a:bodyPr/>
          <a:lstStyle/>
          <a:p>
            <a:pPr marL="0" indent="0" eaLnBrk="1" hangingPunct="1">
              <a:buFont typeface="Arial" charset="0"/>
              <a:buNone/>
            </a:pPr>
            <a:r>
              <a:rPr lang="en-US"/>
              <a:t>Title page</a:t>
            </a:r>
          </a:p>
          <a:p>
            <a:pPr marL="0" indent="0" eaLnBrk="1" hangingPunct="1">
              <a:buFont typeface="Arial" charset="0"/>
              <a:buNone/>
            </a:pPr>
            <a:endParaRPr lang="en-US"/>
          </a:p>
          <a:p>
            <a:pPr marL="0" indent="0" eaLnBrk="1" hangingPunct="1">
              <a:buFont typeface="Arial" charset="0"/>
              <a:buNone/>
            </a:pPr>
            <a:r>
              <a:rPr lang="en-US"/>
              <a:t>This book was published</a:t>
            </a:r>
          </a:p>
          <a:p>
            <a:pPr marL="0" indent="0" eaLnBrk="1" hangingPunct="1">
              <a:buFont typeface="Arial" charset="0"/>
              <a:buNone/>
            </a:pPr>
            <a:r>
              <a:rPr lang="en-US"/>
              <a:t>in 2012</a:t>
            </a:r>
          </a:p>
        </p:txBody>
      </p:sp>
      <p:pic>
        <p:nvPicPr>
          <p:cNvPr id="203778" name="Picture 2"/>
          <p:cNvPicPr>
            <a:picLocks noChangeAspect="1" noChangeArrowheads="1"/>
          </p:cNvPicPr>
          <p:nvPr/>
        </p:nvPicPr>
        <p:blipFill>
          <a:blip r:embed="rId3"/>
          <a:srcRect/>
          <a:stretch>
            <a:fillRect/>
          </a:stretch>
        </p:blipFill>
        <p:spPr bwMode="auto">
          <a:xfrm>
            <a:off x="4762500" y="371475"/>
            <a:ext cx="3848100" cy="5984875"/>
          </a:xfrm>
          <a:prstGeom prst="rect">
            <a:avLst/>
          </a:prstGeom>
          <a:noFill/>
          <a:ln w="9525">
            <a:solidFill>
              <a:schemeClr val="tx1"/>
            </a:solidFill>
            <a:miter lim="800000"/>
            <a:headEnd/>
            <a:tailEnd/>
          </a:ln>
        </p:spPr>
      </p:pic>
      <p:sp>
        <p:nvSpPr>
          <p:cNvPr id="2" name="Slide Number Placeholder 1"/>
          <p:cNvSpPr>
            <a:spLocks noGrp="1"/>
          </p:cNvSpPr>
          <p:nvPr>
            <p:ph type="sldNum" sz="quarter" idx="12"/>
          </p:nvPr>
        </p:nvSpPr>
        <p:spPr/>
        <p:txBody>
          <a:bodyPr/>
          <a:lstStyle/>
          <a:p>
            <a:pPr>
              <a:defRPr/>
            </a:pPr>
            <a:fld id="{FE741332-17B4-4E9F-BF0F-302711FA8365}" type="slidenum">
              <a:rPr lang="en-US"/>
              <a:pPr>
                <a:defRPr/>
              </a:pPr>
              <a:t>124</a:t>
            </a:fld>
            <a:endParaRPr lang="en-US" dirty="0"/>
          </a:p>
        </p:txBody>
      </p:sp>
      <p:sp>
        <p:nvSpPr>
          <p:cNvPr id="5" name="Footer Placeholder 4"/>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5" name="Picture 1"/>
          <p:cNvPicPr>
            <a:picLocks noChangeAspect="1"/>
          </p:cNvPicPr>
          <p:nvPr/>
        </p:nvPicPr>
        <p:blipFill>
          <a:blip r:embed="rId3"/>
          <a:srcRect b="10309"/>
          <a:stretch>
            <a:fillRect/>
          </a:stretch>
        </p:blipFill>
        <p:spPr bwMode="auto">
          <a:xfrm>
            <a:off x="685800" y="514350"/>
            <a:ext cx="7391400" cy="5276850"/>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pPr>
              <a:defRPr/>
            </a:pPr>
            <a:fld id="{3463C1BB-6CEE-4F0A-BFBA-8DCF88D55099}" type="slidenum">
              <a:rPr lang="en-US"/>
              <a:pPr>
                <a:defRPr/>
              </a:pPr>
              <a:t>125</a:t>
            </a:fld>
            <a:endParaRPr lang="en-US" dirty="0"/>
          </a:p>
        </p:txBody>
      </p:sp>
      <p:sp>
        <p:nvSpPr>
          <p:cNvPr id="5" name="Footer Placeholder 4"/>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Title 1"/>
          <p:cNvSpPr>
            <a:spLocks noGrp="1"/>
          </p:cNvSpPr>
          <p:nvPr>
            <p:ph type="title"/>
          </p:nvPr>
        </p:nvSpPr>
        <p:spPr/>
        <p:txBody>
          <a:bodyPr/>
          <a:lstStyle/>
          <a:p>
            <a:pPr eaLnBrk="1" hangingPunct="1"/>
            <a:r>
              <a:rPr lang="en-US"/>
              <a:t>Colophon</a:t>
            </a:r>
          </a:p>
        </p:txBody>
      </p:sp>
      <p:sp>
        <p:nvSpPr>
          <p:cNvPr id="207874" name="Content Placeholder 2"/>
          <p:cNvSpPr>
            <a:spLocks noGrp="1"/>
          </p:cNvSpPr>
          <p:nvPr>
            <p:ph idx="1"/>
          </p:nvPr>
        </p:nvSpPr>
        <p:spPr/>
        <p:txBody>
          <a:bodyPr/>
          <a:lstStyle/>
          <a:p>
            <a:pPr marL="0" indent="0" eaLnBrk="1" hangingPunct="1">
              <a:buFont typeface="Arial" charset="0"/>
              <a:buNone/>
            </a:pPr>
            <a:r>
              <a:rPr lang="en-US"/>
              <a:t> </a:t>
            </a:r>
          </a:p>
        </p:txBody>
      </p:sp>
      <p:pic>
        <p:nvPicPr>
          <p:cNvPr id="207875" name="Picture 2"/>
          <p:cNvPicPr>
            <a:picLocks noChangeAspect="1" noChangeArrowheads="1"/>
          </p:cNvPicPr>
          <p:nvPr/>
        </p:nvPicPr>
        <p:blipFill>
          <a:blip r:embed="rId3"/>
          <a:srcRect/>
          <a:stretch>
            <a:fillRect/>
          </a:stretch>
        </p:blipFill>
        <p:spPr bwMode="auto">
          <a:xfrm>
            <a:off x="1689100" y="1401763"/>
            <a:ext cx="6083300" cy="4618037"/>
          </a:xfrm>
          <a:prstGeom prst="rect">
            <a:avLst/>
          </a:prstGeom>
          <a:noFill/>
          <a:ln w="9525">
            <a:solidFill>
              <a:schemeClr val="tx1"/>
            </a:solidFill>
            <a:miter lim="800000"/>
            <a:headEnd/>
            <a:tailEnd/>
          </a:ln>
        </p:spPr>
      </p:pic>
      <p:sp>
        <p:nvSpPr>
          <p:cNvPr id="4" name="Slide Number Placeholder 3"/>
          <p:cNvSpPr>
            <a:spLocks noGrp="1"/>
          </p:cNvSpPr>
          <p:nvPr>
            <p:ph type="sldNum" sz="quarter" idx="12"/>
          </p:nvPr>
        </p:nvSpPr>
        <p:spPr/>
        <p:txBody>
          <a:bodyPr/>
          <a:lstStyle/>
          <a:p>
            <a:pPr>
              <a:defRPr/>
            </a:pPr>
            <a:fld id="{EC4A746A-0784-4595-98B7-1DC91903D37E}" type="slidenum">
              <a:rPr lang="en-US"/>
              <a:pPr>
                <a:defRPr/>
              </a:pPr>
              <a:t>126</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921" name="Picture 2"/>
          <p:cNvPicPr>
            <a:picLocks noChangeAspect="1"/>
          </p:cNvPicPr>
          <p:nvPr/>
        </p:nvPicPr>
        <p:blipFill>
          <a:blip r:embed="rId3"/>
          <a:srcRect/>
          <a:stretch>
            <a:fillRect/>
          </a:stretch>
        </p:blipFill>
        <p:spPr bwMode="auto">
          <a:xfrm>
            <a:off x="3962400" y="381000"/>
            <a:ext cx="4448175" cy="5961063"/>
          </a:xfrm>
          <a:prstGeom prst="rect">
            <a:avLst/>
          </a:prstGeom>
          <a:noFill/>
          <a:ln w="9525">
            <a:noFill/>
            <a:miter lim="800000"/>
            <a:headEnd/>
            <a:tailEnd/>
          </a:ln>
        </p:spPr>
      </p:pic>
      <p:sp>
        <p:nvSpPr>
          <p:cNvPr id="4" name="Title 3"/>
          <p:cNvSpPr>
            <a:spLocks noGrp="1"/>
          </p:cNvSpPr>
          <p:nvPr>
            <p:ph type="title" idx="4294967295"/>
          </p:nvPr>
        </p:nvSpPr>
        <p:spPr>
          <a:xfrm>
            <a:off x="0" y="273050"/>
            <a:ext cx="3008313" cy="1162050"/>
          </a:xfrm>
        </p:spPr>
        <p:txBody>
          <a:bodyPr rtlCol="0">
            <a:normAutofit fontScale="90000"/>
          </a:bodyPr>
          <a:lstStyle/>
          <a:p>
            <a:pPr eaLnBrk="1" fontAlgn="auto" hangingPunct="1">
              <a:spcAft>
                <a:spcPts val="0"/>
              </a:spcAft>
              <a:defRPr/>
            </a:pPr>
            <a:br>
              <a:rPr lang="en-US" sz="2800" dirty="0"/>
            </a:br>
            <a:br>
              <a:rPr lang="en-US" sz="2800" dirty="0"/>
            </a:br>
            <a:br>
              <a:rPr lang="en-US" sz="2800" dirty="0"/>
            </a:br>
            <a:br>
              <a:rPr lang="en-US" sz="2800" dirty="0"/>
            </a:br>
            <a:endParaRPr lang="en-US" sz="2800" dirty="0"/>
          </a:p>
        </p:txBody>
      </p:sp>
      <p:sp>
        <p:nvSpPr>
          <p:cNvPr id="6" name="Text Placeholder 5"/>
          <p:cNvSpPr>
            <a:spLocks noGrp="1"/>
          </p:cNvSpPr>
          <p:nvPr>
            <p:ph type="body" sz="half" idx="4294967295"/>
          </p:nvPr>
        </p:nvSpPr>
        <p:spPr>
          <a:xfrm>
            <a:off x="484188" y="2108200"/>
            <a:ext cx="3008312" cy="3911600"/>
          </a:xfrm>
        </p:spPr>
        <p:txBody>
          <a:bodyPr rtlCol="0">
            <a:normAutofit/>
          </a:bodyPr>
          <a:lstStyle/>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endParaRPr lang="en-US" sz="2800" dirty="0"/>
          </a:p>
          <a:p>
            <a:pPr eaLnBrk="1" fontAlgn="auto" hangingPunct="1">
              <a:spcAft>
                <a:spcPts val="0"/>
              </a:spcAft>
              <a:buFont typeface="Arial" pitchFamily="34" charset="0"/>
              <a:buChar char="•"/>
              <a:defRPr/>
            </a:pPr>
            <a:r>
              <a:rPr lang="en-US" sz="2800" dirty="0"/>
              <a:t>This book was</a:t>
            </a:r>
          </a:p>
          <a:p>
            <a:pPr marL="0" indent="0" eaLnBrk="1" fontAlgn="auto" hangingPunct="1">
              <a:spcAft>
                <a:spcPts val="0"/>
              </a:spcAft>
              <a:buFont typeface="Arial" pitchFamily="34" charset="0"/>
              <a:buNone/>
              <a:defRPr/>
            </a:pPr>
            <a:r>
              <a:rPr lang="en-US" sz="2800" dirty="0"/>
              <a:t>published in 2011</a:t>
            </a:r>
          </a:p>
        </p:txBody>
      </p:sp>
      <p:pic>
        <p:nvPicPr>
          <p:cNvPr id="209924" name="Content Placeholder 6"/>
          <p:cNvPicPr>
            <a:picLocks noGrp="1" noChangeAspect="1"/>
          </p:cNvPicPr>
          <p:nvPr>
            <p:ph idx="4294967295"/>
          </p:nvPr>
        </p:nvPicPr>
        <p:blipFill>
          <a:blip r:embed="rId4"/>
          <a:srcRect/>
          <a:stretch>
            <a:fillRect/>
          </a:stretch>
        </p:blipFill>
        <p:spPr>
          <a:xfrm>
            <a:off x="700088" y="1185863"/>
            <a:ext cx="2322512" cy="928687"/>
          </a:xfrm>
        </p:spPr>
      </p:pic>
      <p:sp>
        <p:nvSpPr>
          <p:cNvPr id="2" name="Slide Number Placeholder 1"/>
          <p:cNvSpPr>
            <a:spLocks noGrp="1"/>
          </p:cNvSpPr>
          <p:nvPr>
            <p:ph type="sldNum" sz="quarter" idx="12"/>
          </p:nvPr>
        </p:nvSpPr>
        <p:spPr/>
        <p:txBody>
          <a:bodyPr/>
          <a:lstStyle/>
          <a:p>
            <a:pPr>
              <a:defRPr/>
            </a:pPr>
            <a:fld id="{8AC55BD3-7875-4164-A712-6F19C102083B}" type="slidenum">
              <a:rPr lang="en-US"/>
              <a:pPr>
                <a:defRPr/>
              </a:pPr>
              <a:t>127</a:t>
            </a:fld>
            <a:endParaRPr lang="en-US" dirty="0"/>
          </a:p>
        </p:txBody>
      </p:sp>
      <p:sp>
        <p:nvSpPr>
          <p:cNvPr id="8" name="Footer Placeholder 7"/>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1969" name="Picture 2"/>
          <p:cNvPicPr>
            <a:picLocks noChangeAspect="1"/>
          </p:cNvPicPr>
          <p:nvPr/>
        </p:nvPicPr>
        <p:blipFill>
          <a:blip r:embed="rId3"/>
          <a:srcRect/>
          <a:stretch>
            <a:fillRect/>
          </a:stretch>
        </p:blipFill>
        <p:spPr bwMode="auto">
          <a:xfrm>
            <a:off x="5638800" y="58738"/>
            <a:ext cx="2725738" cy="6772275"/>
          </a:xfrm>
          <a:prstGeom prst="rect">
            <a:avLst/>
          </a:prstGeom>
          <a:noFill/>
          <a:ln w="9525">
            <a:noFill/>
            <a:miter lim="800000"/>
            <a:headEnd/>
            <a:tailEnd/>
          </a:ln>
        </p:spPr>
      </p:pic>
      <p:pic>
        <p:nvPicPr>
          <p:cNvPr id="211970" name="Picture 6"/>
          <p:cNvPicPr>
            <a:picLocks noChangeAspect="1"/>
          </p:cNvPicPr>
          <p:nvPr/>
        </p:nvPicPr>
        <p:blipFill>
          <a:blip r:embed="rId4"/>
          <a:srcRect/>
          <a:stretch>
            <a:fillRect/>
          </a:stretch>
        </p:blipFill>
        <p:spPr bwMode="auto">
          <a:xfrm>
            <a:off x="587375" y="2063750"/>
            <a:ext cx="2878138" cy="10668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B102DD79-BC45-421D-A05F-F3AD2606527B}" type="slidenum">
              <a:rPr lang="en-US"/>
              <a:pPr>
                <a:defRPr/>
              </a:pPr>
              <a:t>128</a:t>
            </a:fld>
            <a:endParaRPr lang="en-US" dirty="0"/>
          </a:p>
        </p:txBody>
      </p:sp>
      <p:sp>
        <p:nvSpPr>
          <p:cNvPr id="5" name="Footer Placeholder 4"/>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Personal Names: </a:t>
            </a:r>
            <a:r>
              <a:rPr lang="en-US" dirty="0">
                <a:solidFill>
                  <a:srgbClr val="FF0000"/>
                </a:solidFill>
              </a:rPr>
              <a:t>Things to Remember</a:t>
            </a:r>
          </a:p>
        </p:txBody>
      </p:sp>
      <p:sp>
        <p:nvSpPr>
          <p:cNvPr id="3" name="Content Placeholder 2"/>
          <p:cNvSpPr>
            <a:spLocks noGrp="1"/>
          </p:cNvSpPr>
          <p:nvPr>
            <p:ph idx="1"/>
          </p:nvPr>
        </p:nvSpPr>
        <p:spPr/>
        <p:txBody>
          <a:bodyPr rtlCol="0">
            <a:normAutofit fontScale="92500" lnSpcReduction="10000"/>
          </a:bodyPr>
          <a:lstStyle/>
          <a:p>
            <a:pPr marL="342900" lvl="1" indent="-342900" eaLnBrk="1" fontAlgn="auto" hangingPunct="1">
              <a:spcAft>
                <a:spcPts val="0"/>
              </a:spcAft>
              <a:buFont typeface="Arial" pitchFamily="34" charset="0"/>
              <a:buChar char="•"/>
              <a:defRPr/>
            </a:pPr>
            <a:r>
              <a:rPr lang="en-US" dirty="0"/>
              <a:t>Start with the preferred name</a:t>
            </a:r>
          </a:p>
          <a:p>
            <a:pPr eaLnBrk="1" fontAlgn="auto" hangingPunct="1">
              <a:spcAft>
                <a:spcPts val="0"/>
              </a:spcAft>
              <a:buFont typeface="Arial" pitchFamily="34" charset="0"/>
              <a:buChar char="•"/>
              <a:defRPr/>
            </a:pPr>
            <a:r>
              <a:rPr lang="en-US" sz="2800" dirty="0"/>
              <a:t>Add dates if available</a:t>
            </a:r>
          </a:p>
          <a:p>
            <a:pPr eaLnBrk="1" fontAlgn="auto" hangingPunct="1">
              <a:spcAft>
                <a:spcPts val="0"/>
              </a:spcAft>
              <a:buFont typeface="Arial" pitchFamily="34" charset="0"/>
              <a:buChar char="•"/>
              <a:defRPr/>
            </a:pPr>
            <a:r>
              <a:rPr lang="en-US" sz="2800" dirty="0"/>
              <a:t>Make other additions as required or to break a conflict</a:t>
            </a:r>
          </a:p>
          <a:p>
            <a:pPr eaLnBrk="1" fontAlgn="auto" hangingPunct="1">
              <a:spcAft>
                <a:spcPts val="0"/>
              </a:spcAft>
              <a:buFont typeface="Arial" pitchFamily="34" charset="0"/>
              <a:buChar char="•"/>
              <a:defRPr/>
            </a:pPr>
            <a:r>
              <a:rPr lang="en-US" sz="2800" dirty="0"/>
              <a:t>Record variant access points when necessary or desirable</a:t>
            </a:r>
          </a:p>
          <a:p>
            <a:pPr eaLnBrk="1" fontAlgn="auto" hangingPunct="1">
              <a:spcAft>
                <a:spcPts val="0"/>
              </a:spcAft>
              <a:buFont typeface="Arial" pitchFamily="34" charset="0"/>
              <a:buChar char="•"/>
              <a:defRPr/>
            </a:pPr>
            <a:r>
              <a:rPr lang="en-US" sz="2800" dirty="0"/>
              <a:t>Record relationships as required (multiple identities) or desirable</a:t>
            </a:r>
          </a:p>
          <a:p>
            <a:pPr eaLnBrk="1" fontAlgn="auto" hangingPunct="1">
              <a:spcAft>
                <a:spcPts val="0"/>
              </a:spcAft>
              <a:buFont typeface="Arial" pitchFamily="34" charset="0"/>
              <a:buChar char="•"/>
              <a:defRPr/>
            </a:pPr>
            <a:r>
              <a:rPr lang="en-US" sz="2800" dirty="0"/>
              <a:t>Make sure authorized and variant access points, and other information recorded in various fields are justified in 670(s)</a:t>
            </a:r>
          </a:p>
          <a:p>
            <a:pPr eaLnBrk="1" fontAlgn="auto" hangingPunct="1">
              <a:spcAft>
                <a:spcPts val="0"/>
              </a:spcAft>
              <a:buFont typeface="Arial" pitchFamily="34" charset="0"/>
              <a:buChar char="•"/>
              <a:defRPr/>
            </a:pPr>
            <a:r>
              <a:rPr lang="en-US" sz="2800" dirty="0"/>
              <a:t>Record other attributes in special MARC fields as desired</a:t>
            </a:r>
          </a:p>
        </p:txBody>
      </p:sp>
      <p:sp>
        <p:nvSpPr>
          <p:cNvPr id="4" name="Slide Number Placeholder 3"/>
          <p:cNvSpPr>
            <a:spLocks noGrp="1"/>
          </p:cNvSpPr>
          <p:nvPr>
            <p:ph type="sldNum" sz="quarter" idx="12"/>
          </p:nvPr>
        </p:nvSpPr>
        <p:spPr/>
        <p:txBody>
          <a:bodyPr/>
          <a:lstStyle/>
          <a:p>
            <a:pPr>
              <a:defRPr/>
            </a:pPr>
            <a:fld id="{EE140603-14CF-4030-9AC9-08938B1060E2}" type="slidenum">
              <a:rPr lang="en-US"/>
              <a:pPr>
                <a:defRPr/>
              </a:pPr>
              <a:t>129</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pPr eaLnBrk="1" hangingPunct="1"/>
            <a:r>
              <a:rPr lang="en-US"/>
              <a:t>Module 2: Describing Persons</a:t>
            </a:r>
          </a:p>
        </p:txBody>
      </p:sp>
      <p:sp>
        <p:nvSpPr>
          <p:cNvPr id="3" name="Content Placeholder 2"/>
          <p:cNvSpPr>
            <a:spLocks noGrp="1"/>
          </p:cNvSpPr>
          <p:nvPr>
            <p:ph idx="1"/>
          </p:nvPr>
        </p:nvSpPr>
        <p:spPr/>
        <p:style>
          <a:lnRef idx="0">
            <a:scrgbClr r="0" g="0" b="0"/>
          </a:lnRef>
          <a:fillRef idx="1003">
            <a:schemeClr val="lt1"/>
          </a:fillRef>
          <a:effectRef idx="0">
            <a:scrgbClr r="0" g="0" b="0"/>
          </a:effectRef>
          <a:fontRef idx="major"/>
        </p:style>
        <p:txBody>
          <a:bodyPr rtlCol="0">
            <a:normAutofit/>
          </a:bodyPr>
          <a:lstStyle/>
          <a:p>
            <a:pPr marL="0" indent="0" algn="ctr" eaLnBrk="1" fontAlgn="auto" hangingPunct="1">
              <a:spcAft>
                <a:spcPts val="0"/>
              </a:spcAft>
              <a:buFont typeface="Arial" pitchFamily="34" charset="0"/>
              <a:buNone/>
              <a:defRPr/>
            </a:pPr>
            <a:endParaRPr lang="en-US" b="1" dirty="0"/>
          </a:p>
          <a:p>
            <a:pPr marL="0" indent="0" algn="ctr" eaLnBrk="1" fontAlgn="auto" hangingPunct="1">
              <a:spcAft>
                <a:spcPts val="0"/>
              </a:spcAft>
              <a:buFont typeface="Arial" pitchFamily="34" charset="0"/>
              <a:buNone/>
              <a:defRPr/>
            </a:pPr>
            <a:endParaRPr lang="en-US" b="1" dirty="0"/>
          </a:p>
          <a:p>
            <a:pPr marL="0" indent="0" algn="ctr" eaLnBrk="1" fontAlgn="auto" hangingPunct="1">
              <a:spcAft>
                <a:spcPts val="0"/>
              </a:spcAft>
              <a:buFont typeface="Arial" pitchFamily="34" charset="0"/>
              <a:buNone/>
              <a:defRPr/>
            </a:pPr>
            <a:endParaRPr lang="en-US" b="1" dirty="0"/>
          </a:p>
          <a:p>
            <a:pPr marL="0" indent="0" algn="ctr" eaLnBrk="1" fontAlgn="auto" hangingPunct="1">
              <a:spcAft>
                <a:spcPts val="0"/>
              </a:spcAft>
              <a:buFont typeface="Arial" pitchFamily="34" charset="0"/>
              <a:buNone/>
              <a:defRPr/>
            </a:pPr>
            <a:r>
              <a:rPr lang="en-US" sz="4800" b="1" dirty="0"/>
              <a:t>Questions?</a:t>
            </a:r>
          </a:p>
          <a:p>
            <a:pPr marL="0" indent="0" eaLnBrk="1" fontAlgn="auto" hangingPunct="1">
              <a:spcAft>
                <a:spcPts val="0"/>
              </a:spcAft>
              <a:buFont typeface="Arial" pitchFamily="34" charset="0"/>
              <a:buNone/>
              <a:defRPr/>
            </a:pPr>
            <a:endParaRPr lang="en-US" dirty="0"/>
          </a:p>
        </p:txBody>
      </p:sp>
      <p:sp>
        <p:nvSpPr>
          <p:cNvPr id="4" name="Footer Placeholder 3"/>
          <p:cNvSpPr>
            <a:spLocks noGrp="1"/>
          </p:cNvSpPr>
          <p:nvPr>
            <p:ph type="ftr" sz="quarter" idx="11"/>
          </p:nvPr>
        </p:nvSpPr>
        <p:spPr/>
        <p:txBody>
          <a:bodyPr/>
          <a:lstStyle/>
          <a:p>
            <a:pPr>
              <a:defRPr/>
            </a:pPr>
            <a:r>
              <a:rPr lang="en-US"/>
              <a:t>Module 2. Describing Persons</a:t>
            </a:r>
            <a:endParaRPr lang="en-US" dirty="0"/>
          </a:p>
        </p:txBody>
      </p:sp>
      <p:sp>
        <p:nvSpPr>
          <p:cNvPr id="5" name="Slide Number Placeholder 4"/>
          <p:cNvSpPr>
            <a:spLocks noGrp="1"/>
          </p:cNvSpPr>
          <p:nvPr>
            <p:ph type="sldNum" sz="quarter" idx="12"/>
          </p:nvPr>
        </p:nvSpPr>
        <p:spPr/>
        <p:txBody>
          <a:bodyPr/>
          <a:lstStyle/>
          <a:p>
            <a:pPr>
              <a:defRPr/>
            </a:pPr>
            <a:fld id="{8401B651-6FF6-4DB6-895C-66F901A9A2FF}" type="slidenum">
              <a:rPr lang="en-US"/>
              <a:pPr>
                <a:defRPr/>
              </a:pPr>
              <a:t>130</a:t>
            </a:fld>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10.0&quot;&gt;&lt;object type=&quot;1&quot; unique_id=&quot;10001&quot;&gt;&lt;object type=&quot;2&quot; unique_id=&quot;10002&quot;&gt;&lt;object type=&quot;3&quot; unique_id=&quot;10003&quot;&gt;&lt;property id=&quot;20148&quot; value=&quot;5&quot;/&gt;&lt;property id=&quot;20300&quot; value=&quot;Slide 1 - &amp;quot;Describing Persons&amp;quot;&quot;/&gt;&lt;property id=&quot;20307&quot; value=&quot;373&quot;/&gt;&lt;/object&gt;&lt;object type=&quot;3&quot; unique_id=&quot;10004&quot;&gt;&lt;property id=&quot;20148&quot; value=&quot;5&quot;/&gt;&lt;property id=&quot;20300&quot; value=&quot;Slide 2&quot;/&gt;&lt;property id=&quot;20307&quot; value=&quot;257&quot;/&gt;&lt;/object&gt;&lt;object type=&quot;3&quot; unique_id=&quot;10005&quot;&gt;&lt;property id=&quot;20148&quot; value=&quot;5&quot;/&gt;&lt;property id=&quot;20300&quot; value=&quot;Slide 3 - &amp;quot;Scope of “Person”&amp;quot;&quot;/&gt;&lt;property id=&quot;20307&quot; value=&quot;258&quot;/&gt;&lt;/object&gt;&lt;object type=&quot;3&quot; unique_id=&quot;10006&quot;&gt;&lt;property id=&quot;20148&quot; value=&quot;5&quot;/&gt;&lt;property id=&quot;20300&quot; value=&quot;Slide 4&quot;/&gt;&lt;property id=&quot;20307&quot; value=&quot;338&quot;/&gt;&lt;/object&gt;&lt;object type=&quot;3&quot; unique_id=&quot;10007&quot;&gt;&lt;property id=&quot;20148&quot; value=&quot;5&quot;/&gt;&lt;property id=&quot;20300&quot; value=&quot;Slide 5 - &amp;quot;Person: Real Non-Human Entity &amp;quot;&quot;/&gt;&lt;property id=&quot;20307&quot; value=&quot;403&quot;/&gt;&lt;/object&gt;&lt;object type=&quot;3&quot; unique_id=&quot;10008&quot;&gt;&lt;property id=&quot;20148&quot; value=&quot;5&quot;/&gt;&lt;property id=&quot;20300&quot; value=&quot;Slide 6 - &amp;quot;Fictitious Person&amp;quot;&quot;/&gt;&lt;property id=&quot;20307&quot; value=&quot;404&quot;/&gt;&lt;/object&gt;&lt;object type=&quot;3&quot; unique_id=&quot;10009&quot;&gt;&lt;property id=&quot;20148&quot; value=&quot;5&quot;/&gt;&lt;property id=&quot;20300&quot; value=&quot;Slide 7 - &amp;quot;Subject: Fictitious Person&amp;quot;&quot;/&gt;&lt;property id=&quot;20307&quot; value=&quot;405&quot;/&gt;&lt;/object&gt;&lt;object type=&quot;3&quot; unique_id=&quot;10010&quot;&gt;&lt;property id=&quot;20148&quot; value=&quot;5&quot;/&gt;&lt;property id=&quot;20300&quot; value=&quot;Slide 8&quot;/&gt;&lt;property id=&quot;20307&quot; value=&quot;406&quot;/&gt;&lt;/object&gt;&lt;object type=&quot;3&quot; unique_id=&quot;10011&quot;&gt;&lt;property id=&quot;20148&quot; value=&quot;5&quot;/&gt;&lt;property id=&quot;20300&quot; value=&quot;Slide 9 - &amp;quot;MARC Coding&amp;quot;&quot;/&gt;&lt;property id=&quot;20307&quot; value=&quot;261&quot;/&gt;&lt;/object&gt;&lt;object type=&quot;3&quot; unique_id=&quot;10012&quot;&gt;&lt;property id=&quot;20148&quot; value=&quot;5&quot;/&gt;&lt;property id=&quot;20300&quot; value=&quot;Slide 10&quot;/&gt;&lt;property id=&quot;20307&quot; value=&quot;269&quot;/&gt;&lt;/object&gt;&lt;object type=&quot;3&quot; unique_id=&quot;10013&quot;&gt;&lt;property id=&quot;20148&quot; value=&quot;5&quot;/&gt;&lt;property id=&quot;20300&quot; value=&quot;Slide 11 - &amp;quot;Terminology (RDA 8.1.3)&amp;quot;&quot;/&gt;&lt;property id=&quot;20307&quot; value=&quot;264&quot;/&gt;&lt;/object&gt;&lt;object type=&quot;3&quot; unique_id=&quot;10014&quot;&gt;&lt;property id=&quot;20148&quot; value=&quot;5&quot;/&gt;&lt;property id=&quot;20300&quot; value=&quot;Slide 12 - &amp;quot;Core Elements for Persons (RDA 0.6.7)&amp;quot;&quot;/&gt;&lt;property id=&quot;20307&quot; value=&quot;263&quot;/&gt;&lt;/object&gt;&lt;object type=&quot;3&quot; unique_id=&quot;10015&quot;&gt;&lt;property id=&quot;20148&quot; value=&quot;5&quot;/&gt;&lt;property id=&quot;20300&quot; value=&quot;Slide 13 - &amp;quot;Core Elements for Persons (RDA 0.6.7)&amp;quot;&quot;/&gt;&lt;property id=&quot;20307&quot; value=&quot;265&quot;/&gt;&lt;/object&gt;&lt;object type=&quot;3&quot; unique_id=&quot;10016&quot;&gt;&lt;property id=&quot;20148&quot; value=&quot;5&quot;/&gt;&lt;property id=&quot;20300&quot; value=&quot;Slide 14 - &amp;quot;Transcription and Capitalization&amp;quot;&quot;/&gt;&lt;property id=&quot;20307&quot; value=&quot;339&quot;/&gt;&lt;/object&gt;&lt;object type=&quot;3&quot; unique_id=&quot;10017&quot;&gt;&lt;property id=&quot;20148&quot; value=&quot;5&quot;/&gt;&lt;property id=&quot;20300&quot; value=&quot;Slide 15 - &amp;quot;Source Consulted (RDA 8.12)&amp;quot;&quot;/&gt;&lt;property id=&quot;20307&quot; value=&quot;341&quot;/&gt;&lt;/object&gt;&lt;object type=&quot;3&quot; unique_id=&quot;10018&quot;&gt;&lt;property id=&quot;20148&quot; value=&quot;5&quot;/&gt;&lt;property id=&quot;20300&quot; value=&quot;Slide 16 - &amp;quot;670 field examples&amp;quot;&quot;/&gt;&lt;property id=&quot;20307&quot; value=&quot;342&quot;/&gt;&lt;/object&gt;&lt;object type=&quot;3&quot; unique_id=&quot;10019&quot;&gt;&lt;property id=&quot;20148&quot; value=&quot;5&quot;/&gt;&lt;property id=&quot;20300&quot; value=&quot;Slide 17 - &amp;quot;Preferred Name: Sources of Information (9.2.2.2)&amp;quot;&quot;/&gt;&lt;property id=&quot;20307&quot; value=&quot;273&quot;/&gt;&lt;/object&gt;&lt;object type=&quot;3&quot; unique_id=&quot;10020&quot;&gt;&lt;property id=&quot;20148&quot; value=&quot;5&quot;/&gt;&lt;property id=&quot;20300&quot; value=&quot;Slide 18 - &amp;quot;Preferred Name: Examples&amp;quot;&quot;/&gt;&lt;property id=&quot;20307&quot; value=&quot;316&quot;/&gt;&lt;/object&gt;&lt;object type=&quot;3&quot; unique_id=&quot;10021&quot;&gt;&lt;property id=&quot;20148&quot; value=&quot;5&quot;/&gt;&lt;property id=&quot;20300&quot; value=&quot;Slide 19 - &amp;quot;Choosing the Preferred Name for Persons&amp;quot;&quot;/&gt;&lt;property id=&quot;20307&quot; value=&quot;272&quot;/&gt;&lt;/object&gt;&lt;object type=&quot;3&quot; unique_id=&quot;10022&quot;&gt;&lt;property id=&quot;20148&quot; value=&quot;5&quot;/&gt;&lt;property id=&quot;20300&quot; value=&quot;Slide 20 - &amp;quot;Choosing the Preferred Name for Persons&amp;quot;&quot;/&gt;&lt;property id=&quot;20307&quot; value=&quot;417&quot;/&gt;&lt;/object&gt;&lt;object type=&quot;3&quot; unique_id=&quot;10023&quot;&gt;&lt;property id=&quot;20148&quot; value=&quot;5&quot;/&gt;&lt;property id=&quot;20300&quot; value=&quot;Slide 21 - &amp;quot;Preferred Name: Exercise 1&amp;quot;&quot;/&gt;&lt;property id=&quot;20307&quot; value=&quot;343&quot;/&gt;&lt;/object&gt;&lt;object type=&quot;3&quot; unique_id=&quot;10024&quot;&gt;&lt;property id=&quot;20148&quot; value=&quot;5&quot;/&gt;&lt;property id=&quot;20300&quot; value=&quot;Slide 22 - &amp;quot;Recording the Preferred Name  (RDA 9.2.2.4)&amp;quot;&quot;/&gt;&lt;property id=&quot;20307&quot; value=&quot;310&quot;/&gt;&lt;/object&gt;&lt;object type=&quot;3&quot; unique_id=&quot;10025&quot;&gt;&lt;property id=&quot;20148&quot; value=&quot;5&quot;/&gt;&lt;property id=&quot;20300&quot; value=&quot;Slide 23 - &amp;quot;Different Forms of the Same Name (RDA 9.2.2.5)&amp;quot;&quot;/&gt;&lt;property id=&quot;20307&quot; value=&quot;305&quot;/&gt;&lt;/object&gt;&lt;object type=&quot;3&quot; unique_id=&quot;10026&quot;&gt;&lt;property id=&quot;20148&quot; value=&quot;5&quot;/&gt;&lt;property id=&quot;20300&quot; value=&quot;Slide 24 - &amp;quot;Different Forms: Language   (RDA 9.2.2.5.2)&amp;quot;&quot;/&gt;&lt;property id=&quot;20307&quot; value=&quot;306&quot;/&gt;&lt;/object&gt;&lt;object type=&quot;3&quot; unique_id=&quot;10027&quot;&gt;&lt;property id=&quot;20148&quot; value=&quot;5&quot;/&gt;&lt;property id=&quot;20300&quot; value=&quot;Slide 25 - &amp;quot;Different Forms: Language  Given Name&amp;quot;&quot;/&gt;&lt;property id=&quot;20307&quot; value=&quot;365&quot;/&gt;&lt;/object&gt;&lt;object type=&quot;3&quot; unique_id=&quot;10028&quot;&gt;&lt;property id=&quot;20148&quot; value=&quot;5&quot;/&gt;&lt;property id=&quot;20300&quot; value=&quot;Slide 26 - &amp;quot;Different Forms: Non-preferred Script (RDA 9.2.2.5.3)&amp;quot;&quot;/&gt;&lt;property id=&quot;20307&quot; value=&quot;307&quot;/&gt;&lt;/object&gt;&lt;object type=&quot;3&quot; unique_id=&quot;10029&quot;&gt;&lt;property id=&quot;20148&quot; value=&quot;5&quot;/&gt;&lt;property id=&quot;20300&quot; value=&quot;Slide 27&quot;/&gt;&lt;property id=&quot;20307&quot; value=&quot;383&quot;/&gt;&lt;/object&gt;&lt;object type=&quot;3&quot; unique_id=&quot;10030&quot;&gt;&lt;property id=&quot;20148&quot; value=&quot;5&quot;/&gt;&lt;property id=&quot;20300&quot; value=&quot;Slide 28 - &amp;quot;Change of Name (RDA 9.2.2.7)&amp;quot;&quot;/&gt;&lt;property id=&quot;20307&quot; value=&quot;308&quot;/&gt;&lt;/object&gt;&lt;object type=&quot;3&quot; unique_id=&quot;10031&quot;&gt;&lt;property id=&quot;20148&quot; value=&quot;5&quot;/&gt;&lt;property id=&quot;20300&quot; value=&quot;Slide 29 - &amp;quot;More Than One Identity (RDA 9.2.2.8)&amp;quot;&quot;/&gt;&lt;property id=&quot;20307&quot; value=&quot;309&quot;/&gt;&lt;/object&gt;&lt;object type=&quot;3&quot; unique_id=&quot;10032&quot;&gt;&lt;property id=&quot;20148&quot; value=&quot;5&quot;/&gt;&lt;property id=&quot;20300&quot; value=&quot;Slide 30 - &amp;quot;Compound Surnames (RDA 9.2.2.10) &amp;quot;&quot;/&gt;&lt;property id=&quot;20307&quot; value=&quot;346&quot;/&gt;&lt;/object&gt;&lt;object type=&quot;3&quot; unique_id=&quot;10033&quot;&gt;&lt;property id=&quot;20148&quot; value=&quot;5&quot;/&gt;&lt;property id=&quot;20300&quot; value=&quot;Slide 31 - &amp;quot;Surnames with separately written prefixes (RDA 9.2.2.11)&amp;quot;&quot;/&gt;&lt;property id=&quot;20307&quot; value=&quot;347&quot;/&gt;&lt;/object&gt;&lt;object type=&quot;3&quot; unique_id=&quot;10034&quot;&gt;&lt;property id=&quot;20148&quot; value=&quot;5&quot;/&gt;&lt;property id=&quot;20300&quot; value=&quot;Slide 32 - &amp;quot;Names Containing a Title of Nobility&amp;quot;&quot;/&gt;&lt;property id=&quot;20307&quot; value=&quot;279&quot;/&gt;&lt;/object&gt;&lt;object type=&quot;3&quot; unique_id=&quot;10035&quot;&gt;&lt;property id=&quot;20148&quot; value=&quot;5&quot;/&gt;&lt;property id=&quot;20300&quot; value=&quot;Slide 33 - &amp;quot;Names Containing Neither a Surname nor a Title of Nobility&amp;quot;&quot;/&gt;&lt;property id=&quot;20307&quot; value=&quot;280&quot;/&gt;&lt;/object&gt;&lt;object type=&quot;3&quot; unique_id=&quot;10036&quot;&gt;&lt;property id=&quot;20148&quot; value=&quot;5&quot;/&gt;&lt;property id=&quot;20300&quot; value=&quot;Slide 34 - &amp;quot;Names Consisting of Initials, or Separate Letters, or Numerals&amp;quot;&quot;/&gt;&lt;property id=&quot;20307&quot; value=&quot;283&quot;/&gt;&lt;/object&gt;&lt;object type=&quot;3&quot; unique_id=&quot;10037&quot;&gt;&lt;property id=&quot;20148&quot; value=&quot;5&quot;/&gt;&lt;property id=&quot;20300&quot; value=&quot;Slide 35&quot;/&gt;&lt;property id=&quot;20307&quot; value=&quot;382&quot;/&gt;&lt;/object&gt;&lt;object type=&quot;3&quot; unique_id=&quot;10038&quot;&gt;&lt;property id=&quot;20148&quot; value=&quot;5&quot;/&gt;&lt;property id=&quot;20300&quot; value=&quot;Slide 36 - &amp;quot;Names Consisting of a Phrase&amp;quot;&quot;/&gt;&lt;property id=&quot;20307&quot; value=&quot;282&quot;/&gt;&lt;/object&gt;&lt;object type=&quot;3&quot; unique_id=&quot;10039&quot;&gt;&lt;property id=&quot;20148&quot; value=&quot;5&quot;/&gt;&lt;property id=&quot;20300&quot; value=&quot;Slide 37 - &amp;quot;Variant Name for the Person  (RDA 9.2.3)&amp;quot;&quot;/&gt;&lt;property id=&quot;20307&quot; value=&quot;284&quot;/&gt;&lt;/object&gt;&lt;object type=&quot;3&quot; unique_id=&quot;10040&quot;&gt;&lt;property id=&quot;20148&quot; value=&quot;5&quot;/&gt;&lt;property id=&quot;20300&quot; value=&quot;Slide 38 - &amp;quot;Variant Name: Examples&amp;quot;&quot;/&gt;&lt;property id=&quot;20307&quot; value=&quot;348&quot;/&gt;&lt;/object&gt;&lt;object type=&quot;3&quot; unique_id=&quot;10041&quot;&gt;&lt;property id=&quot;20148&quot; value=&quot;5&quot;/&gt;&lt;property id=&quot;20300&quot; value=&quot;Slide 39&quot;/&gt;&lt;property id=&quot;20307&quot; value=&quot;349&quot;/&gt;&lt;/object&gt;&lt;object type=&quot;3&quot; unique_id=&quot;10042&quot;&gt;&lt;property id=&quot;20148&quot; value=&quot;5&quot;/&gt;&lt;property id=&quot;20300&quot; value=&quot;Slide 40 - &amp;quot;Dates Associated with Persons  (RDA 9.3) &amp;quot;&quot;/&gt;&lt;property id=&quot;20307&quot; value=&quot;285&quot;/&gt;&lt;/object&gt;&lt;object type=&quot;3&quot; unique_id=&quot;10043&quot;&gt;&lt;property id=&quot;20148&quot; value=&quot;5&quot;/&gt;&lt;property id=&quot;20300&quot; value=&quot;Slide 41 - &amp;quot;Recording Dates (LC-PCC PS for 9.3.1.3)&amp;quot;&quot;/&gt;&lt;property id=&quot;20307&quot; value=&quot;350&quot;/&gt;&lt;/object&gt;&lt;object type=&quot;3&quot; unique_id=&quot;10044&quot;&gt;&lt;property id=&quot;20148&quot; value=&quot;5&quot;/&gt;&lt;property id=&quot;20300&quot; value=&quot;Slide 42 - &amp;quot;Dates Associated with Persons&amp;quot;&quot;/&gt;&lt;property id=&quot;20307&quot; value=&quot;333&quot;/&gt;&lt;/object&gt;&lt;object type=&quot;3&quot; unique_id=&quot;10045&quot;&gt;&lt;property id=&quot;20148&quot; value=&quot;5&quot;/&gt;&lt;property id=&quot;20300&quot; value=&quot;Slide 43 - &amp;quot;Dates Associated with Persons&amp;quot;&quot;/&gt;&lt;property id=&quot;20307&quot; value=&quot;286&quot;/&gt;&lt;/object&gt;&lt;object type=&quot;3&quot; unique_id=&quot;10046&quot;&gt;&lt;property id=&quot;20148&quot; value=&quot;5&quot;/&gt;&lt;property id=&quot;20300&quot; value=&quot;Slide 44 - &amp;quot;Fuller Form of Name:  Element (RDA 9.5)&amp;quot;&quot;/&gt;&lt;property id=&quot;20307&quot; value=&quot;288&quot;/&gt;&lt;/object&gt;&lt;object type=&quot;3&quot; unique_id=&quot;10047&quot;&gt;&lt;property id=&quot;20148&quot; value=&quot;5&quot;/&gt;&lt;property id=&quot;20300&quot; value=&quot;Slide 45 - &amp;quot;Fuller Form of Name: Authorized Access Points (RDA 9.19.1.4)&amp;quot;&quot;/&gt;&lt;property id=&quot;20307&quot; value=&quot;370&quot;/&gt;&lt;/object&gt;&lt;object type=&quot;3&quot; unique_id=&quot;10048&quot;&gt;&lt;property id=&quot;20148&quot; value=&quot;5&quot;/&gt;&lt;property id=&quot;20300&quot; value=&quot;Slide 46 - &amp;quot;Exercise 3&amp;quot;&quot;/&gt;&lt;property id=&quot;20307&quot; value=&quot;351&quot;/&gt;&lt;/object&gt;&lt;object type=&quot;3&quot; unique_id=&quot;10049&quot;&gt;&lt;property id=&quot;20148&quot; value=&quot;5&quot;/&gt;&lt;property id=&quot;20300&quot; value=&quot;Slide 47 - &amp;quot;Other Designation (RDA 9.6)&amp;quot;&quot;/&gt;&lt;property id=&quot;20307&quot; value=&quot;400&quot;/&gt;&lt;/object&gt;&lt;object type=&quot;3&quot; unique_id=&quot;10050&quot;&gt;&lt;property id=&quot;20148&quot; value=&quot;5&quot;/&gt;&lt;property id=&quot;20300&quot; value=&quot;Slide 48 - &amp;quot;Other Designation (RDA 9.6)&amp;quot;&quot;/&gt;&lt;property id=&quot;20307&quot; value=&quot;407&quot;/&gt;&lt;/object&gt;&lt;object type=&quot;3&quot; unique_id=&quot;10051&quot;&gt;&lt;property id=&quot;20148&quot; value=&quot;5&quot;/&gt;&lt;property id=&quot;20300&quot; value=&quot;Slide 49 - &amp;quot;Other Designation (RDA 9.6)&amp;quot;&quot;/&gt;&lt;property id=&quot;20307&quot; value=&quot;408&quot;/&gt;&lt;/object&gt;&lt;object type=&quot;3&quot; unique_id=&quot;10052&quot;&gt;&lt;property id=&quot;20148&quot; value=&quot;5&quot;/&gt;&lt;property id=&quot;20300&quot; value=&quot;Slide 50 - &amp;quot;Other Designation (RDA 9.6)&amp;quot;&quot;/&gt;&lt;property id=&quot;20307&quot; value=&quot;409&quot;/&gt;&lt;/object&gt;&lt;object type=&quot;3&quot; unique_id=&quot;10053&quot;&gt;&lt;property id=&quot;20148&quot; value=&quot;5&quot;/&gt;&lt;property id=&quot;20300&quot; value=&quot;Slide 51 - &amp;quot;Other Designation (RDA 9.6)&amp;quot;&quot;/&gt;&lt;property id=&quot;20307&quot; value=&quot;410&quot;/&gt;&lt;/object&gt;&lt;object type=&quot;3&quot; unique_id=&quot;10054&quot;&gt;&lt;property id=&quot;20148&quot; value=&quot;5&quot;/&gt;&lt;property id=&quot;20300&quot; value=&quot;Slide 52 - &amp;quot;Other Designation (RDA 9.6)&amp;quot;&quot;/&gt;&lt;property id=&quot;20307&quot; value=&quot;411&quot;/&gt;&lt;/object&gt;&lt;object type=&quot;3&quot; unique_id=&quot;10055&quot;&gt;&lt;property id=&quot;20148&quot; value=&quot;5&quot;/&gt;&lt;property id=&quot;20300&quot; value=&quot;Slide 53 - &amp;quot;Profession or Occupation (RDA 9.16)&amp;quot;&quot;/&gt;&lt;property id=&quot;20307&quot; value=&quot;289&quot;/&gt;&lt;/object&gt;&lt;object type=&quot;3&quot; unique_id=&quot;10056&quot;&gt;&lt;property id=&quot;20148&quot; value=&quot;5&quot;/&gt;&lt;property id=&quot;20300&quot; value=&quot;Slide 54 - &amp;quot;Profession or Occupation&amp;quot;&quot;/&gt;&lt;property id=&quot;20307&quot; value=&quot;422&quot;/&gt;&lt;/object&gt;&lt;object type=&quot;3&quot; unique_id=&quot;10057&quot;&gt;&lt;property id=&quot;20148&quot; value=&quot;5&quot;/&gt;&lt;property id=&quot;20300&quot; value=&quot;Slide 55 - &amp;quot;Profession or Occupation (RDA 9.16)&amp;quot;&quot;/&gt;&lt;property id=&quot;20307&quot; value=&quot;418&quot;/&gt;&lt;/object&gt;&lt;object type=&quot;3&quot; unique_id=&quot;10058&quot;&gt;&lt;property id=&quot;20148&quot; value=&quot;5&quot;/&gt;&lt;property id=&quot;20300&quot; value=&quot;Slide 56 - &amp;quot;Profession or Occupation (RDA 9.16)&amp;quot;&quot;/&gt;&lt;property id=&quot;20307&quot; value=&quot;420&quot;/&gt;&lt;/object&gt;&lt;object type=&quot;3&quot; unique_id=&quot;10059&quot;&gt;&lt;property id=&quot;20148&quot; value=&quot;5&quot;/&gt;&lt;property id=&quot;20300&quot; value=&quot;Slide 57 - &amp;quot;PCC policy on undifferentiated names DCM Z1 008/32&amp;quot;&quot;/&gt;&lt;property id=&quot;20307&quot; value=&quot;412&quot;/&gt;&lt;/object&gt;&lt;object type=&quot;3&quot; unique_id=&quot;10060&quot;&gt;&lt;property id=&quot;20148&quot; value=&quot;5&quot;/&gt;&lt;property id=&quot;20300&quot; value=&quot;Slide 58 - &amp;quot;PCC policy on undifferentiated names&amp;quot;&quot;/&gt;&lt;property id=&quot;20307&quot; value=&quot;413&quot;/&gt;&lt;/object&gt;&lt;object type=&quot;3&quot; unique_id=&quot;10061&quot;&gt;&lt;property id=&quot;20148&quot; value=&quot;5&quot;/&gt;&lt;property id=&quot;20300&quot; value=&quot;Slide 59 - &amp;quot;PCC policy on undifferentiated names&amp;quot;&quot;/&gt;&lt;property id=&quot;20307&quot; value=&quot;414&quot;/&gt;&lt;/object&gt;&lt;object type=&quot;3&quot; unique_id=&quot;10062&quot;&gt;&lt;property id=&quot;20148&quot; value=&quot;5&quot;/&gt;&lt;property id=&quot;20300&quot; value=&quot;Slide 60 - &amp;quot;PCC policy on undifferentiated names&amp;quot;&quot;/&gt;&lt;property id=&quot;20307&quot; value=&quot;415&quot;/&gt;&lt;/object&gt;&lt;object type=&quot;3&quot; unique_id=&quot;10063&quot;&gt;&lt;property id=&quot;20148&quot; value=&quot;5&quot;/&gt;&lt;property id=&quot;20300&quot; value=&quot;Slide 61 - &amp;quot;PCC policy on undifferentiated names&amp;quot;&quot;/&gt;&lt;property id=&quot;20307&quot; value=&quot;416&quot;/&gt;&lt;/object&gt;&lt;object type=&quot;3&quot; unique_id=&quot;10064&quot;&gt;&lt;property id=&quot;20148&quot; value=&quot;5&quot;/&gt;&lt;property id=&quot;20300&quot; value=&quot;Slide 62 - &amp;quot;Other Attributes &amp;quot;&quot;/&gt;&lt;property id=&quot;20307&quot; value=&quot;290&quot;/&gt;&lt;/object&gt;&lt;object type=&quot;3&quot; unique_id=&quot;10065&quot;&gt;&lt;property id=&quot;20148&quot; value=&quot;5&quot;/&gt;&lt;property id=&quot;20300&quot; value=&quot;Slide 63 - &amp;quot;Associated Place (RDA 9.8-9.11)&amp;quot;&quot;/&gt;&lt;property id=&quot;20307&quot; value=&quot;292&quot;/&gt;&lt;/object&gt;&lt;object type=&quot;3&quot; unique_id=&quot;10066&quot;&gt;&lt;property id=&quot;20148&quot; value=&quot;5&quot;/&gt;&lt;property id=&quot;20300&quot; value=&quot;Slide 64 - &amp;quot;Recording the Associated Place: Exercise 4&amp;quot;&quot;/&gt;&lt;property id=&quot;20307&quot; value=&quot;352&quot;/&gt;&lt;/object&gt;&lt;object type=&quot;3&quot; unique_id=&quot;10067&quot;&gt;&lt;property id=&quot;20148&quot; value=&quot;5&quot;/&gt;&lt;property id=&quot;20300&quot; value=&quot;Slide 65 - &amp;quot;Address (RDA 9.12)&amp;quot;&quot;/&gt;&lt;property id=&quot;20307&quot; value=&quot;293&quot;/&gt;&lt;/object&gt;&lt;object type=&quot;3&quot; unique_id=&quot;10068&quot;&gt;&lt;property id=&quot;20148&quot; value=&quot;5&quot;/&gt;&lt;property id=&quot;20300&quot; value=&quot;Slide 66 - &amp;quot;Field of Activity (RDA 9.15)&amp;quot;&quot;/&gt;&lt;property id=&quot;20307&quot; value=&quot;314&quot;/&gt;&lt;/object&gt;&lt;object type=&quot;3&quot; unique_id=&quot;10069&quot;&gt;&lt;property id=&quot;20148&quot; value=&quot;5&quot;/&gt;&lt;property id=&quot;20300&quot; value=&quot;Slide 67 - &amp;quot;Field of Activity vs. Occupation&amp;quot;&quot;/&gt;&lt;property id=&quot;20307&quot; value=&quot;335&quot;/&gt;&lt;/object&gt;&lt;object type=&quot;3&quot; unique_id=&quot;10070&quot;&gt;&lt;property id=&quot;20148&quot; value=&quot;5&quot;/&gt;&lt;property id=&quot;20300&quot; value=&quot;Slide 68 - &amp;quot;Affiliation&amp;quot;&quot;/&gt;&lt;property id=&quot;20307&quot; value=&quot;294&quot;/&gt;&lt;/object&gt;&lt;object type=&quot;3&quot; unique_id=&quot;10071&quot;&gt;&lt;property id=&quot;20148&quot; value=&quot;5&quot;/&gt;&lt;property id=&quot;20300&quot; value=&quot;Slide 69 - &amp;quot;Gender (RDA 9.7)&amp;quot;&quot;/&gt;&lt;property id=&quot;20307&quot; value=&quot;295&quot;/&gt;&lt;/object&gt;&lt;object type=&quot;3&quot; unique_id=&quot;10072&quot;&gt;&lt;property id=&quot;20148&quot; value=&quot;5&quot;/&gt;&lt;property id=&quot;20300&quot; value=&quot;Slide 70 - &amp;quot;Language of the Person (RDA 9.14)&amp;quot;&quot;/&gt;&lt;property id=&quot;20307&quot; value=&quot;296&quot;/&gt;&lt;/object&gt;&lt;object type=&quot;3&quot; unique_id=&quot;10073&quot;&gt;&lt;property id=&quot;20148&quot; value=&quot;5&quot;/&gt;&lt;property id=&quot;20300&quot; value=&quot;Slide 71 - &amp;quot;Biographical information (RDA 9.17)&amp;quot;&quot;/&gt;&lt;property id=&quot;20307&quot; value=&quot;291&quot;/&gt;&lt;/object&gt;&lt;object type=&quot;3&quot; unique_id=&quot;10074&quot;&gt;&lt;property id=&quot;20148&quot; value=&quot;5&quot;/&gt;&lt;property id=&quot;20300&quot; value=&quot;Slide 72 - &amp;quot;Recording Attributes of a Person: Exercise 5&amp;quot;&quot;/&gt;&lt;property id=&quot;20307&quot; value=&quot;353&quot;/&gt;&lt;/object&gt;&lt;object type=&quot;3&quot; unique_id=&quot;10075&quot;&gt;&lt;property id=&quot;20148&quot; value=&quot;5&quot;/&gt;&lt;property id=&quot;20300&quot; value=&quot;Slide 73 - &amp;quot;Access Points Representing Persons&amp;quot;&quot;/&gt;&lt;property id=&quot;20307&quot; value=&quot;303&quot;/&gt;&lt;/object&gt;&lt;object type=&quot;3&quot; unique_id=&quot;10076&quot;&gt;&lt;property id=&quot;20148&quot; value=&quot;5&quot;/&gt;&lt;property id=&quot;20300&quot; value=&quot;Slide 74 - &amp;quot;Access Points: Terminology (RDA 8.1.4)&amp;quot;&quot;/&gt;&lt;property id=&quot;20307&quot; value=&quot;298&quot;/&gt;&lt;/object&gt;&lt;object type=&quot;3&quot; unique_id=&quot;10077&quot;&gt;&lt;property id=&quot;20148&quot; value=&quot;5&quot;/&gt;&lt;property id=&quot;20300&quot; value=&quot;Slide 75 - &amp;quot;Constructing Authorized Access Points (RDA 9.19.1)&amp;quot;&quot;/&gt;&lt;property id=&quot;20307&quot; value=&quot;297&quot;/&gt;&lt;/object&gt;&lt;object type=&quot;3&quot; unique_id=&quot;10078&quot;&gt;&lt;property id=&quot;20148&quot; value=&quot;5&quot;/&gt;&lt;property id=&quot;20300&quot; value=&quot;Slide 76 - &amp;quot;Required Additions to the Preferred Name&amp;quot;&quot;/&gt;&lt;property id=&quot;20307&quot; value=&quot;299&quot;/&gt;&lt;/object&gt;&lt;object type=&quot;3&quot; unique_id=&quot;10079&quot;&gt;&lt;property id=&quot;20148&quot; value=&quot;5&quot;/&gt;&lt;property id=&quot;20300&quot; value=&quot;Slide 77 - &amp;quot;Additions to the Preferred Name if needed to differentiate: Profession/Occupation (RDA 9.19.1.6); Other Term of Ra&quot;/&gt;&lt;property id=&quot;20307&quot; value=&quot;401&quot;/&gt;&lt;/object&gt;&lt;object type=&quot;3&quot; unique_id=&quot;10080&quot;&gt;&lt;property id=&quot;20148&quot; value=&quot;5&quot;/&gt;&lt;property id=&quot;20300&quot; value=&quot;Slide 78 - &amp;quot;Additions to the Preferred Name: Other Designation Examples&amp;quot;&quot;/&gt;&lt;property id=&quot;20307&quot; value=&quot;402&quot;/&gt;&lt;/object&gt;&lt;object type=&quot;3&quot; unique_id=&quot;10081&quot;&gt;&lt;property id=&quot;20148&quot; value=&quot;5&quot;/&gt;&lt;property id=&quot;20300&quot; value=&quot;Slide 79 - &amp;quot;Additions to the Preferred Name&amp;quot;&quot;/&gt;&lt;property id=&quot;20307&quot; value=&quot;300&quot;/&gt;&lt;/object&gt;&lt;object type=&quot;3&quot; unique_id=&quot;10082&quot;&gt;&lt;property id=&quot;20148&quot; value=&quot;5&quot;/&gt;&lt;property id=&quot;20300&quot; value=&quot;Slide 80 - &amp;quot;Additions to the Preferred Name: Dates &amp;quot;&quot;/&gt;&lt;property id=&quot;20307&quot; value=&quot;315&quot;/&gt;&lt;/object&gt;&lt;object type=&quot;3&quot; unique_id=&quot;10083&quot;&gt;&lt;property id=&quot;20148&quot; value=&quot;5&quot;/&gt;&lt;property id=&quot;20300&quot; value=&quot;Slide 81 - &amp;quot;Dates: Recoding to RDA&amp;quot;&quot;/&gt;&lt;property id=&quot;20307&quot; value=&quot;423&quot;/&gt;&lt;/object&gt;&lt;object type=&quot;3&quot; unique_id=&quot;10084&quot;&gt;&lt;property id=&quot;20148&quot; value=&quot;5&quot;/&gt;&lt;property id=&quot;20300&quot; value=&quot;Slide 82 - &amp;quot;Additions to the Preferred Name&amp;quot;&quot;/&gt;&lt;property id=&quot;20307&quot; value=&quot;301&quot;/&gt;&lt;/object&gt;&lt;object type=&quot;3&quot; unique_id=&quot;10085&quot;&gt;&lt;property id=&quot;20148&quot; value=&quot;5&quot;/&gt;&lt;property id=&quot;20300&quot; value=&quot;Slide 83 - &amp;quot;Constructing Variant Access Points (RDA 9.19.2.1)&amp;quot;&quot;/&gt;&lt;property id=&quot;20307&quot; value=&quot;302&quot;/&gt;&lt;/object&gt;&lt;object type=&quot;3&quot; unique_id=&quot;10086&quot;&gt;&lt;property id=&quot;20148&quot; value=&quot;5&quot;/&gt;&lt;property id=&quot;20300&quot; value=&quot;Slide 84 - &amp;quot;Additions to the Variant Name&amp;quot;&quot;/&gt;&lt;property id=&quot;20307&quot; value=&quot;399&quot;/&gt;&lt;/object&gt;&lt;object type=&quot;3&quot; unique_id=&quot;10087&quot;&gt;&lt;property id=&quot;20148&quot; value=&quot;5&quot;/&gt;&lt;property id=&quot;20300&quot; value=&quot;Slide 85 - &amp;quot;Exercise 6&amp;quot;&quot;/&gt;&lt;property id=&quot;20307&quot; value=&quot;354&quot;/&gt;&lt;/object&gt;&lt;object type=&quot;3&quot; unique_id=&quot;10088&quot;&gt;&lt;property id=&quot;20148&quot; value=&quot;5&quot;/&gt;&lt;property id=&quot;20300&quot; value=&quot;Slide 86 - &amp;quot;Preferred Name?&amp;quot;&quot;/&gt;&lt;property id=&quot;20307&quot; value=&quot;377&quot;/&gt;&lt;/object&gt;&lt;object type=&quot;3&quot; unique_id=&quot;10089&quot;&gt;&lt;property id=&quot;20148&quot; value=&quot;5&quot;/&gt;&lt;property id=&quot;20300&quot; value=&quot;Slide 87 - &amp;quot;Exercise 6&amp;quot;&quot;/&gt;&lt;property id=&quot;20307&quot; value=&quot;376&quot;/&gt;&lt;/object&gt;&lt;object type=&quot;3&quot; unique_id=&quot;10090&quot;&gt;&lt;property id=&quot;20148&quot; value=&quot;5&quot;/&gt;&lt;property id=&quot;20300&quot; value=&quot;Slide 88 - &amp;quot;Relationships&amp;quot;&quot;/&gt;&lt;property id=&quot;20307&quot; value=&quot;304&quot;/&gt;&lt;/object&gt;&lt;object type=&quot;3&quot; unique_id=&quot;10091&quot;&gt;&lt;property id=&quot;20148&quot; value=&quot;5&quot;/&gt;&lt;property id=&quot;20300&quot; value=&quot;Slide 89&quot;/&gt;&lt;property id=&quot;20307&quot; value=&quot;421&quot;/&gt;&lt;/object&gt;&lt;object type=&quot;3&quot; unique_id=&quot;10092&quot;&gt;&lt;property id=&quot;20148&quot; value=&quot;5&quot;/&gt;&lt;property id=&quot;20300&quot; value=&quot;Slide 90 - &amp;quot;Relationships between Agents&amp;quot;&quot;/&gt;&lt;property id=&quot;20307&quot; value=&quot;317&quot;/&gt;&lt;/object&gt;&lt;object type=&quot;3&quot; unique_id=&quot;10093&quot;&gt;&lt;property id=&quot;20148&quot; value=&quot;5&quot;/&gt;&lt;property id=&quot;20300&quot; value=&quot;Slide 91 - &amp;quot;Relationship Designators&amp;quot;&quot;/&gt;&lt;property id=&quot;20307&quot; value=&quot;312&quot;/&gt;&lt;/object&gt;&lt;object type=&quot;3&quot; unique_id=&quot;10094&quot;&gt;&lt;property id=&quot;20148&quot; value=&quot;5&quot;/&gt;&lt;property id=&quot;20300&quot; value=&quot;Slide 92 - &amp;quot;Related Corporate Bodies (RDA 32)&amp;quot;&quot;/&gt;&lt;property id=&quot;20307&quot; value=&quot;322&quot;/&gt;&lt;/object&gt;&lt;object type=&quot;3&quot; unique_id=&quot;10095&quot;&gt;&lt;property id=&quot;20148&quot; value=&quot;5&quot;/&gt;&lt;property id=&quot;20300&quot; value=&quot;Slide 93 - &amp;quot;Related Families (RDA 31)&amp;quot;&quot;/&gt;&lt;property id=&quot;20307&quot; value=&quot;319&quot;/&gt;&lt;/object&gt;&lt;object type=&quot;3&quot; unique_id=&quot;10096&quot;&gt;&lt;property id=&quot;20148&quot; value=&quot;5&quot;/&gt;&lt;property id=&quot;20300&quot; value=&quot;Slide 94 - &amp;quot;Related Persons (RDA 30)&amp;quot;&quot;/&gt;&lt;property id=&quot;20307&quot; value=&quot;362&quot;/&gt;&lt;/object&gt;&lt;object type=&quot;3&quot; unique_id=&quot;10097&quot;&gt;&lt;property id=&quot;20148&quot; value=&quot;5&quot;/&gt;&lt;property id=&quot;20300&quot; value=&quot;Slide 95 - &amp;quot;Related Persons (RDA 30)&amp;quot;&quot;/&gt;&lt;property id=&quot;20307&quot; value=&quot;321&quot;/&gt;&lt;/object&gt;&lt;object type=&quot;3&quot; unique_id=&quot;10098&quot;&gt;&lt;property id=&quot;20148&quot; value=&quot;5&quot;/&gt;&lt;property id=&quot;20300&quot; value=&quot;Slide 96 - &amp;quot;More than Two Identities&amp;quot;&quot;/&gt;&lt;property id=&quot;20307&quot; value=&quot;323&quot;/&gt;&lt;/object&gt;&lt;object type=&quot;3&quot; unique_id=&quot;10099&quot;&gt;&lt;property id=&quot;20148&quot; value=&quot;5&quot;/&gt;&lt;property id=&quot;20300&quot; value=&quot;Slide 97 - &amp;quot;More than Two Identities&amp;quot;&quot;/&gt;&lt;property id=&quot;20307&quot; value=&quot;326&quot;/&gt;&lt;/object&gt;&lt;object type=&quot;3&quot; unique_id=&quot;10100&quot;&gt;&lt;property id=&quot;20148&quot; value=&quot;5&quot;/&gt;&lt;property id=&quot;20300&quot; value=&quot;Slide 98 - &amp;quot;More than Two Identities: Basic NAR&amp;quot;&quot;/&gt;&lt;property id=&quot;20307&quot; value=&quot;424&quot;/&gt;&lt;/object&gt;&lt;object type=&quot;3&quot; unique_id=&quot;10101&quot;&gt;&lt;property id=&quot;20148&quot; value=&quot;5&quot;/&gt;&lt;property id=&quot;20300&quot; value=&quot;Slide 99 - &amp;quot;More than Two Identities(2)&amp;quot;&quot;/&gt;&lt;property id=&quot;20307&quot; value=&quot;425&quot;/&gt;&lt;/object&gt;&lt;object type=&quot;3&quot; unique_id=&quot;10102&quot;&gt;&lt;property id=&quot;20148&quot; value=&quot;5&quot;/&gt;&lt;property id=&quot;20300&quot; value=&quot;Slide 100 - &amp;quot;More than Two Identities(3)&amp;quot;&quot;/&gt;&lt;property id=&quot;20307&quot; value=&quot;426&quot;/&gt;&lt;/object&gt;&lt;object type=&quot;3&quot; unique_id=&quot;10103&quot;&gt;&lt;property id=&quot;20148&quot; value=&quot;5&quot;/&gt;&lt;property id=&quot;20300&quot; value=&quot;Slide 101 - &amp;quot;Shared Identity (1)&amp;quot;&quot;/&gt;&lt;property id=&quot;20307&quot; value=&quot;427&quot;/&gt;&lt;/object&gt;&lt;object type=&quot;3&quot; unique_id=&quot;10104&quot;&gt;&lt;property id=&quot;20148&quot; value=&quot;5&quot;/&gt;&lt;property id=&quot;20300&quot; value=&quot;Slide 102 - &amp;quot;Shared Identity (2)&amp;quot;&quot;/&gt;&lt;property id=&quot;20307&quot; value=&quot;428&quot;/&gt;&lt;/object&gt;&lt;object type=&quot;3&quot; unique_id=&quot;10105&quot;&gt;&lt;property id=&quot;20148&quot; value=&quot;5&quot;/&gt;&lt;property id=&quot;20300&quot; value=&quot;Slide 103 - &amp;quot;Shared Identity (3)&amp;quot;&quot;/&gt;&lt;property id=&quot;20307&quot; value=&quot;429&quot;/&gt;&lt;/object&gt;&lt;object type=&quot;3&quot; unique_id=&quot;10106&quot;&gt;&lt;property id=&quot;20148&quot; value=&quot;5&quot;/&gt;&lt;property id=&quot;20300&quot; value=&quot;Slide 104 - &amp;quot;RDA authority record core and non-core&amp;quot;&quot;/&gt;&lt;property id=&quot;20307&quot; value=&quot;355&quot;/&gt;&lt;/object&gt;&lt;object type=&quot;3&quot; unique_id=&quot;10107&quot;&gt;&lt;property id=&quot;20148&quot; value=&quot;5&quot;/&gt;&lt;property id=&quot;20300&quot; value=&quot;Slide 105 - &amp;quot;Exercises 7 &amp;amp; 8&amp;quot;&quot;/&gt;&lt;property id=&quot;20307&quot; value=&quot;356&quot;/&gt;&lt;/object&gt;&lt;object type=&quot;3&quot; unique_id=&quot;10108&quot;&gt;&lt;property id=&quot;20148&quot; value=&quot;5&quot;/&gt;&lt;property id=&quot;20300&quot; value=&quot;Slide 106&quot;/&gt;&lt;property id=&quot;20307&quot; value=&quot;357&quot;/&gt;&lt;/object&gt;&lt;object type=&quot;3&quot; unique_id=&quot;10109&quot;&gt;&lt;property id=&quot;20148&quot; value=&quot;5&quot;/&gt;&lt;property id=&quot;20300&quot; value=&quot;Slide 107&quot;/&gt;&lt;property id=&quot;20307&quot; value=&quot;358&quot;/&gt;&lt;/object&gt;&lt;object type=&quot;3&quot; unique_id=&quot;10110&quot;&gt;&lt;property id=&quot;20148&quot; value=&quot;5&quot;/&gt;&lt;property id=&quot;20300&quot; value=&quot;Slide 108 - &amp;quot;Colophon&amp;quot;&quot;/&gt;&lt;property id=&quot;20307&quot; value=&quot;359&quot;/&gt;&lt;/object&gt;&lt;object type=&quot;3&quot; unique_id=&quot;10111&quot;&gt;&lt;property id=&quot;20148&quot; value=&quot;5&quot;/&gt;&lt;property id=&quot;20300&quot; value=&quot;Slide 109 - &amp;quot;    &amp;quot;&quot;/&gt;&lt;property id=&quot;20307&quot; value=&quot;360&quot;/&gt;&lt;/object&gt;&lt;object type=&quot;3&quot; unique_id=&quot;10112&quot;&gt;&lt;property id=&quot;20148&quot; value=&quot;5&quot;/&gt;&lt;property id=&quot;20300&quot; value=&quot;Slide 110&quot;/&gt;&lt;property id=&quot;20307&quot; value=&quot;361&quot;/&gt;&lt;/object&gt;&lt;object type=&quot;3&quot; unique_id=&quot;10113&quot;&gt;&lt;property id=&quot;20148&quot; value=&quot;5&quot;/&gt;&lt;property id=&quot;20300&quot; value=&quot;Slide 111 - &amp;quot;Personal Names: Things to Remember&amp;quot;&quot;/&gt;&lt;property id=&quot;20307&quot; value=&quot;363&quot;/&gt;&lt;/object&gt;&lt;object type=&quot;3&quot; unique_id=&quot;10114&quot;&gt;&lt;property id=&quot;20148&quot; value=&quot;5&quot;/&gt;&lt;property id=&quot;20300&quot; value=&quot;Slide 112 - &amp;quot;Module 2: Describing Persons&amp;quot;&quot;/&gt;&lt;property id=&quot;20307&quot; value=&quot;379&quot;/&gt;&lt;/object&gt;&lt;/object&gt;&lt;/object&gt;&lt;/database&g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13238</TotalTime>
  <Words>22345</Words>
  <Application>Microsoft Office PowerPoint</Application>
  <PresentationFormat>On-screen Show (4:3)</PresentationFormat>
  <Paragraphs>1809</Paragraphs>
  <Slides>130</Slides>
  <Notes>130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130</vt:i4>
      </vt:variant>
    </vt:vector>
  </HeadingPairs>
  <TitlesOfParts>
    <vt:vector size="134" baseType="lpstr">
      <vt:lpstr>Arial</vt:lpstr>
      <vt:lpstr>Calibri</vt:lpstr>
      <vt:lpstr>Wingdings</vt:lpstr>
      <vt:lpstr>Office Theme</vt:lpstr>
      <vt:lpstr>Describing Persons</vt:lpstr>
      <vt:lpstr>PowerPoint Presentation</vt:lpstr>
      <vt:lpstr>Scope of “Person”</vt:lpstr>
      <vt:lpstr>PowerPoint Presentation</vt:lpstr>
      <vt:lpstr>Person: Real Non-Human Entity </vt:lpstr>
      <vt:lpstr>Fictitious Person</vt:lpstr>
      <vt:lpstr>Subject: Fictitious Person</vt:lpstr>
      <vt:lpstr>PowerPoint Presentation</vt:lpstr>
      <vt:lpstr>MARC Coding</vt:lpstr>
      <vt:lpstr>PowerPoint Presentation</vt:lpstr>
      <vt:lpstr>Terminology (RDA 8.1.3)</vt:lpstr>
      <vt:lpstr>Core Elements for Persons (RDA 0.6.7)</vt:lpstr>
      <vt:lpstr>Core Elements for Persons (RDA 0.6.7)</vt:lpstr>
      <vt:lpstr>Transcription and Capitalization</vt:lpstr>
      <vt:lpstr>Source Consulted (RDA 8.12)</vt:lpstr>
      <vt:lpstr>670 field examples</vt:lpstr>
      <vt:lpstr>670 field examples</vt:lpstr>
      <vt:lpstr>670 field examples with $u</vt:lpstr>
      <vt:lpstr>Preferred Name: Sources of Information (9.2.2.2)</vt:lpstr>
      <vt:lpstr>Preferred Name: Examples</vt:lpstr>
      <vt:lpstr>Choosing the Preferred Name for Persons</vt:lpstr>
      <vt:lpstr>Choosing the Preferred Name for Persons</vt:lpstr>
      <vt:lpstr>Preferred Name: Exercise 1</vt:lpstr>
      <vt:lpstr>Recording the Preferred Name  (RDA 9.2.2.4)</vt:lpstr>
      <vt:lpstr>Different Forms of the Same Name (RDA 9.2.2.5)</vt:lpstr>
      <vt:lpstr>Different Forms: Language   (RDA 9.2.2.5.2)</vt:lpstr>
      <vt:lpstr>Different Forms: Language  Given Name</vt:lpstr>
      <vt:lpstr>Different Forms: Non-preferred Script (RDA 9.2.2.5.3)</vt:lpstr>
      <vt:lpstr>PowerPoint Presentation</vt:lpstr>
      <vt:lpstr>Change of Name (RDA 9.2.2.7)</vt:lpstr>
      <vt:lpstr>More Than One Identity (RDA 9.2.2.8)</vt:lpstr>
      <vt:lpstr>Compound Surnames (RDA 9.2.2.10) </vt:lpstr>
      <vt:lpstr>Surnames with separately written prefixes (RDA 9.2.2.11)</vt:lpstr>
      <vt:lpstr>Names Containing a Title of Nobility</vt:lpstr>
      <vt:lpstr>Names Containing Neither a Surname nor a Title of Nobility</vt:lpstr>
      <vt:lpstr>Names Consisting of Initials, or Separate Letters, or Numerals</vt:lpstr>
      <vt:lpstr>PowerPoint Presentation</vt:lpstr>
      <vt:lpstr>Names Consisting of a Phrase</vt:lpstr>
      <vt:lpstr>Variant Name for the Person  (RDA 9.2.3)</vt:lpstr>
      <vt:lpstr>Variant Name: Examples</vt:lpstr>
      <vt:lpstr>PowerPoint Presentation</vt:lpstr>
      <vt:lpstr>Dates Associated with Persons  (RDA 9.3) </vt:lpstr>
      <vt:lpstr>Recording Dates (LC-PCC PS for 9.3.1.3)</vt:lpstr>
      <vt:lpstr>Dates Associated with Persons</vt:lpstr>
      <vt:lpstr>Dates Associated with Persons</vt:lpstr>
      <vt:lpstr>Dates Associated with Persons</vt:lpstr>
      <vt:lpstr>Fuller Form of Name:  Element (RDA 9.5)</vt:lpstr>
      <vt:lpstr>Fuller Form of Name:  Element (RDA 9.5)</vt:lpstr>
      <vt:lpstr>Fuller Form of Name: Authorized Access Points (RDA 9.19.1.4)</vt:lpstr>
      <vt:lpstr>PowerPoint Presentation</vt:lpstr>
      <vt:lpstr>PowerPoint Presentation</vt:lpstr>
      <vt:lpstr>PowerPoint Presentation</vt:lpstr>
      <vt:lpstr>Exercise 3</vt:lpstr>
      <vt:lpstr>Other Designation (RDA 9.6)</vt:lpstr>
      <vt:lpstr>Other Designation (RDA 9.6)</vt:lpstr>
      <vt:lpstr>Other Designation (RDA 9.6)</vt:lpstr>
      <vt:lpstr>Other Designation (RDA 9.6)</vt:lpstr>
      <vt:lpstr>Other Designation (RDA 9.6)</vt:lpstr>
      <vt:lpstr>Other Designation (RDA 9.6)</vt:lpstr>
      <vt:lpstr>Title of Person (RDA 9.4)</vt:lpstr>
      <vt:lpstr>Profession or Occupation (RDA 9.16)</vt:lpstr>
      <vt:lpstr>Profession or Occupation</vt:lpstr>
      <vt:lpstr>Profession or Occupation (RDA 9.16)</vt:lpstr>
      <vt:lpstr>Profession or Occupation (RDA 9.16)</vt:lpstr>
      <vt:lpstr>PCC policy on undifferentiated names DCM Z1 008/32</vt:lpstr>
      <vt:lpstr>PCC policy on undifferentiated names</vt:lpstr>
      <vt:lpstr>PCC policy on undifferentiated names</vt:lpstr>
      <vt:lpstr>PCC policy on undifferentiated names</vt:lpstr>
      <vt:lpstr>PCC policy on undifferentiated names</vt:lpstr>
      <vt:lpstr>Other Attributes </vt:lpstr>
      <vt:lpstr>Associated Place (RDA 9.8-9.11)</vt:lpstr>
      <vt:lpstr>Recording the Associated Place: Exercise 4</vt:lpstr>
      <vt:lpstr>Address (RDA 9.12)</vt:lpstr>
      <vt:lpstr>Field of Activity (RDA 9.15)</vt:lpstr>
      <vt:lpstr>PowerPoint Presentation</vt:lpstr>
      <vt:lpstr>Field of Activity vs. Occupation</vt:lpstr>
      <vt:lpstr>Affiliation</vt:lpstr>
      <vt:lpstr>Language of the Person (RDA 9.14)</vt:lpstr>
      <vt:lpstr>Language of the Person (RDA 9.14)</vt:lpstr>
      <vt:lpstr>Biographical Information (RDA 9.17)</vt:lpstr>
      <vt:lpstr>Biographical Information (RDA 9.17)</vt:lpstr>
      <vt:lpstr>Identifier (RDA 9.18)</vt:lpstr>
      <vt:lpstr>PowerPoint Presentation</vt:lpstr>
      <vt:lpstr>PowerPoint Presentation</vt:lpstr>
      <vt:lpstr>Classification Number</vt:lpstr>
      <vt:lpstr>Recording Attributes of a Person: Exercise 5</vt:lpstr>
      <vt:lpstr>Access Points Representing Persons</vt:lpstr>
      <vt:lpstr>Access Points: Terminology (RDA 8.1.4)</vt:lpstr>
      <vt:lpstr>Constructing Authorized Access Points (RDA 9.19.1)</vt:lpstr>
      <vt:lpstr>Required Additions to the Preferred Name</vt:lpstr>
      <vt:lpstr>Additions to the Preferred Name if Needed to Differentiate:  Profession/Occupation (RDA 9.19.1.6) Other Term of Rank, Honour, or Office (RDA 9.19.1.7) Other Designation (RDA 9.19.1.2.6, 9.19.1.8)</vt:lpstr>
      <vt:lpstr>Additions to the Preferred Name:  Other Designation Examples</vt:lpstr>
      <vt:lpstr>Additions to the Preferred Name</vt:lpstr>
      <vt:lpstr>Additions to the Preferred Name: Dates (RDA 9.3, 9.19.1.3, LC-PCC PS 9.3.2.3, 9.3.3.3) </vt:lpstr>
      <vt:lpstr>Dates: Recoding to RDA</vt:lpstr>
      <vt:lpstr>Additions to the Preferred Name</vt:lpstr>
      <vt:lpstr>Constructing Variant Access Points (RDA 9.19.2.1)</vt:lpstr>
      <vt:lpstr>Additions to the Variant Name</vt:lpstr>
      <vt:lpstr>Variant Access Points Based on Preferred Name</vt:lpstr>
      <vt:lpstr>Exercise 6</vt:lpstr>
      <vt:lpstr>Preferred Name?</vt:lpstr>
      <vt:lpstr>Exercise 6</vt:lpstr>
      <vt:lpstr>Relationships</vt:lpstr>
      <vt:lpstr>PowerPoint Presentation</vt:lpstr>
      <vt:lpstr>Relationships between Agents</vt:lpstr>
      <vt:lpstr>Relationship Designators</vt:lpstr>
      <vt:lpstr>Related Corporate Bodies (RDA 32)</vt:lpstr>
      <vt:lpstr>Related Families (RDA 31)</vt:lpstr>
      <vt:lpstr>Related Persons (RDA 30)</vt:lpstr>
      <vt:lpstr>Related Persons (RDA 30)</vt:lpstr>
      <vt:lpstr>More than Two Identities</vt:lpstr>
      <vt:lpstr>More than Two Identities</vt:lpstr>
      <vt:lpstr>More than Two Identities: Basic NAR</vt:lpstr>
      <vt:lpstr>More than Two Identities (2)</vt:lpstr>
      <vt:lpstr>More than Two Identities (3)</vt:lpstr>
      <vt:lpstr>Shared Identity (1)</vt:lpstr>
      <vt:lpstr>Shared Identity (2)</vt:lpstr>
      <vt:lpstr>Shared Identity (3)</vt:lpstr>
      <vt:lpstr>PowerPoint Presentation</vt:lpstr>
      <vt:lpstr>PowerPoint Presentation</vt:lpstr>
      <vt:lpstr>PowerPoint Presentation</vt:lpstr>
      <vt:lpstr>RDA authority record core and non-core</vt:lpstr>
      <vt:lpstr>Exercises 7 &amp; 8</vt:lpstr>
      <vt:lpstr>PowerPoint Presentation</vt:lpstr>
      <vt:lpstr>PowerPoint Presentation</vt:lpstr>
      <vt:lpstr>Colophon</vt:lpstr>
      <vt:lpstr>    </vt:lpstr>
      <vt:lpstr>PowerPoint Presentation</vt:lpstr>
      <vt:lpstr>Personal Names: Things to Remember</vt:lpstr>
      <vt:lpstr>Module 2: Describing Persons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Describing Persons</dc:title>
  <dc:creator>Joanna</dc:creator>
  <cp:lastModifiedBy>Adam L Schiff</cp:lastModifiedBy>
  <cp:revision>1588</cp:revision>
  <cp:lastPrinted>2024-10-15T14:58:53Z</cp:lastPrinted>
  <dcterms:created xsi:type="dcterms:W3CDTF">2012-10-06T15:27:33Z</dcterms:created>
  <dcterms:modified xsi:type="dcterms:W3CDTF">2025-07-30T22:13:47Z</dcterms:modified>
</cp:coreProperties>
</file>